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7556500" cy="10693400"/>
  <p:notesSz cx="7556500" cy="106934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55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Calibri" panose="020F0502020204030204"/>
                <a:cs typeface="Calibri" panose="020F0502020204030204"/>
              </a:defRPr>
            </a:lvl1pPr>
          </a:lstStyle>
          <a:p>
            <a:pPr marL="25400">
              <a:lnSpc>
                <a:spcPts val="1335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Calibri" panose="020F0502020204030204"/>
                <a:cs typeface="Calibri" panose="020F0502020204030204"/>
              </a:defRPr>
            </a:lvl1pPr>
          </a:lstStyle>
          <a:p>
            <a:pPr marL="25400">
              <a:lnSpc>
                <a:spcPts val="1335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Calibri" panose="020F0502020204030204"/>
                <a:cs typeface="Calibri" panose="020F0502020204030204"/>
              </a:defRPr>
            </a:lvl1pPr>
          </a:lstStyle>
          <a:p>
            <a:pPr marL="25400">
              <a:lnSpc>
                <a:spcPts val="1335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Calibri" panose="020F0502020204030204"/>
                <a:cs typeface="Calibri" panose="020F0502020204030204"/>
              </a:defRPr>
            </a:lvl1pPr>
          </a:lstStyle>
          <a:p>
            <a:pPr marL="25400">
              <a:lnSpc>
                <a:spcPts val="1335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Calibri" panose="020F0502020204030204"/>
                <a:cs typeface="Calibri" panose="020F0502020204030204"/>
              </a:defRPr>
            </a:lvl1pPr>
          </a:lstStyle>
          <a:p>
            <a:pPr marL="25400">
              <a:lnSpc>
                <a:spcPts val="1335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25423" y="1559052"/>
            <a:ext cx="224789" cy="20802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033772" y="10231821"/>
            <a:ext cx="219075" cy="1911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chemeClr val="tx1"/>
                </a:solidFill>
                <a:latin typeface="Calibri" panose="020F0502020204030204"/>
                <a:cs typeface="Calibri" panose="020F0502020204030204"/>
              </a:defRPr>
            </a:lvl1pPr>
          </a:lstStyle>
          <a:p>
            <a:pPr marL="25400">
              <a:lnSpc>
                <a:spcPts val="1335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5.xml"/><Relationship Id="rId4" Type="http://schemas.openxmlformats.org/officeDocument/2006/relationships/image" Target="../media/image3.jpeg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image" Target="../media/image88.jpeg"/><Relationship Id="rId8" Type="http://schemas.openxmlformats.org/officeDocument/2006/relationships/image" Target="../media/image87.jpeg"/><Relationship Id="rId7" Type="http://schemas.openxmlformats.org/officeDocument/2006/relationships/image" Target="../media/image86.png"/><Relationship Id="rId6" Type="http://schemas.openxmlformats.org/officeDocument/2006/relationships/image" Target="../media/image85.jpeg"/><Relationship Id="rId5" Type="http://schemas.openxmlformats.org/officeDocument/2006/relationships/image" Target="../media/image84.jpeg"/><Relationship Id="rId4" Type="http://schemas.openxmlformats.org/officeDocument/2006/relationships/image" Target="../media/image83.jpeg"/><Relationship Id="rId3" Type="http://schemas.openxmlformats.org/officeDocument/2006/relationships/image" Target="../media/image82.jpeg"/><Relationship Id="rId24" Type="http://schemas.openxmlformats.org/officeDocument/2006/relationships/slideLayout" Target="../slideLayouts/slideLayout5.xml"/><Relationship Id="rId23" Type="http://schemas.openxmlformats.org/officeDocument/2006/relationships/image" Target="../media/image102.png"/><Relationship Id="rId22" Type="http://schemas.openxmlformats.org/officeDocument/2006/relationships/image" Target="../media/image101.jpeg"/><Relationship Id="rId21" Type="http://schemas.openxmlformats.org/officeDocument/2006/relationships/image" Target="../media/image100.jpeg"/><Relationship Id="rId20" Type="http://schemas.openxmlformats.org/officeDocument/2006/relationships/image" Target="../media/image99.jpeg"/><Relationship Id="rId2" Type="http://schemas.openxmlformats.org/officeDocument/2006/relationships/image" Target="../media/image81.jpeg"/><Relationship Id="rId19" Type="http://schemas.openxmlformats.org/officeDocument/2006/relationships/image" Target="../media/image98.jpeg"/><Relationship Id="rId18" Type="http://schemas.openxmlformats.org/officeDocument/2006/relationships/image" Target="../media/image97.png"/><Relationship Id="rId17" Type="http://schemas.openxmlformats.org/officeDocument/2006/relationships/image" Target="../media/image96.png"/><Relationship Id="rId16" Type="http://schemas.openxmlformats.org/officeDocument/2006/relationships/image" Target="../media/image95.jpeg"/><Relationship Id="rId15" Type="http://schemas.openxmlformats.org/officeDocument/2006/relationships/image" Target="../media/image94.png"/><Relationship Id="rId14" Type="http://schemas.openxmlformats.org/officeDocument/2006/relationships/image" Target="../media/image93.png"/><Relationship Id="rId13" Type="http://schemas.openxmlformats.org/officeDocument/2006/relationships/image" Target="../media/image92.jpeg"/><Relationship Id="rId12" Type="http://schemas.openxmlformats.org/officeDocument/2006/relationships/image" Target="../media/image91.png"/><Relationship Id="rId11" Type="http://schemas.openxmlformats.org/officeDocument/2006/relationships/image" Target="../media/image90.jpeg"/><Relationship Id="rId10" Type="http://schemas.openxmlformats.org/officeDocument/2006/relationships/image" Target="../media/image89.jpeg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5.xml"/><Relationship Id="rId6" Type="http://schemas.openxmlformats.org/officeDocument/2006/relationships/image" Target="../media/image107.jpeg"/><Relationship Id="rId5" Type="http://schemas.openxmlformats.org/officeDocument/2006/relationships/image" Target="../media/image106.jpeg"/><Relationship Id="rId4" Type="http://schemas.openxmlformats.org/officeDocument/2006/relationships/image" Target="../media/image105.jpeg"/><Relationship Id="rId3" Type="http://schemas.openxmlformats.org/officeDocument/2006/relationships/image" Target="../media/image1.jpeg"/><Relationship Id="rId2" Type="http://schemas.openxmlformats.org/officeDocument/2006/relationships/image" Target="../media/image104.jpeg"/><Relationship Id="rId1" Type="http://schemas.openxmlformats.org/officeDocument/2006/relationships/image" Target="../media/image103.jpe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image" Target="../media/image115.png"/><Relationship Id="rId8" Type="http://schemas.openxmlformats.org/officeDocument/2006/relationships/image" Target="../media/image114.jpeg"/><Relationship Id="rId7" Type="http://schemas.openxmlformats.org/officeDocument/2006/relationships/image" Target="../media/image113.jpeg"/><Relationship Id="rId6" Type="http://schemas.openxmlformats.org/officeDocument/2006/relationships/image" Target="../media/image112.jpeg"/><Relationship Id="rId5" Type="http://schemas.openxmlformats.org/officeDocument/2006/relationships/image" Target="../media/image111.jpeg"/><Relationship Id="rId4" Type="http://schemas.openxmlformats.org/officeDocument/2006/relationships/image" Target="../media/image110.jpeg"/><Relationship Id="rId3" Type="http://schemas.openxmlformats.org/officeDocument/2006/relationships/image" Target="../media/image1.jpeg"/><Relationship Id="rId27" Type="http://schemas.openxmlformats.org/officeDocument/2006/relationships/slideLayout" Target="../slideLayouts/slideLayout5.xml"/><Relationship Id="rId26" Type="http://schemas.openxmlformats.org/officeDocument/2006/relationships/image" Target="../media/image132.jpeg"/><Relationship Id="rId25" Type="http://schemas.openxmlformats.org/officeDocument/2006/relationships/image" Target="../media/image131.jpeg"/><Relationship Id="rId24" Type="http://schemas.openxmlformats.org/officeDocument/2006/relationships/image" Target="../media/image130.jpeg"/><Relationship Id="rId23" Type="http://schemas.openxmlformats.org/officeDocument/2006/relationships/image" Target="../media/image129.jpeg"/><Relationship Id="rId22" Type="http://schemas.openxmlformats.org/officeDocument/2006/relationships/image" Target="../media/image128.jpeg"/><Relationship Id="rId21" Type="http://schemas.openxmlformats.org/officeDocument/2006/relationships/image" Target="../media/image127.jpeg"/><Relationship Id="rId20" Type="http://schemas.openxmlformats.org/officeDocument/2006/relationships/image" Target="../media/image126.jpeg"/><Relationship Id="rId2" Type="http://schemas.openxmlformats.org/officeDocument/2006/relationships/image" Target="../media/image109.jpeg"/><Relationship Id="rId19" Type="http://schemas.openxmlformats.org/officeDocument/2006/relationships/image" Target="../media/image125.jpeg"/><Relationship Id="rId18" Type="http://schemas.openxmlformats.org/officeDocument/2006/relationships/image" Target="../media/image124.jpeg"/><Relationship Id="rId17" Type="http://schemas.openxmlformats.org/officeDocument/2006/relationships/image" Target="../media/image123.jpeg"/><Relationship Id="rId16" Type="http://schemas.openxmlformats.org/officeDocument/2006/relationships/image" Target="../media/image122.jpeg"/><Relationship Id="rId15" Type="http://schemas.openxmlformats.org/officeDocument/2006/relationships/image" Target="../media/image121.png"/><Relationship Id="rId14" Type="http://schemas.openxmlformats.org/officeDocument/2006/relationships/image" Target="../media/image120.png"/><Relationship Id="rId13" Type="http://schemas.openxmlformats.org/officeDocument/2006/relationships/image" Target="../media/image119.png"/><Relationship Id="rId12" Type="http://schemas.openxmlformats.org/officeDocument/2006/relationships/image" Target="../media/image118.png"/><Relationship Id="rId11" Type="http://schemas.openxmlformats.org/officeDocument/2006/relationships/image" Target="../media/image117.png"/><Relationship Id="rId10" Type="http://schemas.openxmlformats.org/officeDocument/2006/relationships/image" Target="../media/image116.png"/><Relationship Id="rId1" Type="http://schemas.openxmlformats.org/officeDocument/2006/relationships/image" Target="../media/image10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134.png"/><Relationship Id="rId1" Type="http://schemas.openxmlformats.org/officeDocument/2006/relationships/image" Target="../media/image133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11.png"/><Relationship Id="rId8" Type="http://schemas.openxmlformats.org/officeDocument/2006/relationships/image" Target="../media/image10.png"/><Relationship Id="rId7" Type="http://schemas.openxmlformats.org/officeDocument/2006/relationships/image" Target="../media/image9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6" Type="http://schemas.openxmlformats.org/officeDocument/2006/relationships/slideLayout" Target="../slideLayouts/slideLayout5.xml"/><Relationship Id="rId15" Type="http://schemas.openxmlformats.org/officeDocument/2006/relationships/image" Target="../media/image17.jpeg"/><Relationship Id="rId14" Type="http://schemas.openxmlformats.org/officeDocument/2006/relationships/image" Target="../media/image16.jpeg"/><Relationship Id="rId13" Type="http://schemas.openxmlformats.org/officeDocument/2006/relationships/image" Target="../media/image15.jpeg"/><Relationship Id="rId12" Type="http://schemas.openxmlformats.org/officeDocument/2006/relationships/image" Target="../media/image14.png"/><Relationship Id="rId11" Type="http://schemas.openxmlformats.org/officeDocument/2006/relationships/image" Target="../media/image13.png"/><Relationship Id="rId10" Type="http://schemas.openxmlformats.org/officeDocument/2006/relationships/image" Target="../media/image12.png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.xml"/><Relationship Id="rId7" Type="http://schemas.openxmlformats.org/officeDocument/2006/relationships/image" Target="../media/image23.png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png"/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5.xml"/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33.jpeg"/><Relationship Id="rId8" Type="http://schemas.openxmlformats.org/officeDocument/2006/relationships/image" Target="../media/image32.jpeg"/><Relationship Id="rId7" Type="http://schemas.openxmlformats.org/officeDocument/2006/relationships/image" Target="../media/image31.jpeg"/><Relationship Id="rId6" Type="http://schemas.openxmlformats.org/officeDocument/2006/relationships/image" Target="../media/image30.jpeg"/><Relationship Id="rId5" Type="http://schemas.openxmlformats.org/officeDocument/2006/relationships/image" Target="../media/image29.png"/><Relationship Id="rId4" Type="http://schemas.openxmlformats.org/officeDocument/2006/relationships/image" Target="../media/image28.png"/><Relationship Id="rId3" Type="http://schemas.openxmlformats.org/officeDocument/2006/relationships/image" Target="../media/image27.png"/><Relationship Id="rId2" Type="http://schemas.openxmlformats.org/officeDocument/2006/relationships/image" Target="../media/image1.jpeg"/><Relationship Id="rId10" Type="http://schemas.openxmlformats.org/officeDocument/2006/relationships/slideLayout" Target="../slideLayouts/slideLayout5.xml"/><Relationship Id="rId1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41.png"/><Relationship Id="rId8" Type="http://schemas.openxmlformats.org/officeDocument/2006/relationships/image" Target="../media/image40.jpeg"/><Relationship Id="rId7" Type="http://schemas.openxmlformats.org/officeDocument/2006/relationships/image" Target="../media/image39.png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7" Type="http://schemas.openxmlformats.org/officeDocument/2006/relationships/slideLayout" Target="../slideLayouts/slideLayout5.xml"/><Relationship Id="rId16" Type="http://schemas.openxmlformats.org/officeDocument/2006/relationships/image" Target="../media/image48.png"/><Relationship Id="rId15" Type="http://schemas.openxmlformats.org/officeDocument/2006/relationships/image" Target="../media/image47.png"/><Relationship Id="rId14" Type="http://schemas.openxmlformats.org/officeDocument/2006/relationships/image" Target="../media/image46.jpeg"/><Relationship Id="rId13" Type="http://schemas.openxmlformats.org/officeDocument/2006/relationships/image" Target="../media/image45.png"/><Relationship Id="rId12" Type="http://schemas.openxmlformats.org/officeDocument/2006/relationships/image" Target="../media/image44.jpeg"/><Relationship Id="rId11" Type="http://schemas.openxmlformats.org/officeDocument/2006/relationships/image" Target="../media/image43.png"/><Relationship Id="rId10" Type="http://schemas.openxmlformats.org/officeDocument/2006/relationships/image" Target="../media/image42.jpe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image" Target="../media/image56.png"/><Relationship Id="rId8" Type="http://schemas.openxmlformats.org/officeDocument/2006/relationships/image" Target="../media/image55.png"/><Relationship Id="rId7" Type="http://schemas.openxmlformats.org/officeDocument/2006/relationships/image" Target="../media/image54.png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0" Type="http://schemas.openxmlformats.org/officeDocument/2006/relationships/slideLayout" Target="../slideLayouts/slideLayout5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image" Target="../media/image64.png"/><Relationship Id="rId8" Type="http://schemas.openxmlformats.org/officeDocument/2006/relationships/image" Target="../media/image63.jpeg"/><Relationship Id="rId7" Type="http://schemas.openxmlformats.org/officeDocument/2006/relationships/image" Target="../media/image62.jpeg"/><Relationship Id="rId6" Type="http://schemas.openxmlformats.org/officeDocument/2006/relationships/image" Target="../media/image61.jpeg"/><Relationship Id="rId5" Type="http://schemas.openxmlformats.org/officeDocument/2006/relationships/image" Target="../media/image60.png"/><Relationship Id="rId4" Type="http://schemas.openxmlformats.org/officeDocument/2006/relationships/image" Target="../media/image59.png"/><Relationship Id="rId3" Type="http://schemas.openxmlformats.org/officeDocument/2006/relationships/image" Target="../media/image58.jpeg"/><Relationship Id="rId21" Type="http://schemas.openxmlformats.org/officeDocument/2006/relationships/slideLayout" Target="../slideLayouts/slideLayout5.xml"/><Relationship Id="rId20" Type="http://schemas.openxmlformats.org/officeDocument/2006/relationships/image" Target="../media/image75.png"/><Relationship Id="rId2" Type="http://schemas.openxmlformats.org/officeDocument/2006/relationships/image" Target="../media/image57.jpeg"/><Relationship Id="rId19" Type="http://schemas.openxmlformats.org/officeDocument/2006/relationships/image" Target="../media/image74.png"/><Relationship Id="rId18" Type="http://schemas.openxmlformats.org/officeDocument/2006/relationships/image" Target="../media/image73.png"/><Relationship Id="rId17" Type="http://schemas.openxmlformats.org/officeDocument/2006/relationships/image" Target="../media/image72.png"/><Relationship Id="rId16" Type="http://schemas.openxmlformats.org/officeDocument/2006/relationships/image" Target="../media/image71.png"/><Relationship Id="rId15" Type="http://schemas.openxmlformats.org/officeDocument/2006/relationships/image" Target="../media/image70.jpeg"/><Relationship Id="rId14" Type="http://schemas.openxmlformats.org/officeDocument/2006/relationships/image" Target="../media/image69.jpeg"/><Relationship Id="rId13" Type="http://schemas.openxmlformats.org/officeDocument/2006/relationships/image" Target="../media/image68.png"/><Relationship Id="rId12" Type="http://schemas.openxmlformats.org/officeDocument/2006/relationships/image" Target="../media/image67.png"/><Relationship Id="rId11" Type="http://schemas.openxmlformats.org/officeDocument/2006/relationships/image" Target="../media/image66.jpeg"/><Relationship Id="rId10" Type="http://schemas.openxmlformats.org/officeDocument/2006/relationships/image" Target="../media/image65.pn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.xml"/><Relationship Id="rId7" Type="http://schemas.openxmlformats.org/officeDocument/2006/relationships/image" Target="../media/image80.jpeg"/><Relationship Id="rId6" Type="http://schemas.openxmlformats.org/officeDocument/2006/relationships/hyperlink" Target="http://www.moh.gov.cn/publicfiles/business/htmlfiles/mohbgt/pw10602/200804/20471.htm" TargetMode="External"/><Relationship Id="rId5" Type="http://schemas.openxmlformats.org/officeDocument/2006/relationships/image" Target="../media/image79.jpeg"/><Relationship Id="rId4" Type="http://schemas.openxmlformats.org/officeDocument/2006/relationships/image" Target="../media/image78.png"/><Relationship Id="rId3" Type="http://schemas.openxmlformats.org/officeDocument/2006/relationships/image" Target="../media/image77.png"/><Relationship Id="rId2" Type="http://schemas.openxmlformats.org/officeDocument/2006/relationships/image" Target="../media/image1.jpeg"/><Relationship Id="rId1" Type="http://schemas.openxmlformats.org/officeDocument/2006/relationships/image" Target="../media/image7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38455" y="1558925"/>
          <a:ext cx="3283585" cy="2536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3585"/>
              </a:tblGrid>
              <a:tr h="3130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4B183"/>
                      </a:solidFill>
                      <a:prstDash val="solid"/>
                    </a:lnB>
                  </a:tcPr>
                </a:tc>
              </a:tr>
              <a:tr h="9423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8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539750">
                        <a:lnSpc>
                          <a:spcPct val="100000"/>
                        </a:lnSpc>
                      </a:pPr>
                      <a:r>
                        <a:rPr sz="1400" spc="25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实验室生物安全与防护</a:t>
                      </a:r>
                      <a:endParaRPr sz="1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9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F4B183"/>
                      </a:solidFill>
                      <a:prstDash val="solid"/>
                    </a:lnT>
                  </a:tcPr>
                </a:tc>
              </a:tr>
              <a:tr h="845820">
                <a:tc>
                  <a:txBody>
                    <a:bodyPr/>
                    <a:lstStyle/>
                    <a:p>
                      <a:pPr marL="55372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650" b="1" spc="15" dirty="0">
                          <a:solidFill>
                            <a:srgbClr val="000065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军事科学</a:t>
                      </a:r>
                      <a:r>
                        <a:rPr sz="650" b="1" spc="10" dirty="0">
                          <a:solidFill>
                            <a:srgbClr val="000065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院</a:t>
                      </a:r>
                      <a:r>
                        <a:rPr sz="650" b="1" spc="15" dirty="0">
                          <a:solidFill>
                            <a:srgbClr val="000065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军事</a:t>
                      </a:r>
                      <a:r>
                        <a:rPr sz="650" b="1" spc="10" dirty="0">
                          <a:solidFill>
                            <a:srgbClr val="000065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医学</a:t>
                      </a:r>
                      <a:r>
                        <a:rPr sz="650" b="1" spc="15" dirty="0">
                          <a:solidFill>
                            <a:srgbClr val="000065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研究院微</a:t>
                      </a:r>
                      <a:r>
                        <a:rPr sz="650" b="1" spc="10" dirty="0">
                          <a:solidFill>
                            <a:srgbClr val="000065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生</a:t>
                      </a:r>
                      <a:r>
                        <a:rPr sz="650" b="1" spc="15" dirty="0">
                          <a:solidFill>
                            <a:srgbClr val="000065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物流</a:t>
                      </a:r>
                      <a:r>
                        <a:rPr sz="650" b="1" spc="10" dirty="0">
                          <a:solidFill>
                            <a:srgbClr val="000065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行病</a:t>
                      </a:r>
                      <a:r>
                        <a:rPr sz="650" b="1" spc="15" dirty="0">
                          <a:solidFill>
                            <a:srgbClr val="000065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研究所</a:t>
                      </a:r>
                      <a:endParaRPr sz="65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  <a:p>
                      <a:pPr marL="870585" marR="547370" indent="-317500">
                        <a:lnSpc>
                          <a:spcPct val="133000"/>
                        </a:lnSpc>
                        <a:spcBef>
                          <a:spcPts val="5"/>
                        </a:spcBef>
                      </a:pPr>
                      <a:r>
                        <a:rPr sz="650" b="1" spc="5" dirty="0">
                          <a:solidFill>
                            <a:srgbClr val="000065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上海环境</a:t>
                      </a:r>
                      <a:r>
                        <a:rPr sz="650" b="1" dirty="0">
                          <a:solidFill>
                            <a:srgbClr val="000065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生</a:t>
                      </a:r>
                      <a:r>
                        <a:rPr sz="650" b="1" spc="5" dirty="0">
                          <a:solidFill>
                            <a:srgbClr val="000065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物安</a:t>
                      </a:r>
                      <a:r>
                        <a:rPr sz="650" b="1" dirty="0">
                          <a:solidFill>
                            <a:srgbClr val="000065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全仪</a:t>
                      </a:r>
                      <a:r>
                        <a:rPr sz="650" b="1" spc="5" dirty="0">
                          <a:solidFill>
                            <a:srgbClr val="000065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器和装备</a:t>
                      </a:r>
                      <a:r>
                        <a:rPr sz="650" b="1" dirty="0">
                          <a:solidFill>
                            <a:srgbClr val="000065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工</a:t>
                      </a:r>
                      <a:r>
                        <a:rPr sz="650" b="1" spc="5" dirty="0">
                          <a:solidFill>
                            <a:srgbClr val="000065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程技</a:t>
                      </a:r>
                      <a:r>
                        <a:rPr sz="650" b="1" dirty="0">
                          <a:solidFill>
                            <a:srgbClr val="000065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术研</a:t>
                      </a:r>
                      <a:r>
                        <a:rPr sz="650" b="1" spc="5" dirty="0">
                          <a:solidFill>
                            <a:srgbClr val="000065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究中心 </a:t>
                      </a:r>
                      <a:r>
                        <a:rPr sz="650" b="1" spc="20" dirty="0">
                          <a:solidFill>
                            <a:srgbClr val="000065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李劲</a:t>
                      </a:r>
                      <a:r>
                        <a:rPr sz="650" b="1" spc="10" dirty="0">
                          <a:solidFill>
                            <a:srgbClr val="000065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松</a:t>
                      </a:r>
                      <a:r>
                        <a:rPr sz="650" b="1" spc="150" dirty="0">
                          <a:solidFill>
                            <a:srgbClr val="000065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 </a:t>
                      </a:r>
                      <a:r>
                        <a:rPr sz="650" b="1" spc="20" dirty="0">
                          <a:solidFill>
                            <a:srgbClr val="000065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博</a:t>
                      </a:r>
                      <a:r>
                        <a:rPr sz="650" b="1" spc="170" dirty="0">
                          <a:solidFill>
                            <a:srgbClr val="000065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士</a:t>
                      </a:r>
                      <a:r>
                        <a:rPr sz="650" b="1" dirty="0">
                          <a:solidFill>
                            <a:srgbClr val="000065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/ </a:t>
                      </a:r>
                      <a:r>
                        <a:rPr sz="650" b="1" spc="20" dirty="0">
                          <a:solidFill>
                            <a:srgbClr val="000065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研究</a:t>
                      </a:r>
                      <a:r>
                        <a:rPr sz="650" b="1" spc="15" dirty="0">
                          <a:solidFill>
                            <a:srgbClr val="000065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员</a:t>
                      </a:r>
                      <a:r>
                        <a:rPr sz="650" b="1" spc="10" dirty="0">
                          <a:solidFill>
                            <a:srgbClr val="000065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（</a:t>
                      </a:r>
                      <a:r>
                        <a:rPr sz="650" b="1" spc="15" dirty="0">
                          <a:solidFill>
                            <a:srgbClr val="000065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教授）</a:t>
                      </a:r>
                      <a:endParaRPr sz="65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2793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66FFFF"/>
                    </a:solidFill>
                  </a:tcPr>
                </a:tc>
              </a:tr>
              <a:tr h="4356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3919728" y="1559052"/>
            <a:ext cx="224790" cy="208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919728" y="1765552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932555" y="1584960"/>
            <a:ext cx="3179445" cy="10039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汇报内容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50">
              <a:latin typeface="Times New Roman" panose="02020603050405020304"/>
              <a:cs typeface="Times New Roman" panose="02020603050405020304"/>
            </a:endParaRPr>
          </a:p>
          <a:p>
            <a:pPr marL="551180">
              <a:lnSpc>
                <a:spcPct val="100000"/>
              </a:lnSpc>
            </a:pPr>
            <a:r>
              <a:rPr sz="850" spc="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一．前言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  <a:p>
            <a:pPr marL="551180" marR="909320">
              <a:lnSpc>
                <a:spcPct val="175000"/>
              </a:lnSpc>
            </a:pPr>
            <a:r>
              <a:rPr sz="850" spc="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二．实验室生物安全的关注点 </a:t>
            </a:r>
            <a:r>
              <a:rPr sz="850" spc="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三．实验室防护的关注点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817620" y="1565275"/>
            <a:ext cx="3435350" cy="2546985"/>
          </a:xfrm>
          <a:custGeom>
            <a:avLst/>
            <a:gdLst/>
            <a:ahLst/>
            <a:cxnLst/>
            <a:rect l="l" t="t" r="r" b="b"/>
            <a:pathLst>
              <a:path w="2897504" h="1624330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25423" y="4526279"/>
            <a:ext cx="224789" cy="208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25423" y="4732782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737997" y="4549398"/>
            <a:ext cx="2884170" cy="143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6830" algn="ctr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一、前</a:t>
            </a:r>
            <a:r>
              <a:rPr sz="850" spc="420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言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9755" y="5676265"/>
            <a:ext cx="3042285" cy="3816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206375" marR="149860">
              <a:lnSpc>
                <a:spcPct val="160000"/>
              </a:lnSpc>
              <a:spcBef>
                <a:spcPts val="115"/>
              </a:spcBef>
            </a:pP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习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主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席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强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调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：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关乎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人民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生命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健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康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关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乎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国家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长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治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久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关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乎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中华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民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族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永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续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发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展，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是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国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家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总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体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的重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要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组 成部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分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也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是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影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响乃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至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重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塑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世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界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格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局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的重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要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力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量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要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深刻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认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识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新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形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势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下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加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强生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建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设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的重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要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性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和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紧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迫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性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贯彻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总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体 国家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观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贯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彻落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法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统筹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发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展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和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，按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照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以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人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为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本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风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险预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防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分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类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管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理、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协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同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配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合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则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，加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强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国 家生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风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险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防控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和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治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理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体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系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建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设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，提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高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国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家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安全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治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理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能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力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切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筑牢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国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家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全屏</a:t>
            </a:r>
            <a:r>
              <a:rPr sz="3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障</a:t>
            </a: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endParaRPr sz="3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393697" y="4753356"/>
            <a:ext cx="1615236" cy="9212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78155" y="4532630"/>
            <a:ext cx="3150870" cy="227457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919728" y="4526279"/>
            <a:ext cx="224790" cy="208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919728" y="4732782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3932301" y="4549398"/>
            <a:ext cx="2884170" cy="143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" algn="ctr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一、前</a:t>
            </a:r>
            <a:r>
              <a:rPr sz="850" spc="420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言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932555" y="5678805"/>
            <a:ext cx="3101340" cy="40068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450">
              <a:latin typeface="Times New Roman" panose="02020603050405020304"/>
              <a:cs typeface="Times New Roman" panose="02020603050405020304"/>
            </a:endParaRPr>
          </a:p>
          <a:p>
            <a:pPr marL="228600">
              <a:lnSpc>
                <a:spcPct val="100000"/>
              </a:lnSpc>
              <a:spcBef>
                <a:spcPts val="5"/>
              </a:spcBef>
            </a:pPr>
            <a:r>
              <a:rPr sz="650" b="1" spc="20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习主席指出：</a:t>
            </a:r>
            <a:r>
              <a:rPr sz="4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要盯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牢抓</a:t>
            </a:r>
            <a:r>
              <a:rPr sz="4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紧生物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4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全重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点</a:t>
            </a:r>
            <a:r>
              <a:rPr sz="4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风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险</a:t>
            </a:r>
            <a:r>
              <a:rPr sz="4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领域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4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强化底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线</a:t>
            </a:r>
            <a:r>
              <a:rPr sz="4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思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维</a:t>
            </a:r>
            <a:r>
              <a:rPr sz="4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和风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险</a:t>
            </a:r>
            <a:r>
              <a:rPr sz="4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意识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r>
              <a:rPr sz="4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要加强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  <a:p>
            <a:pPr marL="228600" marR="224155">
              <a:lnSpc>
                <a:spcPct val="159000"/>
              </a:lnSpc>
              <a:spcBef>
                <a:spcPts val="40"/>
              </a:spcBef>
            </a:pPr>
            <a:r>
              <a:rPr sz="450" spc="4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对国</a:t>
            </a:r>
            <a:r>
              <a:rPr sz="4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内</a:t>
            </a:r>
            <a:r>
              <a:rPr sz="450" spc="4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4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450" spc="4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微</a:t>
            </a:r>
            <a:r>
              <a:rPr sz="4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450" spc="4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4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450" spc="4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4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室生</a:t>
            </a:r>
            <a:r>
              <a:rPr sz="450" spc="4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4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450" spc="4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4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450" spc="4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管</a:t>
            </a:r>
            <a:r>
              <a:rPr sz="4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理</a:t>
            </a:r>
            <a:r>
              <a:rPr sz="450" spc="4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4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严</a:t>
            </a:r>
            <a:r>
              <a:rPr sz="450" spc="4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格</a:t>
            </a:r>
            <a:r>
              <a:rPr sz="4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执</a:t>
            </a:r>
            <a:r>
              <a:rPr sz="450" spc="4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行</a:t>
            </a:r>
            <a:r>
              <a:rPr sz="4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有</a:t>
            </a:r>
            <a:r>
              <a:rPr sz="450" spc="4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关</a:t>
            </a:r>
            <a:r>
              <a:rPr sz="4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标</a:t>
            </a:r>
            <a:r>
              <a:rPr sz="450" spc="4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准</a:t>
            </a:r>
            <a:r>
              <a:rPr sz="4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规</a:t>
            </a:r>
            <a:r>
              <a:rPr sz="450" spc="4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范</a:t>
            </a:r>
            <a:r>
              <a:rPr sz="4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450" spc="4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严</a:t>
            </a:r>
            <a:r>
              <a:rPr sz="4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格</a:t>
            </a:r>
            <a:r>
              <a:rPr sz="450" spc="4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管</a:t>
            </a:r>
            <a:r>
              <a:rPr sz="4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理</a:t>
            </a:r>
            <a:r>
              <a:rPr sz="450" spc="4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4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450" spc="4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样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本、 </a:t>
            </a:r>
            <a:r>
              <a:rPr sz="4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4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动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4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4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活动</a:t>
            </a:r>
            <a:r>
              <a:rPr sz="4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废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弃物</a:t>
            </a:r>
            <a:r>
              <a:rPr sz="4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要</a:t>
            </a:r>
            <a:r>
              <a:rPr sz="4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加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强</a:t>
            </a:r>
            <a:r>
              <a:rPr sz="4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对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抗</a:t>
            </a:r>
            <a:r>
              <a:rPr sz="4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微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生物</a:t>
            </a:r>
            <a:r>
              <a:rPr sz="4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药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物使</a:t>
            </a:r>
            <a:r>
              <a:rPr sz="4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用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和</a:t>
            </a:r>
            <a:r>
              <a:rPr sz="4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残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留</a:t>
            </a:r>
            <a:r>
              <a:rPr sz="4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管</a:t>
            </a:r>
            <a:r>
              <a:rPr sz="4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理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52950" y="4760214"/>
            <a:ext cx="1541907" cy="9189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925570" y="4532630"/>
            <a:ext cx="3272790" cy="226314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725423" y="7492745"/>
            <a:ext cx="224789" cy="208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725423" y="7699247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737997" y="7515102"/>
            <a:ext cx="2884170" cy="143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6830" algn="ctr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一、前</a:t>
            </a:r>
            <a:r>
              <a:rPr sz="850" spc="420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言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37997" y="7750554"/>
            <a:ext cx="2884170" cy="126682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09245" marR="241300" indent="-81915" algn="just">
              <a:lnSpc>
                <a:spcPct val="149000"/>
              </a:lnSpc>
              <a:spcBef>
                <a:spcPts val="135"/>
              </a:spcBef>
              <a:buClr>
                <a:srgbClr val="FF9A00"/>
              </a:buClr>
              <a:buFont typeface="Wingdings" panose="05000000000000000000"/>
              <a:buChar char=""/>
              <a:tabLst>
                <a:tab pos="309880" algn="l"/>
              </a:tabLst>
            </a:pP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物安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：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是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指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国家有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效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防范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和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应对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危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险生物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因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子及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相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关因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素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威胁，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15" dirty="0">
                <a:latin typeface="黑体" panose="02010609060101010101" charset="-122"/>
                <a:cs typeface="黑体" panose="02010609060101010101" charset="-122"/>
              </a:rPr>
              <a:t>物 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技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术能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够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稳定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健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康发展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人民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命健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康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和生态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系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统相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对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处于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没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有危险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和</a:t>
            </a:r>
            <a:r>
              <a:rPr sz="550" spc="15" dirty="0">
                <a:latin typeface="黑体" panose="02010609060101010101" charset="-122"/>
                <a:cs typeface="黑体" panose="02010609060101010101" charset="-122"/>
              </a:rPr>
              <a:t>不 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受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威胁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状态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生物领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域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具备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维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护国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家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安全和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持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续发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展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的能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力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。</a:t>
            </a:r>
            <a:r>
              <a:rPr sz="600" b="1" i="1" spc="-30" dirty="0">
                <a:latin typeface="楷体" panose="02010609060101010101" charset="-122"/>
                <a:cs typeface="楷体" panose="02010609060101010101" charset="-122"/>
              </a:rPr>
              <a:t>（</a:t>
            </a:r>
            <a:r>
              <a:rPr sz="600" b="1" i="1" spc="-40" dirty="0">
                <a:latin typeface="楷体" panose="02010609060101010101" charset="-122"/>
                <a:cs typeface="楷体" panose="02010609060101010101" charset="-122"/>
              </a:rPr>
              <a:t>引</a:t>
            </a:r>
            <a:r>
              <a:rPr sz="600" b="1" i="1" spc="-25" dirty="0">
                <a:latin typeface="楷体" panose="02010609060101010101" charset="-122"/>
                <a:cs typeface="楷体" panose="02010609060101010101" charset="-122"/>
              </a:rPr>
              <a:t>自： </a:t>
            </a:r>
            <a:r>
              <a:rPr sz="600" b="1" i="1" spc="-30" dirty="0">
                <a:latin typeface="楷体" panose="02010609060101010101" charset="-122"/>
                <a:cs typeface="楷体" panose="02010609060101010101" charset="-122"/>
              </a:rPr>
              <a:t>中华人民共和国</a:t>
            </a:r>
            <a:r>
              <a:rPr sz="600" b="1" i="1" spc="-40" dirty="0">
                <a:latin typeface="楷体" panose="02010609060101010101" charset="-122"/>
                <a:cs typeface="楷体" panose="02010609060101010101" charset="-122"/>
              </a:rPr>
              <a:t>生</a:t>
            </a:r>
            <a:r>
              <a:rPr sz="600" b="1" i="1" spc="-30" dirty="0">
                <a:latin typeface="楷体" panose="02010609060101010101" charset="-122"/>
                <a:cs typeface="楷体" panose="02010609060101010101" charset="-122"/>
              </a:rPr>
              <a:t>物</a:t>
            </a:r>
            <a:r>
              <a:rPr sz="600" b="1" i="1" spc="-40" dirty="0">
                <a:latin typeface="楷体" panose="02010609060101010101" charset="-122"/>
                <a:cs typeface="楷体" panose="02010609060101010101" charset="-122"/>
              </a:rPr>
              <a:t>安</a:t>
            </a:r>
            <a:r>
              <a:rPr sz="600" b="1" i="1" spc="-30" dirty="0">
                <a:latin typeface="楷体" panose="02010609060101010101" charset="-122"/>
                <a:cs typeface="楷体" panose="02010609060101010101" charset="-122"/>
              </a:rPr>
              <a:t>全法）</a:t>
            </a:r>
            <a:endParaRPr sz="600">
              <a:latin typeface="楷体" panose="02010609060101010101" charset="-122"/>
              <a:cs typeface="楷体" panose="02010609060101010101" charset="-122"/>
            </a:endParaRPr>
          </a:p>
          <a:p>
            <a:pPr marL="334645" marR="285115" indent="-106680" algn="just">
              <a:lnSpc>
                <a:spcPct val="151000"/>
              </a:lnSpc>
              <a:spcBef>
                <a:spcPts val="490"/>
              </a:spcBef>
              <a:buClr>
                <a:srgbClr val="FF9A00"/>
              </a:buClr>
              <a:buFont typeface="Wingdings" panose="05000000000000000000"/>
              <a:buChar char=""/>
              <a:tabLst>
                <a:tab pos="335280" algn="l"/>
              </a:tabLst>
            </a:pP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验室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物安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550" spc="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（laboratory</a:t>
            </a:r>
            <a:r>
              <a:rPr sz="550" spc="-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550" spc="1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biosafety）：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有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效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控制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验室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物危害 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风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险，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使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其不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发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生生物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全问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题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的状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态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和能力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。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主要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指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从事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具</a:t>
            </a:r>
            <a:r>
              <a:rPr sz="550" spc="15" dirty="0">
                <a:latin typeface="黑体" panose="02010609060101010101" charset="-122"/>
                <a:cs typeface="黑体" panose="02010609060101010101" charset="-122"/>
              </a:rPr>
              <a:t>有生物风 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险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的相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关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实验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活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动的实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室，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这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类实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室的生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安全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风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险主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要</a:t>
            </a:r>
            <a:r>
              <a:rPr sz="550" spc="15" dirty="0">
                <a:latin typeface="黑体" panose="02010609060101010101" charset="-122"/>
                <a:cs typeface="黑体" panose="02010609060101010101" charset="-122"/>
              </a:rPr>
              <a:t>表现为实 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室感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染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和生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因子泄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漏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事故。</a:t>
            </a:r>
            <a:r>
              <a:rPr sz="600" b="1" i="1" spc="-30" dirty="0">
                <a:latin typeface="楷体" panose="02010609060101010101" charset="-122"/>
                <a:cs typeface="楷体" panose="02010609060101010101" charset="-122"/>
              </a:rPr>
              <a:t>（引自：中</a:t>
            </a:r>
            <a:r>
              <a:rPr sz="600" b="1" i="1" spc="-40" dirty="0">
                <a:latin typeface="楷体" panose="02010609060101010101" charset="-122"/>
                <a:cs typeface="楷体" panose="02010609060101010101" charset="-122"/>
              </a:rPr>
              <a:t>华</a:t>
            </a:r>
            <a:r>
              <a:rPr sz="600" b="1" i="1" spc="-30" dirty="0">
                <a:latin typeface="楷体" panose="02010609060101010101" charset="-122"/>
                <a:cs typeface="楷体" panose="02010609060101010101" charset="-122"/>
              </a:rPr>
              <a:t>医学百科全书—</a:t>
            </a:r>
            <a:r>
              <a:rPr sz="600" b="1" i="1" spc="-40" dirty="0">
                <a:latin typeface="楷体" panose="02010609060101010101" charset="-122"/>
                <a:cs typeface="楷体" panose="02010609060101010101" charset="-122"/>
              </a:rPr>
              <a:t>生</a:t>
            </a:r>
            <a:r>
              <a:rPr sz="600" b="1" i="1" spc="-30" dirty="0">
                <a:latin typeface="楷体" panose="02010609060101010101" charset="-122"/>
                <a:cs typeface="楷体" panose="02010609060101010101" charset="-122"/>
              </a:rPr>
              <a:t>物</a:t>
            </a:r>
            <a:r>
              <a:rPr sz="600" b="1" i="1" spc="-40" dirty="0">
                <a:latin typeface="楷体" panose="02010609060101010101" charset="-122"/>
                <a:cs typeface="楷体" panose="02010609060101010101" charset="-122"/>
              </a:rPr>
              <a:t>武</a:t>
            </a:r>
            <a:r>
              <a:rPr sz="600" b="1" i="1" spc="-25" dirty="0">
                <a:latin typeface="楷体" panose="02010609060101010101" charset="-122"/>
                <a:cs typeface="楷体" panose="02010609060101010101" charset="-122"/>
              </a:rPr>
              <a:t>器 </a:t>
            </a:r>
            <a:r>
              <a:rPr sz="600" b="1" i="1" spc="-30" dirty="0">
                <a:latin typeface="楷体" panose="02010609060101010101" charset="-122"/>
                <a:cs typeface="楷体" panose="02010609060101010101" charset="-122"/>
              </a:rPr>
              <a:t>医学防护学卷）</a:t>
            </a:r>
            <a:endParaRPr sz="60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95605" y="7498715"/>
            <a:ext cx="3233420" cy="221234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1"/>
                </a:lnTo>
                <a:lnTo>
                  <a:pt x="2897124" y="1623821"/>
                </a:lnTo>
                <a:lnTo>
                  <a:pt x="2897124" y="0"/>
                </a:lnTo>
                <a:close/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919728" y="7492745"/>
            <a:ext cx="224790" cy="208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919728" y="7699247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3932301" y="7515102"/>
            <a:ext cx="2884170" cy="143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" algn="ctr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一、前</a:t>
            </a:r>
            <a:r>
              <a:rPr sz="850" spc="420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言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932555" y="7777480"/>
            <a:ext cx="3010535" cy="6756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9880" marR="204470" indent="-81915" algn="just">
              <a:lnSpc>
                <a:spcPct val="154000"/>
              </a:lnSpc>
              <a:spcBef>
                <a:spcPts val="105"/>
              </a:spcBef>
              <a:buClr>
                <a:srgbClr val="ED7C31"/>
              </a:buClr>
              <a:buFont typeface="Wingdings" panose="05000000000000000000"/>
              <a:buChar char=""/>
              <a:tabLst>
                <a:tab pos="310515" algn="l"/>
              </a:tabLst>
            </a:pPr>
            <a:r>
              <a:rPr sz="550" spc="3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550" spc="3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全实</a:t>
            </a:r>
            <a:r>
              <a:rPr sz="550" spc="3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r>
              <a:rPr sz="550" spc="1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（biosafety</a:t>
            </a:r>
            <a:r>
              <a:rPr sz="550" spc="-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550" spc="1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laboratory）：</a:t>
            </a:r>
            <a:r>
              <a:rPr sz="550" spc="30" dirty="0">
                <a:latin typeface="黑体" panose="02010609060101010101" charset="-122"/>
                <a:cs typeface="黑体" panose="02010609060101010101" charset="-122"/>
              </a:rPr>
              <a:t>具</a:t>
            </a:r>
            <a:r>
              <a:rPr sz="550" spc="35" dirty="0">
                <a:latin typeface="黑体" panose="02010609060101010101" charset="-122"/>
                <a:cs typeface="黑体" panose="02010609060101010101" charset="-122"/>
              </a:rPr>
              <a:t>有</a:t>
            </a:r>
            <a:r>
              <a:rPr sz="550" spc="30" dirty="0">
                <a:latin typeface="黑体" panose="02010609060101010101" charset="-122"/>
                <a:cs typeface="黑体" panose="02010609060101010101" charset="-122"/>
              </a:rPr>
              <a:t>生物</a:t>
            </a:r>
            <a:r>
              <a:rPr sz="550" spc="35" dirty="0"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550" spc="30" dirty="0"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550" spc="35" dirty="0">
                <a:latin typeface="黑体" panose="02010609060101010101" charset="-122"/>
                <a:cs typeface="黑体" panose="02010609060101010101" charset="-122"/>
              </a:rPr>
              <a:t>防</a:t>
            </a:r>
            <a:r>
              <a:rPr sz="550" spc="30" dirty="0">
                <a:latin typeface="黑体" panose="02010609060101010101" charset="-122"/>
                <a:cs typeface="黑体" panose="02010609060101010101" charset="-122"/>
              </a:rPr>
              <a:t>护屏</a:t>
            </a:r>
            <a:r>
              <a:rPr sz="550" spc="35" dirty="0">
                <a:latin typeface="黑体" panose="02010609060101010101" charset="-122"/>
                <a:cs typeface="黑体" panose="02010609060101010101" charset="-122"/>
              </a:rPr>
              <a:t>障</a:t>
            </a:r>
            <a:r>
              <a:rPr sz="550" spc="30" dirty="0">
                <a:latin typeface="黑体" panose="02010609060101010101" charset="-122"/>
                <a:cs typeface="黑体" panose="02010609060101010101" charset="-122"/>
              </a:rPr>
              <a:t>和标 </a:t>
            </a:r>
            <a:r>
              <a:rPr sz="550" spc="30" dirty="0">
                <a:latin typeface="黑体" panose="02010609060101010101" charset="-122"/>
                <a:cs typeface="黑体" panose="02010609060101010101" charset="-122"/>
              </a:rPr>
              <a:t>准操作技术规范，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符合</a:t>
            </a:r>
            <a:r>
              <a:rPr sz="550" spc="30" dirty="0">
                <a:latin typeface="黑体" panose="02010609060101010101" charset="-122"/>
                <a:cs typeface="黑体" panose="02010609060101010101" charset="-122"/>
              </a:rPr>
              <a:t>生物安全防护要求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的、</a:t>
            </a:r>
            <a:r>
              <a:rPr sz="550" spc="30" dirty="0">
                <a:latin typeface="黑体" panose="02010609060101010101" charset="-122"/>
                <a:cs typeface="黑体" panose="02010609060101010101" charset="-122"/>
              </a:rPr>
              <a:t>并适合微生物相关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实验</a:t>
            </a:r>
            <a:r>
              <a:rPr sz="550" spc="35" dirty="0">
                <a:latin typeface="黑体" panose="02010609060101010101" charset="-122"/>
                <a:cs typeface="黑体" panose="02010609060101010101" charset="-122"/>
              </a:rPr>
              <a:t>活</a:t>
            </a:r>
            <a:r>
              <a:rPr sz="550" spc="15" dirty="0">
                <a:latin typeface="黑体" panose="02010609060101010101" charset="-122"/>
                <a:cs typeface="黑体" panose="02010609060101010101" charset="-122"/>
              </a:rPr>
              <a:t>动 </a:t>
            </a:r>
            <a:r>
              <a:rPr sz="550" spc="30" dirty="0">
                <a:latin typeface="黑体" panose="02010609060101010101" charset="-122"/>
                <a:cs typeface="黑体" panose="02010609060101010101" charset="-122"/>
              </a:rPr>
              <a:t>的场所。生物安全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实验</a:t>
            </a:r>
            <a:r>
              <a:rPr sz="550" spc="30" dirty="0">
                <a:latin typeface="黑体" panose="02010609060101010101" charset="-122"/>
                <a:cs typeface="黑体" panose="02010609060101010101" charset="-122"/>
              </a:rPr>
              <a:t>室是针对微生物危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险度</a:t>
            </a:r>
            <a:r>
              <a:rPr sz="550" spc="30" dirty="0">
                <a:latin typeface="黑体" panose="02010609060101010101" charset="-122"/>
                <a:cs typeface="黑体" panose="02010609060101010101" charset="-122"/>
              </a:rPr>
              <a:t>等级而建立的，目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的是</a:t>
            </a:r>
            <a:r>
              <a:rPr sz="550" spc="35" dirty="0">
                <a:latin typeface="黑体" panose="02010609060101010101" charset="-122"/>
                <a:cs typeface="黑体" panose="02010609060101010101" charset="-122"/>
              </a:rPr>
              <a:t>为</a:t>
            </a:r>
            <a:r>
              <a:rPr sz="550" spc="15" dirty="0">
                <a:latin typeface="黑体" panose="02010609060101010101" charset="-122"/>
                <a:cs typeface="黑体" panose="02010609060101010101" charset="-122"/>
              </a:rPr>
              <a:t>了 </a:t>
            </a:r>
            <a:r>
              <a:rPr sz="550" spc="30" dirty="0">
                <a:latin typeface="黑体" panose="02010609060101010101" charset="-122"/>
                <a:cs typeface="黑体" panose="02010609060101010101" charset="-122"/>
              </a:rPr>
              <a:t>保护实验室工作人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员在</a:t>
            </a:r>
            <a:r>
              <a:rPr sz="550" spc="30" dirty="0">
                <a:latin typeface="黑体" panose="02010609060101010101" charset="-122"/>
                <a:cs typeface="黑体" panose="02010609060101010101" charset="-122"/>
              </a:rPr>
              <a:t>实验活动中不被感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染，</a:t>
            </a:r>
            <a:r>
              <a:rPr sz="550" spc="30" dirty="0">
                <a:latin typeface="黑体" panose="02010609060101010101" charset="-122"/>
                <a:cs typeface="黑体" panose="02010609060101010101" charset="-122"/>
              </a:rPr>
              <a:t>保护实验室内环境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和外</a:t>
            </a:r>
            <a:r>
              <a:rPr sz="550" spc="35" dirty="0">
                <a:latin typeface="黑体" panose="02010609060101010101" charset="-122"/>
                <a:cs typeface="黑体" panose="02010609060101010101" charset="-122"/>
              </a:rPr>
              <a:t>环</a:t>
            </a:r>
            <a:r>
              <a:rPr sz="550" spc="15" dirty="0">
                <a:latin typeface="黑体" panose="02010609060101010101" charset="-122"/>
                <a:cs typeface="黑体" panose="02010609060101010101" charset="-122"/>
              </a:rPr>
              <a:t>境 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不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被污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染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。</a:t>
            </a:r>
            <a:r>
              <a:rPr sz="600" b="1" i="1" spc="-30" dirty="0">
                <a:latin typeface="楷体" panose="02010609060101010101" charset="-122"/>
                <a:cs typeface="楷体" panose="02010609060101010101" charset="-122"/>
              </a:rPr>
              <a:t>（引自：</a:t>
            </a:r>
            <a:r>
              <a:rPr sz="600" b="1" i="1" spc="-40" dirty="0">
                <a:latin typeface="楷体" panose="02010609060101010101" charset="-122"/>
                <a:cs typeface="楷体" panose="02010609060101010101" charset="-122"/>
              </a:rPr>
              <a:t>中</a:t>
            </a:r>
            <a:r>
              <a:rPr sz="600" b="1" i="1" spc="-30" dirty="0">
                <a:latin typeface="楷体" panose="02010609060101010101" charset="-122"/>
                <a:cs typeface="楷体" panose="02010609060101010101" charset="-122"/>
              </a:rPr>
              <a:t>华医学百科全书</a:t>
            </a:r>
            <a:r>
              <a:rPr sz="600" b="1" i="1" spc="-40" dirty="0">
                <a:latin typeface="楷体" panose="02010609060101010101" charset="-122"/>
                <a:cs typeface="楷体" panose="02010609060101010101" charset="-122"/>
              </a:rPr>
              <a:t>—</a:t>
            </a:r>
            <a:r>
              <a:rPr sz="600" b="1" i="1" spc="-30" dirty="0">
                <a:latin typeface="楷体" panose="02010609060101010101" charset="-122"/>
                <a:cs typeface="楷体" panose="02010609060101010101" charset="-122"/>
              </a:rPr>
              <a:t>生</a:t>
            </a:r>
            <a:r>
              <a:rPr sz="600" b="1" i="1" spc="-40" dirty="0">
                <a:latin typeface="楷体" panose="02010609060101010101" charset="-122"/>
                <a:cs typeface="楷体" panose="02010609060101010101" charset="-122"/>
              </a:rPr>
              <a:t>物</a:t>
            </a:r>
            <a:r>
              <a:rPr sz="600" b="1" i="1" spc="-30" dirty="0">
                <a:latin typeface="楷体" panose="02010609060101010101" charset="-122"/>
                <a:cs typeface="楷体" panose="02010609060101010101" charset="-122"/>
              </a:rPr>
              <a:t>武器医学防护学</a:t>
            </a:r>
            <a:r>
              <a:rPr sz="600" b="1" i="1" spc="-40" dirty="0">
                <a:latin typeface="楷体" panose="02010609060101010101" charset="-122"/>
                <a:cs typeface="楷体" panose="02010609060101010101" charset="-122"/>
              </a:rPr>
              <a:t>卷</a:t>
            </a:r>
            <a:r>
              <a:rPr sz="600" b="1" i="1" spc="-35" dirty="0">
                <a:latin typeface="楷体" panose="02010609060101010101" charset="-122"/>
                <a:cs typeface="楷体" panose="02010609060101010101" charset="-122"/>
              </a:rPr>
              <a:t>）</a:t>
            </a:r>
            <a:endParaRPr sz="60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925570" y="7498715"/>
            <a:ext cx="3126105" cy="222377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1"/>
                </a:lnTo>
                <a:lnTo>
                  <a:pt x="2897124" y="1623821"/>
                </a:lnTo>
                <a:lnTo>
                  <a:pt x="2897124" y="0"/>
                </a:lnTo>
                <a:close/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sldNum" sz="quarter" idx="7"/>
          </p:nvPr>
        </p:nvSpPr>
        <p:spPr>
          <a:xfrm>
            <a:off x="7033772" y="10231821"/>
            <a:ext cx="219075" cy="170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35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5423" y="1765553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37997" y="1582171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6106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三、实验室防护的关注点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15211" y="2094738"/>
            <a:ext cx="1729105" cy="904875"/>
          </a:xfrm>
          <a:custGeom>
            <a:avLst/>
            <a:gdLst/>
            <a:ahLst/>
            <a:cxnLst/>
            <a:rect l="l" t="t" r="r" b="b"/>
            <a:pathLst>
              <a:path w="1729105" h="904875">
                <a:moveTo>
                  <a:pt x="0" y="0"/>
                </a:moveTo>
                <a:lnTo>
                  <a:pt x="1728977" y="0"/>
                </a:lnTo>
                <a:lnTo>
                  <a:pt x="1728977" y="904494"/>
                </a:lnTo>
                <a:lnTo>
                  <a:pt x="0" y="90449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99210" y="2091946"/>
            <a:ext cx="1711960" cy="8896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  <a:tabLst>
                <a:tab pos="584200" algn="l"/>
              </a:tabLst>
            </a:pPr>
            <a:r>
              <a:rPr sz="550" b="1" spc="2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个体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暴</a:t>
            </a:r>
            <a:r>
              <a:rPr sz="550" b="1" spc="1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露	</a:t>
            </a:r>
            <a:r>
              <a:rPr sz="550" b="1" spc="2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良好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操</a:t>
            </a:r>
            <a:r>
              <a:rPr sz="550" b="1" spc="1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作</a:t>
            </a:r>
            <a:r>
              <a:rPr sz="550" b="1" spc="27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 </a:t>
            </a:r>
            <a:r>
              <a:rPr sz="550" b="1" spc="2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不良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操</a:t>
            </a:r>
            <a:r>
              <a:rPr sz="550" b="1" spc="1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作</a:t>
            </a:r>
            <a:endParaRPr sz="550">
              <a:latin typeface="楷体" panose="02010609060101010101" charset="-122"/>
              <a:cs typeface="楷体" panose="02010609060101010101" charset="-122"/>
            </a:endParaRPr>
          </a:p>
          <a:p>
            <a:pPr marL="38100">
              <a:lnSpc>
                <a:spcPct val="100000"/>
              </a:lnSpc>
              <a:spcBef>
                <a:spcPts val="25"/>
              </a:spcBef>
            </a:pPr>
            <a:r>
              <a:rPr sz="500" b="1" spc="20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———————————————————-—————</a:t>
            </a:r>
            <a:endParaRPr sz="500">
              <a:latin typeface="Times New Roman" panose="02020603050405020304"/>
              <a:cs typeface="Times New Roman" panose="02020603050405020304"/>
            </a:endParaRPr>
          </a:p>
          <a:p>
            <a:pPr marL="38100">
              <a:lnSpc>
                <a:spcPct val="100000"/>
              </a:lnSpc>
              <a:spcBef>
                <a:spcPts val="25"/>
              </a:spcBef>
              <a:tabLst>
                <a:tab pos="692785" algn="l"/>
                <a:tab pos="1021080" algn="l"/>
              </a:tabLst>
            </a:pPr>
            <a:r>
              <a:rPr sz="550" b="1" spc="25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移液</a:t>
            </a:r>
            <a:r>
              <a:rPr sz="55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操作</a:t>
            </a:r>
            <a:r>
              <a:rPr sz="550" b="1" spc="15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者	</a:t>
            </a:r>
            <a:r>
              <a:rPr sz="550" b="1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25	1200</a:t>
            </a:r>
            <a:endParaRPr sz="550">
              <a:latin typeface="Times New Roman" panose="02020603050405020304"/>
              <a:cs typeface="Times New Roman" panose="02020603050405020304"/>
            </a:endParaRPr>
          </a:p>
          <a:p>
            <a:pPr marL="38100">
              <a:lnSpc>
                <a:spcPct val="100000"/>
              </a:lnSpc>
              <a:spcBef>
                <a:spcPts val="30"/>
              </a:spcBef>
              <a:tabLst>
                <a:tab pos="692785" algn="l"/>
                <a:tab pos="1098550" algn="l"/>
              </a:tabLst>
            </a:pPr>
            <a:r>
              <a:rPr sz="550" b="1" spc="25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室内</a:t>
            </a:r>
            <a:r>
              <a:rPr sz="55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其他</a:t>
            </a:r>
            <a:r>
              <a:rPr sz="550" b="1" spc="15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人	</a:t>
            </a:r>
            <a:r>
              <a:rPr sz="550" b="1" spc="1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&lt;1	30</a:t>
            </a:r>
            <a:endParaRPr sz="550">
              <a:latin typeface="Times New Roman" panose="02020603050405020304"/>
              <a:cs typeface="Times New Roman" panose="02020603050405020304"/>
            </a:endParaRPr>
          </a:p>
          <a:p>
            <a:pPr marL="119380" indent="-81915">
              <a:lnSpc>
                <a:spcPct val="100000"/>
              </a:lnSpc>
              <a:spcBef>
                <a:spcPts val="165"/>
              </a:spcBef>
              <a:buFont typeface="Arial" panose="020B0604020202020204"/>
              <a:buChar char="•"/>
              <a:tabLst>
                <a:tab pos="119380" algn="l"/>
              </a:tabLst>
            </a:pP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情景设定</a:t>
            </a:r>
            <a:r>
              <a:rPr sz="550" b="1" spc="1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：</a:t>
            </a:r>
            <a:endParaRPr sz="550">
              <a:latin typeface="楷体" panose="02010609060101010101" charset="-122"/>
              <a:cs typeface="楷体" panose="02010609060101010101" charset="-122"/>
            </a:endParaRPr>
          </a:p>
          <a:p>
            <a:pPr marL="146685">
              <a:lnSpc>
                <a:spcPct val="100000"/>
              </a:lnSpc>
              <a:spcBef>
                <a:spcPts val="160"/>
              </a:spcBef>
            </a:pPr>
            <a:r>
              <a:rPr sz="550" spc="20" dirty="0">
                <a:solidFill>
                  <a:srgbClr val="650065"/>
                </a:solidFill>
                <a:latin typeface="Wingdings" panose="05000000000000000000"/>
                <a:cs typeface="Wingdings" panose="05000000000000000000"/>
              </a:rPr>
              <a:t></a:t>
            </a:r>
            <a:r>
              <a:rPr sz="550" b="1" spc="25" dirty="0">
                <a:solidFill>
                  <a:srgbClr val="0563C1"/>
                </a:solidFill>
                <a:latin typeface="楷体" panose="02010609060101010101" charset="-122"/>
                <a:cs typeface="楷体" panose="02010609060101010101" charset="-122"/>
              </a:rPr>
              <a:t>浓度</a:t>
            </a:r>
            <a:r>
              <a:rPr sz="550" b="1" spc="10" dirty="0">
                <a:solidFill>
                  <a:srgbClr val="0563C1"/>
                </a:solidFill>
                <a:latin typeface="楷体" panose="02010609060101010101" charset="-122"/>
                <a:cs typeface="楷体" panose="02010609060101010101" charset="-122"/>
              </a:rPr>
              <a:t>：</a:t>
            </a:r>
            <a:r>
              <a:rPr sz="550" b="1" spc="10" dirty="0">
                <a:solidFill>
                  <a:srgbClr val="0563C1"/>
                </a:solidFill>
                <a:latin typeface="Times New Roman" panose="02020603050405020304"/>
                <a:cs typeface="Times New Roman" panose="02020603050405020304"/>
              </a:rPr>
              <a:t>10</a:t>
            </a:r>
            <a:r>
              <a:rPr sz="525" b="1" spc="15" baseline="24000" dirty="0">
                <a:solidFill>
                  <a:srgbClr val="0563C1"/>
                </a:solidFill>
                <a:latin typeface="Times New Roman" panose="02020603050405020304"/>
                <a:cs typeface="Times New Roman" panose="02020603050405020304"/>
              </a:rPr>
              <a:t>9</a:t>
            </a:r>
            <a:r>
              <a:rPr sz="550" b="1" spc="10" dirty="0">
                <a:solidFill>
                  <a:srgbClr val="0563C1"/>
                </a:solidFill>
                <a:latin typeface="Times New Roman" panose="02020603050405020304"/>
                <a:cs typeface="Times New Roman" panose="02020603050405020304"/>
              </a:rPr>
              <a:t>/ml</a:t>
            </a:r>
            <a:endParaRPr sz="550">
              <a:latin typeface="Times New Roman" panose="02020603050405020304"/>
              <a:cs typeface="Times New Roman" panose="02020603050405020304"/>
            </a:endParaRPr>
          </a:p>
          <a:p>
            <a:pPr marL="146685">
              <a:lnSpc>
                <a:spcPct val="100000"/>
              </a:lnSpc>
              <a:spcBef>
                <a:spcPts val="170"/>
              </a:spcBef>
            </a:pPr>
            <a:r>
              <a:rPr sz="550" spc="20" dirty="0">
                <a:solidFill>
                  <a:srgbClr val="650065"/>
                </a:solidFill>
                <a:latin typeface="Wingdings" panose="05000000000000000000"/>
                <a:cs typeface="Wingdings" panose="05000000000000000000"/>
              </a:rPr>
              <a:t></a:t>
            </a:r>
            <a:r>
              <a:rPr sz="550" b="1" spc="25" dirty="0">
                <a:solidFill>
                  <a:srgbClr val="0563C1"/>
                </a:solidFill>
                <a:latin typeface="楷体" panose="02010609060101010101" charset="-122"/>
                <a:cs typeface="楷体" panose="02010609060101010101" charset="-122"/>
              </a:rPr>
              <a:t>操作</a:t>
            </a:r>
            <a:r>
              <a:rPr sz="550" b="1" spc="20" dirty="0">
                <a:solidFill>
                  <a:srgbClr val="0563C1"/>
                </a:solidFill>
                <a:latin typeface="楷体" panose="02010609060101010101" charset="-122"/>
                <a:cs typeface="楷体" panose="02010609060101010101" charset="-122"/>
              </a:rPr>
              <a:t>时间</a:t>
            </a:r>
            <a:r>
              <a:rPr sz="550" b="1" spc="10" dirty="0">
                <a:solidFill>
                  <a:srgbClr val="0563C1"/>
                </a:solidFill>
                <a:latin typeface="楷体" panose="02010609060101010101" charset="-122"/>
                <a:cs typeface="楷体" panose="02010609060101010101" charset="-122"/>
              </a:rPr>
              <a:t>：</a:t>
            </a:r>
            <a:r>
              <a:rPr sz="550" b="1" spc="10" dirty="0">
                <a:solidFill>
                  <a:srgbClr val="0563C1"/>
                </a:solidFill>
                <a:latin typeface="Times New Roman" panose="02020603050405020304"/>
                <a:cs typeface="Times New Roman" panose="02020603050405020304"/>
              </a:rPr>
              <a:t>3min</a:t>
            </a:r>
            <a:endParaRPr sz="550">
              <a:latin typeface="Times New Roman" panose="02020603050405020304"/>
              <a:cs typeface="Times New Roman" panose="02020603050405020304"/>
            </a:endParaRPr>
          </a:p>
          <a:p>
            <a:pPr marL="146685">
              <a:lnSpc>
                <a:spcPct val="100000"/>
              </a:lnSpc>
              <a:spcBef>
                <a:spcPts val="160"/>
              </a:spcBef>
            </a:pPr>
            <a:r>
              <a:rPr sz="550" spc="20" dirty="0">
                <a:solidFill>
                  <a:srgbClr val="650065"/>
                </a:solidFill>
                <a:latin typeface="Wingdings" panose="05000000000000000000"/>
                <a:cs typeface="Wingdings" panose="05000000000000000000"/>
              </a:rPr>
              <a:t></a:t>
            </a:r>
            <a:r>
              <a:rPr sz="550" b="1" spc="25" dirty="0">
                <a:solidFill>
                  <a:srgbClr val="0563C1"/>
                </a:solidFill>
                <a:latin typeface="楷体" panose="02010609060101010101" charset="-122"/>
                <a:cs typeface="楷体" panose="02010609060101010101" charset="-122"/>
              </a:rPr>
              <a:t>空间</a:t>
            </a:r>
            <a:r>
              <a:rPr sz="550" b="1" spc="20" dirty="0">
                <a:solidFill>
                  <a:srgbClr val="0563C1"/>
                </a:solidFill>
                <a:latin typeface="楷体" panose="02010609060101010101" charset="-122"/>
                <a:cs typeface="楷体" panose="02010609060101010101" charset="-122"/>
              </a:rPr>
              <a:t>体积</a:t>
            </a:r>
            <a:r>
              <a:rPr sz="550" b="1" spc="10" dirty="0">
                <a:solidFill>
                  <a:srgbClr val="0563C1"/>
                </a:solidFill>
                <a:latin typeface="楷体" panose="02010609060101010101" charset="-122"/>
                <a:cs typeface="楷体" panose="02010609060101010101" charset="-122"/>
              </a:rPr>
              <a:t>：</a:t>
            </a:r>
            <a:r>
              <a:rPr sz="550" b="1" spc="10" dirty="0">
                <a:solidFill>
                  <a:srgbClr val="0563C1"/>
                </a:solidFill>
                <a:latin typeface="Times New Roman" panose="02020603050405020304"/>
                <a:cs typeface="Times New Roman" panose="02020603050405020304"/>
              </a:rPr>
              <a:t>28.3m</a:t>
            </a:r>
            <a:r>
              <a:rPr sz="525" b="1" spc="15" baseline="24000" dirty="0">
                <a:solidFill>
                  <a:srgbClr val="0563C1"/>
                </a:solidFill>
                <a:latin typeface="Times New Roman" panose="02020603050405020304"/>
                <a:cs typeface="Times New Roman" panose="02020603050405020304"/>
              </a:rPr>
              <a:t>3</a:t>
            </a:r>
            <a:endParaRPr sz="525" baseline="24000">
              <a:latin typeface="Times New Roman" panose="02020603050405020304"/>
              <a:cs typeface="Times New Roman" panose="02020603050405020304"/>
            </a:endParaRPr>
          </a:p>
          <a:p>
            <a:pPr marL="146685">
              <a:lnSpc>
                <a:spcPct val="100000"/>
              </a:lnSpc>
              <a:spcBef>
                <a:spcPts val="165"/>
              </a:spcBef>
            </a:pPr>
            <a:r>
              <a:rPr sz="550" spc="20" dirty="0">
                <a:solidFill>
                  <a:srgbClr val="650065"/>
                </a:solidFill>
                <a:latin typeface="Wingdings" panose="05000000000000000000"/>
                <a:cs typeface="Wingdings" panose="05000000000000000000"/>
              </a:rPr>
              <a:t></a:t>
            </a:r>
            <a:r>
              <a:rPr sz="550" b="1" spc="25" dirty="0">
                <a:solidFill>
                  <a:srgbClr val="0563C1"/>
                </a:solidFill>
                <a:latin typeface="楷体" panose="02010609060101010101" charset="-122"/>
                <a:cs typeface="楷体" panose="02010609060101010101" charset="-122"/>
              </a:rPr>
              <a:t>操作</a:t>
            </a:r>
            <a:r>
              <a:rPr sz="550" b="1" spc="20" dirty="0">
                <a:solidFill>
                  <a:srgbClr val="0563C1"/>
                </a:solidFill>
                <a:latin typeface="楷体" panose="02010609060101010101" charset="-122"/>
                <a:cs typeface="楷体" panose="02010609060101010101" charset="-122"/>
              </a:rPr>
              <a:t>者呼吸区</a:t>
            </a:r>
            <a:r>
              <a:rPr sz="550" b="1" spc="10" dirty="0">
                <a:solidFill>
                  <a:srgbClr val="0563C1"/>
                </a:solidFill>
                <a:latin typeface="楷体" panose="02010609060101010101" charset="-122"/>
                <a:cs typeface="楷体" panose="02010609060101010101" charset="-122"/>
              </a:rPr>
              <a:t>：</a:t>
            </a:r>
            <a:r>
              <a:rPr sz="550" b="1" spc="10" dirty="0">
                <a:solidFill>
                  <a:srgbClr val="0563C1"/>
                </a:solidFill>
                <a:latin typeface="Times New Roman" panose="02020603050405020304"/>
                <a:cs typeface="Times New Roman" panose="02020603050405020304"/>
              </a:rPr>
              <a:t>0.7641m</a:t>
            </a:r>
            <a:r>
              <a:rPr sz="525" b="1" spc="15" baseline="24000" dirty="0">
                <a:solidFill>
                  <a:srgbClr val="0563C1"/>
                </a:solidFill>
                <a:latin typeface="Times New Roman" panose="02020603050405020304"/>
                <a:cs typeface="Times New Roman" panose="02020603050405020304"/>
              </a:rPr>
              <a:t>3</a:t>
            </a:r>
            <a:endParaRPr sz="525" baseline="24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8120" y="1795529"/>
            <a:ext cx="2174240" cy="30162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活动的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风</a:t>
            </a:r>
            <a:r>
              <a:rPr sz="650" spc="1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险1：微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物实验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操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作产生微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物气溶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胶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风险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500">
              <a:latin typeface="Times New Roman" panose="02020603050405020304"/>
              <a:cs typeface="Times New Roman" panose="02020603050405020304"/>
            </a:endParaRPr>
          </a:p>
          <a:p>
            <a:pPr marL="697865">
              <a:lnSpc>
                <a:spcPct val="100000"/>
              </a:lnSpc>
            </a:pPr>
            <a:r>
              <a:rPr sz="650" b="1" spc="1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移液操作</a:t>
            </a:r>
            <a:r>
              <a:rPr sz="6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人</a:t>
            </a:r>
            <a:r>
              <a:rPr sz="650" b="1" spc="1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员气</a:t>
            </a:r>
            <a:r>
              <a:rPr sz="6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溶胶</a:t>
            </a:r>
            <a:r>
              <a:rPr sz="650" b="1" spc="1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暴露剂量</a:t>
            </a:r>
            <a:endParaRPr sz="65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53083" y="3112260"/>
            <a:ext cx="2108200" cy="768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300" b="1" spc="35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李劲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松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等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：传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染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病重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大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专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项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课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题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：《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三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级生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物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安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全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实验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室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生物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安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全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保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障技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术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平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台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》</a:t>
            </a:r>
            <a:r>
              <a:rPr sz="300" b="1" spc="15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（</a:t>
            </a:r>
            <a:r>
              <a:rPr sz="300" b="1" spc="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2012ZX10004402</a:t>
            </a:r>
            <a:r>
              <a:rPr sz="300" b="1" spc="15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）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研究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成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果</a:t>
            </a:r>
            <a:endParaRPr sz="30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31519" y="1565147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30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919728" y="1559052"/>
            <a:ext cx="224790" cy="20802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919728" y="1765553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932301" y="1582171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6169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三、实验室防护的关注点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392167" y="1933956"/>
            <a:ext cx="2002083" cy="11178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4234432" y="3039383"/>
            <a:ext cx="1954530" cy="1454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R="5080">
              <a:lnSpc>
                <a:spcPts val="460"/>
              </a:lnSpc>
              <a:spcBef>
                <a:spcPts val="135"/>
              </a:spcBef>
            </a:pPr>
            <a:r>
              <a:rPr sz="400" b="1" i="1" spc="-1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引自</a:t>
            </a:r>
            <a:r>
              <a:rPr sz="400" b="1" i="1" spc="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：</a:t>
            </a:r>
            <a:r>
              <a:rPr sz="350" b="1" i="1" spc="5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Mike</a:t>
            </a:r>
            <a:r>
              <a:rPr sz="350" b="1" i="1" spc="-10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50" b="1" i="1" spc="10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Xie, </a:t>
            </a:r>
            <a:r>
              <a:rPr sz="350" b="1" i="1" spc="15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Michael</a:t>
            </a:r>
            <a:r>
              <a:rPr sz="350" b="1" i="1" spc="5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50" b="1" i="1" spc="-10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T.</a:t>
            </a:r>
            <a:r>
              <a:rPr sz="350" b="1" i="1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50" b="1" i="1" spc="10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Waring.</a:t>
            </a:r>
            <a:r>
              <a:rPr sz="350" b="1" i="1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50" b="1" i="1" spc="15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Evaluation</a:t>
            </a:r>
            <a:r>
              <a:rPr sz="350" b="1" i="1" spc="-5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50" b="1" i="1" spc="10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of Cell</a:t>
            </a:r>
            <a:r>
              <a:rPr sz="350" b="1" i="1" spc="5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50" b="1" i="1" spc="10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Sorting</a:t>
            </a:r>
            <a:r>
              <a:rPr sz="350" b="1" i="1" spc="-10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50" b="1" i="1" spc="10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Aerosols</a:t>
            </a:r>
            <a:r>
              <a:rPr sz="350" b="1" i="1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50" b="1" i="1" spc="15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and</a:t>
            </a:r>
            <a:r>
              <a:rPr sz="350" b="1" i="1" spc="5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50" b="1" i="1" spc="15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Containment</a:t>
            </a:r>
            <a:r>
              <a:rPr sz="350" b="1" i="1" spc="-5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50" b="1" i="1" spc="15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by</a:t>
            </a:r>
            <a:r>
              <a:rPr sz="350" b="1" i="1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50" b="1" i="1" spc="15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an  </a:t>
            </a:r>
            <a:r>
              <a:rPr sz="350" b="1" i="1" spc="10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Optical</a:t>
            </a:r>
            <a:r>
              <a:rPr sz="350" b="1" i="1" spc="-10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50" b="1" i="1" spc="15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Airborne</a:t>
            </a:r>
            <a:r>
              <a:rPr sz="350" b="1" i="1" spc="-15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50" b="1" i="1" spc="10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Particle Counter</a:t>
            </a:r>
            <a:r>
              <a:rPr sz="400" b="1" i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，</a:t>
            </a:r>
            <a:r>
              <a:rPr sz="350" b="1" i="1" spc="10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Cytometry</a:t>
            </a:r>
            <a:r>
              <a:rPr sz="350" b="1" i="1" spc="-15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50" b="1" i="1" spc="10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Part</a:t>
            </a:r>
            <a:r>
              <a:rPr sz="350" b="1" i="1" spc="-10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50" b="1" i="1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A</a:t>
            </a:r>
            <a:r>
              <a:rPr sz="400" b="1" i="1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，</a:t>
            </a:r>
            <a:r>
              <a:rPr sz="400" b="1" i="1" spc="-1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 </a:t>
            </a:r>
            <a:r>
              <a:rPr sz="350" b="1" i="1" spc="10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2015</a:t>
            </a:r>
            <a:r>
              <a:rPr sz="400" b="1" i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，</a:t>
            </a:r>
            <a:r>
              <a:rPr sz="350" b="1" i="1" spc="10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87A:784-789,</a:t>
            </a:r>
            <a:endParaRPr sz="3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62805" y="1787908"/>
            <a:ext cx="2004695" cy="1270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活动的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风</a:t>
            </a:r>
            <a:r>
              <a:rPr sz="650" spc="1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险2：流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式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细胞仪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操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作中气溶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胶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感染风险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925823" y="1565147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30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25423" y="4526279"/>
            <a:ext cx="224789" cy="20802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725423" y="4732782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737997" y="4549398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6106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三、实验室防护的关注点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37997" y="4753612"/>
            <a:ext cx="2884170" cy="13081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228600">
              <a:lnSpc>
                <a:spcPct val="100000"/>
              </a:lnSpc>
              <a:spcBef>
                <a:spcPts val="115"/>
              </a:spcBef>
            </a:pP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活动的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风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险</a:t>
            </a:r>
            <a:r>
              <a:rPr sz="650" spc="1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3：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操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作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保障，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严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格执行</a:t>
            </a:r>
            <a:r>
              <a:rPr sz="650" spc="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SOP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  <a:p>
            <a:pPr marL="228600">
              <a:lnSpc>
                <a:spcPct val="100000"/>
              </a:lnSpc>
              <a:spcBef>
                <a:spcPts val="535"/>
              </a:spcBef>
            </a:pPr>
            <a:r>
              <a:rPr sz="600" b="1" spc="20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严格执行试</a:t>
            </a:r>
            <a:r>
              <a:rPr sz="600" b="1" spc="1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验</a:t>
            </a:r>
            <a:r>
              <a:rPr sz="600" b="1" spc="20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操作</a:t>
            </a:r>
            <a:r>
              <a:rPr sz="600" b="1" spc="1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技</a:t>
            </a:r>
            <a:r>
              <a:rPr sz="600" b="1" spc="20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术规程</a:t>
            </a:r>
            <a:endParaRPr sz="600">
              <a:latin typeface="楷体" panose="02010609060101010101" charset="-122"/>
              <a:cs typeface="楷体" panose="02010609060101010101" charset="-122"/>
            </a:endParaRPr>
          </a:p>
          <a:p>
            <a:pPr marL="228600">
              <a:lnSpc>
                <a:spcPct val="100000"/>
              </a:lnSpc>
              <a:spcBef>
                <a:spcPts val="310"/>
              </a:spcBef>
            </a:pPr>
            <a:r>
              <a:rPr sz="450" b="1" spc="-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①</a:t>
            </a:r>
            <a:r>
              <a:rPr sz="450" b="1" spc="18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 </a:t>
            </a:r>
            <a:r>
              <a:rPr sz="500" b="1" spc="2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所有的技术操作要按尽</a:t>
            </a:r>
            <a:r>
              <a:rPr sz="5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量</a:t>
            </a:r>
            <a:r>
              <a:rPr sz="500" b="1" spc="2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减少气溶胶和微小液滴</a:t>
            </a:r>
            <a:r>
              <a:rPr sz="5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形</a:t>
            </a:r>
            <a:r>
              <a:rPr sz="500" b="1" spc="2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成的方式来进行；</a:t>
            </a:r>
            <a:endParaRPr sz="500">
              <a:latin typeface="楷体" panose="02010609060101010101" charset="-122"/>
              <a:cs typeface="楷体" panose="02010609060101010101" charset="-122"/>
            </a:endParaRPr>
          </a:p>
          <a:p>
            <a:pPr marL="228600">
              <a:lnSpc>
                <a:spcPct val="100000"/>
              </a:lnSpc>
              <a:spcBef>
                <a:spcPts val="305"/>
              </a:spcBef>
            </a:pPr>
            <a:r>
              <a:rPr sz="450" b="1" spc="-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②</a:t>
            </a:r>
            <a:r>
              <a:rPr sz="450" b="1" spc="18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 </a:t>
            </a:r>
            <a:r>
              <a:rPr sz="500" b="1" spc="2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应限制使用皮下注射针</a:t>
            </a:r>
            <a:r>
              <a:rPr sz="5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头</a:t>
            </a:r>
            <a:r>
              <a:rPr sz="500" b="1" spc="2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和注射器；</a:t>
            </a:r>
            <a:endParaRPr sz="500">
              <a:latin typeface="楷体" panose="02010609060101010101" charset="-122"/>
              <a:cs typeface="楷体" panose="02010609060101010101" charset="-122"/>
            </a:endParaRPr>
          </a:p>
          <a:p>
            <a:pPr marL="228600">
              <a:lnSpc>
                <a:spcPct val="100000"/>
              </a:lnSpc>
              <a:spcBef>
                <a:spcPts val="305"/>
              </a:spcBef>
            </a:pPr>
            <a:r>
              <a:rPr sz="450" b="1" spc="-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③</a:t>
            </a:r>
            <a:r>
              <a:rPr sz="450" b="1" spc="17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 </a:t>
            </a:r>
            <a:r>
              <a:rPr sz="500" b="1" spc="2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出现溢出、事故以及明</a:t>
            </a:r>
            <a:r>
              <a:rPr sz="5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显</a:t>
            </a:r>
            <a:r>
              <a:rPr sz="500" b="1" spc="2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或可能暴露于感染性物</a:t>
            </a:r>
            <a:r>
              <a:rPr sz="5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质</a:t>
            </a:r>
            <a:r>
              <a:rPr sz="500" b="1" spc="2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时，应执行的应急预案；</a:t>
            </a:r>
            <a:endParaRPr sz="500">
              <a:latin typeface="楷体" panose="02010609060101010101" charset="-122"/>
              <a:cs typeface="楷体" panose="02010609060101010101" charset="-122"/>
            </a:endParaRPr>
          </a:p>
          <a:p>
            <a:pPr marL="228600">
              <a:lnSpc>
                <a:spcPct val="100000"/>
              </a:lnSpc>
              <a:spcBef>
                <a:spcPts val="310"/>
              </a:spcBef>
            </a:pPr>
            <a:r>
              <a:rPr sz="450" b="1" spc="-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④</a:t>
            </a:r>
            <a:r>
              <a:rPr sz="450" b="1" spc="18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 </a:t>
            </a:r>
            <a:r>
              <a:rPr sz="500" b="1" spc="2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污染物排放前的无害化</a:t>
            </a:r>
            <a:r>
              <a:rPr sz="5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处</a:t>
            </a:r>
            <a:r>
              <a:rPr sz="500" b="1" spc="2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理措施；</a:t>
            </a:r>
            <a:endParaRPr sz="500">
              <a:latin typeface="楷体" panose="02010609060101010101" charset="-122"/>
              <a:cs typeface="楷体" panose="02010609060101010101" charset="-122"/>
            </a:endParaRPr>
          </a:p>
          <a:p>
            <a:pPr marL="337820" marR="193675" indent="-109220">
              <a:lnSpc>
                <a:spcPct val="131000"/>
              </a:lnSpc>
              <a:spcBef>
                <a:spcPts val="120"/>
              </a:spcBef>
            </a:pPr>
            <a:r>
              <a:rPr sz="450" b="1" spc="-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⑤</a:t>
            </a:r>
            <a:r>
              <a:rPr sz="450" b="1" spc="12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 </a:t>
            </a:r>
            <a:r>
              <a:rPr sz="500" b="1" spc="2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离开实验室时，工作服</a:t>
            </a:r>
            <a:r>
              <a:rPr sz="5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必</a:t>
            </a:r>
            <a:r>
              <a:rPr sz="500" b="1" spc="2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须脱下并留在实验室内</a:t>
            </a:r>
            <a:r>
              <a:rPr sz="5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；</a:t>
            </a:r>
            <a:r>
              <a:rPr sz="500" b="1" spc="2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用过的工作服应先消毒</a:t>
            </a:r>
            <a:r>
              <a:rPr sz="5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，</a:t>
            </a:r>
            <a:r>
              <a:rPr sz="500" b="1" spc="2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然后 统一洗涤或丢弃；</a:t>
            </a:r>
            <a:endParaRPr sz="500">
              <a:latin typeface="楷体" panose="02010609060101010101" charset="-122"/>
              <a:cs typeface="楷体" panose="02010609060101010101" charset="-122"/>
            </a:endParaRPr>
          </a:p>
          <a:p>
            <a:pPr marL="228600">
              <a:lnSpc>
                <a:spcPct val="100000"/>
              </a:lnSpc>
              <a:spcBef>
                <a:spcPts val="305"/>
              </a:spcBef>
            </a:pPr>
            <a:r>
              <a:rPr sz="450" b="1" spc="-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⑥</a:t>
            </a:r>
            <a:r>
              <a:rPr sz="450" b="1" spc="18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 </a:t>
            </a:r>
            <a:r>
              <a:rPr sz="500" b="1" spc="2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不得戴着手套离开实验</a:t>
            </a:r>
            <a:r>
              <a:rPr sz="5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室</a:t>
            </a:r>
            <a:r>
              <a:rPr sz="500" b="1" spc="2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；</a:t>
            </a:r>
            <a:endParaRPr sz="500">
              <a:latin typeface="楷体" panose="02010609060101010101" charset="-122"/>
              <a:cs typeface="楷体" panose="02010609060101010101" charset="-122"/>
            </a:endParaRPr>
          </a:p>
          <a:p>
            <a:pPr marL="228600">
              <a:lnSpc>
                <a:spcPct val="100000"/>
              </a:lnSpc>
              <a:spcBef>
                <a:spcPts val="305"/>
              </a:spcBef>
            </a:pPr>
            <a:r>
              <a:rPr sz="450" b="1" spc="-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⑦</a:t>
            </a:r>
            <a:r>
              <a:rPr sz="450" b="1" spc="18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 </a:t>
            </a:r>
            <a:r>
              <a:rPr sz="500" b="1" spc="2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污染的设备在运出维修</a:t>
            </a:r>
            <a:r>
              <a:rPr sz="5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前</a:t>
            </a:r>
            <a:r>
              <a:rPr sz="500" b="1" spc="2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必须消毒；</a:t>
            </a:r>
            <a:endParaRPr sz="500">
              <a:latin typeface="楷体" panose="02010609060101010101" charset="-122"/>
              <a:cs typeface="楷体" panose="02010609060101010101" charset="-122"/>
            </a:endParaRPr>
          </a:p>
          <a:p>
            <a:pPr marL="228600">
              <a:lnSpc>
                <a:spcPct val="100000"/>
              </a:lnSpc>
              <a:spcBef>
                <a:spcPts val="305"/>
              </a:spcBef>
            </a:pPr>
            <a:r>
              <a:rPr sz="450" b="1" spc="-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⑧</a:t>
            </a:r>
            <a:r>
              <a:rPr sz="450" b="1" spc="18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 </a:t>
            </a:r>
            <a:r>
              <a:rPr sz="500" b="1" spc="3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严格执</a:t>
            </a:r>
            <a:r>
              <a:rPr sz="5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行</a:t>
            </a:r>
            <a:r>
              <a:rPr sz="5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本</a:t>
            </a:r>
            <a:r>
              <a:rPr sz="500" b="1" spc="2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单位制定的</a:t>
            </a:r>
            <a:r>
              <a:rPr sz="500" b="1" spc="1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SOP</a:t>
            </a:r>
            <a:r>
              <a:rPr sz="500" b="1" spc="2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。</a:t>
            </a:r>
            <a:endParaRPr sz="50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31519" y="4532376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919728" y="4526279"/>
            <a:ext cx="224790" cy="20802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919728" y="4732782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3932301" y="4536444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6042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三、实验室防护的关注点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932301" y="4736848"/>
            <a:ext cx="2884170" cy="104266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87325">
              <a:lnSpc>
                <a:spcPct val="100000"/>
              </a:lnSpc>
              <a:spcBef>
                <a:spcPts val="115"/>
              </a:spcBef>
            </a:pP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活动的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风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险</a:t>
            </a:r>
            <a:r>
              <a:rPr sz="650" spc="1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4：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感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染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性材料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实验室间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转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运安全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550">
              <a:latin typeface="Times New Roman" panose="02020603050405020304"/>
              <a:cs typeface="Times New Roman" panose="02020603050405020304"/>
            </a:endParaRPr>
          </a:p>
          <a:p>
            <a:pPr marL="277495" marR="1570990" indent="-55245" algn="just">
              <a:lnSpc>
                <a:spcPct val="124000"/>
              </a:lnSpc>
              <a:spcBef>
                <a:spcPts val="5"/>
              </a:spcBef>
              <a:buFont typeface="Arial" panose="020B0604020202020204"/>
              <a:buChar char="•"/>
              <a:tabLst>
                <a:tab pos="278130" algn="l"/>
              </a:tabLst>
            </a:pP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危险材料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运</a:t>
            </a: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输的政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策</a:t>
            </a: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和程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序， </a:t>
            </a: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包括危险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材</a:t>
            </a: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料在实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室内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、实 </a:t>
            </a: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验室所在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机</a:t>
            </a: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构内及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机</a:t>
            </a: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构外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部的 </a:t>
            </a: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运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输；</a:t>
            </a:r>
            <a:endParaRPr sz="600">
              <a:latin typeface="黑体" panose="02010609060101010101" charset="-122"/>
              <a:cs typeface="黑体" panose="02010609060101010101" charset="-122"/>
            </a:endParaRPr>
          </a:p>
          <a:p>
            <a:pPr marL="277495" marR="1570990" indent="-55245" algn="just">
              <a:lnSpc>
                <a:spcPct val="124000"/>
              </a:lnSpc>
              <a:spcBef>
                <a:spcPts val="135"/>
              </a:spcBef>
              <a:buFont typeface="Arial" panose="020B0604020202020204"/>
              <a:buChar char="•"/>
              <a:tabLst>
                <a:tab pos="278130" algn="l"/>
              </a:tabLst>
            </a:pP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意外摔倒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或</a:t>
            </a: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溢洒可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导</a:t>
            </a: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致环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境污 </a:t>
            </a: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染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、人员</a:t>
            </a: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感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染；</a:t>
            </a:r>
            <a:endParaRPr sz="600">
              <a:latin typeface="黑体" panose="02010609060101010101" charset="-122"/>
              <a:cs typeface="黑体" panose="02010609060101010101" charset="-122"/>
            </a:endParaRPr>
          </a:p>
          <a:p>
            <a:pPr marL="277495" indent="-55880" algn="just">
              <a:lnSpc>
                <a:spcPct val="100000"/>
              </a:lnSpc>
              <a:spcBef>
                <a:spcPts val="320"/>
              </a:spcBef>
              <a:buFont typeface="Arial" panose="020B0604020202020204"/>
              <a:buChar char="•"/>
              <a:tabLst>
                <a:tab pos="278130" algn="l"/>
              </a:tabLst>
            </a:pP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应置于符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合</a:t>
            </a: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标准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的安</a:t>
            </a: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全容器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中。</a:t>
            </a:r>
            <a:endParaRPr sz="6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345429" y="5208269"/>
            <a:ext cx="469806" cy="357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813298" y="4928616"/>
            <a:ext cx="457301" cy="2994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606033" y="5617464"/>
            <a:ext cx="700684" cy="4122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732525" y="5212842"/>
            <a:ext cx="308610" cy="253365"/>
          </a:xfrm>
          <a:custGeom>
            <a:avLst/>
            <a:gdLst/>
            <a:ahLst/>
            <a:cxnLst/>
            <a:rect l="l" t="t" r="r" b="b"/>
            <a:pathLst>
              <a:path w="308610" h="253364">
                <a:moveTo>
                  <a:pt x="33528" y="115062"/>
                </a:moveTo>
                <a:lnTo>
                  <a:pt x="0" y="153924"/>
                </a:lnTo>
                <a:lnTo>
                  <a:pt x="111252" y="252984"/>
                </a:lnTo>
                <a:lnTo>
                  <a:pt x="172968" y="183642"/>
                </a:lnTo>
                <a:lnTo>
                  <a:pt x="110489" y="183642"/>
                </a:lnTo>
                <a:lnTo>
                  <a:pt x="33528" y="115062"/>
                </a:lnTo>
                <a:close/>
              </a:path>
              <a:path w="308610" h="253364">
                <a:moveTo>
                  <a:pt x="273558" y="0"/>
                </a:moveTo>
                <a:lnTo>
                  <a:pt x="110489" y="183642"/>
                </a:lnTo>
                <a:lnTo>
                  <a:pt x="172968" y="183642"/>
                </a:lnTo>
                <a:lnTo>
                  <a:pt x="308610" y="31242"/>
                </a:lnTo>
                <a:lnTo>
                  <a:pt x="273558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732525" y="5212842"/>
            <a:ext cx="308610" cy="253365"/>
          </a:xfrm>
          <a:custGeom>
            <a:avLst/>
            <a:gdLst/>
            <a:ahLst/>
            <a:cxnLst/>
            <a:rect l="l" t="t" r="r" b="b"/>
            <a:pathLst>
              <a:path w="308610" h="253364">
                <a:moveTo>
                  <a:pt x="0" y="153924"/>
                </a:moveTo>
                <a:lnTo>
                  <a:pt x="33528" y="115062"/>
                </a:lnTo>
                <a:lnTo>
                  <a:pt x="110489" y="183642"/>
                </a:lnTo>
                <a:lnTo>
                  <a:pt x="273558" y="0"/>
                </a:lnTo>
                <a:lnTo>
                  <a:pt x="308610" y="31242"/>
                </a:lnTo>
                <a:lnTo>
                  <a:pt x="111252" y="252984"/>
                </a:lnTo>
                <a:lnTo>
                  <a:pt x="0" y="153924"/>
                </a:lnTo>
                <a:close/>
              </a:path>
            </a:pathLst>
          </a:custGeom>
          <a:ln w="3175">
            <a:solidFill>
              <a:srgbClr val="4171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031229" y="5233415"/>
            <a:ext cx="253746" cy="3032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775966" y="5762250"/>
            <a:ext cx="244589" cy="2438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925823" y="4532376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25423" y="7492745"/>
            <a:ext cx="224789" cy="20802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725423" y="7699247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737997" y="7515102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6106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三、实验室防护的关注点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26591" y="7719316"/>
            <a:ext cx="2465705" cy="29718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活动的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风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险</a:t>
            </a:r>
            <a:r>
              <a:rPr sz="650" spc="1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5：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废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弃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物消毒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收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集和无害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化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灭菌处置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50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</a:pPr>
            <a:r>
              <a:rPr sz="6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实验室危险</a:t>
            </a:r>
            <a:r>
              <a:rPr sz="6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废</a:t>
            </a:r>
            <a:r>
              <a:rPr sz="6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物处</a:t>
            </a:r>
            <a:r>
              <a:rPr sz="6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理</a:t>
            </a:r>
            <a:r>
              <a:rPr sz="6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和处置的管</a:t>
            </a:r>
            <a:r>
              <a:rPr sz="6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理</a:t>
            </a:r>
            <a:r>
              <a:rPr sz="6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应符</a:t>
            </a:r>
            <a:r>
              <a:rPr sz="6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合</a:t>
            </a:r>
            <a:r>
              <a:rPr sz="6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国家或地方</a:t>
            </a:r>
            <a:r>
              <a:rPr sz="6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法</a:t>
            </a:r>
            <a:r>
              <a:rPr sz="6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规和</a:t>
            </a:r>
            <a:r>
              <a:rPr sz="6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标</a:t>
            </a:r>
            <a:r>
              <a:rPr sz="6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准的要求</a:t>
            </a:r>
            <a:endParaRPr sz="60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323593" y="8074152"/>
            <a:ext cx="487946" cy="38404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323593" y="8473440"/>
            <a:ext cx="487870" cy="64389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957072" y="8242197"/>
            <a:ext cx="265430" cy="39116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81280" indent="-81915">
              <a:lnSpc>
                <a:spcPct val="100000"/>
              </a:lnSpc>
              <a:spcBef>
                <a:spcPts val="275"/>
              </a:spcBef>
              <a:buFont typeface="Wingdings" panose="05000000000000000000"/>
              <a:buChar char=""/>
              <a:tabLst>
                <a:tab pos="81915" algn="l"/>
              </a:tabLst>
            </a:pPr>
            <a:r>
              <a:rPr sz="65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分类</a:t>
            </a:r>
            <a:endParaRPr sz="650">
              <a:latin typeface="楷体" panose="02010609060101010101" charset="-122"/>
              <a:cs typeface="楷体" panose="02010609060101010101" charset="-122"/>
            </a:endParaRPr>
          </a:p>
          <a:p>
            <a:pPr marL="81280" indent="-81915">
              <a:lnSpc>
                <a:spcPct val="100000"/>
              </a:lnSpc>
              <a:spcBef>
                <a:spcPts val="180"/>
              </a:spcBef>
              <a:buFont typeface="Wingdings" panose="05000000000000000000"/>
              <a:buChar char=""/>
              <a:tabLst>
                <a:tab pos="81915" algn="l"/>
              </a:tabLst>
            </a:pPr>
            <a:r>
              <a:rPr sz="65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容器</a:t>
            </a:r>
            <a:endParaRPr sz="650">
              <a:latin typeface="楷体" panose="02010609060101010101" charset="-122"/>
              <a:cs typeface="楷体" panose="02010609060101010101" charset="-122"/>
            </a:endParaRPr>
          </a:p>
          <a:p>
            <a:pPr marL="81280" indent="-81915">
              <a:lnSpc>
                <a:spcPct val="100000"/>
              </a:lnSpc>
              <a:spcBef>
                <a:spcPts val="180"/>
              </a:spcBef>
              <a:buFont typeface="Wingdings" panose="05000000000000000000"/>
              <a:buChar char=""/>
              <a:tabLst>
                <a:tab pos="81915" algn="l"/>
              </a:tabLst>
            </a:pPr>
            <a:r>
              <a:rPr sz="65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暂存</a:t>
            </a:r>
            <a:endParaRPr sz="65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973579" y="8074152"/>
            <a:ext cx="457365" cy="51511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839467" y="8606790"/>
            <a:ext cx="719327" cy="48615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839467" y="8606790"/>
            <a:ext cx="719696" cy="48615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844039" y="8612123"/>
            <a:ext cx="713740" cy="476250"/>
          </a:xfrm>
          <a:custGeom>
            <a:avLst/>
            <a:gdLst/>
            <a:ahLst/>
            <a:cxnLst/>
            <a:rect l="l" t="t" r="r" b="b"/>
            <a:pathLst>
              <a:path w="713739" h="476250">
                <a:moveTo>
                  <a:pt x="0" y="0"/>
                </a:moveTo>
                <a:lnTo>
                  <a:pt x="713232" y="0"/>
                </a:lnTo>
                <a:lnTo>
                  <a:pt x="713232" y="476250"/>
                </a:lnTo>
                <a:lnTo>
                  <a:pt x="0" y="476250"/>
                </a:lnTo>
                <a:lnTo>
                  <a:pt x="0" y="0"/>
                </a:lnTo>
                <a:close/>
              </a:path>
            </a:pathLst>
          </a:custGeom>
          <a:ln w="37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657094" y="8081771"/>
            <a:ext cx="762279" cy="47015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935230" y="8266944"/>
            <a:ext cx="133337" cy="13409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778514" y="8340858"/>
            <a:ext cx="226301" cy="19124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839211" y="8559545"/>
            <a:ext cx="475221" cy="55549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959614" y="8658612"/>
            <a:ext cx="156959" cy="15543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731519" y="7498842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1"/>
                </a:lnTo>
                <a:lnTo>
                  <a:pt x="2897124" y="1623821"/>
                </a:lnTo>
                <a:lnTo>
                  <a:pt x="2897124" y="0"/>
                </a:lnTo>
                <a:close/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919728" y="7492745"/>
            <a:ext cx="224790" cy="20802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919728" y="7699247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3932301" y="7515102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6042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三、实验室防护的关注点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107433" y="7702552"/>
            <a:ext cx="2017395" cy="1270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活动的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风</a:t>
            </a:r>
            <a:r>
              <a:rPr sz="650" spc="1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险5：废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弃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物消毒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收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集和无害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化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灭菌处置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4826508" y="7850885"/>
            <a:ext cx="521334" cy="110489"/>
          </a:xfrm>
          <a:custGeom>
            <a:avLst/>
            <a:gdLst/>
            <a:ahLst/>
            <a:cxnLst/>
            <a:rect l="l" t="t" r="r" b="b"/>
            <a:pathLst>
              <a:path w="521335" h="110490">
                <a:moveTo>
                  <a:pt x="0" y="0"/>
                </a:moveTo>
                <a:lnTo>
                  <a:pt x="521208" y="0"/>
                </a:lnTo>
                <a:lnTo>
                  <a:pt x="521208" y="110489"/>
                </a:lnTo>
                <a:lnTo>
                  <a:pt x="0" y="11048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4827644" y="7847332"/>
            <a:ext cx="519430" cy="1123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120"/>
              </a:spcBef>
            </a:pPr>
            <a:r>
              <a:rPr sz="55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实验室废物</a:t>
            </a:r>
            <a:endParaRPr sz="55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371594" y="8159495"/>
            <a:ext cx="428625" cy="109855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10795" rIns="0" bIns="0" rtlCol="0">
            <a:spAutoFit/>
          </a:bodyPr>
          <a:lstStyle/>
          <a:p>
            <a:pPr marL="66675">
              <a:lnSpc>
                <a:spcPct val="100000"/>
              </a:lnSpc>
              <a:spcBef>
                <a:spcPts val="85"/>
              </a:spcBef>
            </a:pPr>
            <a:r>
              <a:rPr sz="55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生活垃圾</a:t>
            </a:r>
            <a:endParaRPr sz="55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324855" y="8159495"/>
            <a:ext cx="520700" cy="109855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10795" rIns="0" bIns="0" rtlCol="0">
            <a:spAutoFit/>
          </a:bodyPr>
          <a:lstStyle/>
          <a:p>
            <a:pPr marL="76835">
              <a:lnSpc>
                <a:spcPct val="100000"/>
              </a:lnSpc>
              <a:spcBef>
                <a:spcPts val="85"/>
              </a:spcBef>
            </a:pPr>
            <a:r>
              <a:rPr sz="55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污染废弃物</a:t>
            </a:r>
            <a:endParaRPr sz="55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5708141" y="8423909"/>
            <a:ext cx="417195" cy="109855"/>
          </a:xfrm>
          <a:custGeom>
            <a:avLst/>
            <a:gdLst/>
            <a:ahLst/>
            <a:cxnLst/>
            <a:rect l="l" t="t" r="r" b="b"/>
            <a:pathLst>
              <a:path w="417195" h="109854">
                <a:moveTo>
                  <a:pt x="0" y="0"/>
                </a:moveTo>
                <a:lnTo>
                  <a:pt x="416813" y="0"/>
                </a:lnTo>
                <a:lnTo>
                  <a:pt x="416813" y="109728"/>
                </a:lnTo>
                <a:lnTo>
                  <a:pt x="0" y="10972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5039867" y="8420356"/>
            <a:ext cx="1084580" cy="11430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66675">
              <a:lnSpc>
                <a:spcPct val="100000"/>
              </a:lnSpc>
              <a:spcBef>
                <a:spcPts val="120"/>
              </a:spcBef>
              <a:tabLst>
                <a:tab pos="729615" algn="l"/>
              </a:tabLst>
            </a:pPr>
            <a:r>
              <a:rPr sz="55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液体废</a:t>
            </a:r>
            <a:r>
              <a:rPr sz="55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物	</a:t>
            </a:r>
            <a:r>
              <a:rPr sz="55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固体废物</a:t>
            </a:r>
            <a:endParaRPr sz="55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5039867" y="8653271"/>
            <a:ext cx="428625" cy="110489"/>
          </a:xfrm>
          <a:custGeom>
            <a:avLst/>
            <a:gdLst/>
            <a:ahLst/>
            <a:cxnLst/>
            <a:rect l="l" t="t" r="r" b="b"/>
            <a:pathLst>
              <a:path w="428625" h="110490">
                <a:moveTo>
                  <a:pt x="0" y="0"/>
                </a:moveTo>
                <a:lnTo>
                  <a:pt x="428243" y="0"/>
                </a:lnTo>
                <a:lnTo>
                  <a:pt x="428243" y="110489"/>
                </a:lnTo>
                <a:lnTo>
                  <a:pt x="0" y="11048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5094223" y="8649718"/>
            <a:ext cx="318135" cy="1123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化学消毒</a:t>
            </a:r>
            <a:endParaRPr sz="55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018532" y="8872728"/>
            <a:ext cx="485140" cy="109855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11430" rIns="0" bIns="0" rtlCol="0">
            <a:spAutoFit/>
          </a:bodyPr>
          <a:lstStyle/>
          <a:p>
            <a:pPr marL="20955">
              <a:lnSpc>
                <a:spcPct val="100000"/>
              </a:lnSpc>
              <a:spcBef>
                <a:spcPts val="90"/>
              </a:spcBef>
            </a:pPr>
            <a:r>
              <a:rPr sz="55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污水处理系统</a:t>
            </a:r>
            <a:endParaRPr sz="55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823965" y="8700516"/>
            <a:ext cx="584835" cy="110489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11430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90"/>
              </a:spcBef>
            </a:pPr>
            <a:r>
              <a:rPr sz="55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高压蒸汽灭菌</a:t>
            </a:r>
            <a:endParaRPr sz="55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5932932" y="8907780"/>
            <a:ext cx="344805" cy="109855"/>
          </a:xfrm>
          <a:custGeom>
            <a:avLst/>
            <a:gdLst/>
            <a:ahLst/>
            <a:cxnLst/>
            <a:rect l="l" t="t" r="r" b="b"/>
            <a:pathLst>
              <a:path w="344804" h="109854">
                <a:moveTo>
                  <a:pt x="0" y="0"/>
                </a:moveTo>
                <a:lnTo>
                  <a:pt x="344424" y="0"/>
                </a:lnTo>
                <a:lnTo>
                  <a:pt x="344424" y="109728"/>
                </a:lnTo>
                <a:lnTo>
                  <a:pt x="0" y="10972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5934068" y="8904226"/>
            <a:ext cx="342265" cy="1123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20"/>
              </a:spcBef>
            </a:pPr>
            <a:r>
              <a:rPr sz="55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集中焚烧</a:t>
            </a:r>
            <a:endParaRPr sz="55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4580382" y="8039100"/>
            <a:ext cx="1011555" cy="11430"/>
          </a:xfrm>
          <a:custGeom>
            <a:avLst/>
            <a:gdLst/>
            <a:ahLst/>
            <a:cxnLst/>
            <a:rect l="l" t="t" r="r" b="b"/>
            <a:pathLst>
              <a:path w="1011554" h="11429">
                <a:moveTo>
                  <a:pt x="0" y="11429"/>
                </a:moveTo>
                <a:lnTo>
                  <a:pt x="1011174" y="11429"/>
                </a:lnTo>
                <a:lnTo>
                  <a:pt x="1011174" y="0"/>
                </a:lnTo>
                <a:lnTo>
                  <a:pt x="0" y="0"/>
                </a:lnTo>
                <a:lnTo>
                  <a:pt x="0" y="11429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4578864" y="8037582"/>
            <a:ext cx="1014730" cy="14604"/>
          </a:xfrm>
          <a:custGeom>
            <a:avLst/>
            <a:gdLst/>
            <a:ahLst/>
            <a:cxnLst/>
            <a:rect l="l" t="t" r="r" b="b"/>
            <a:pathLst>
              <a:path w="1014729" h="14604">
                <a:moveTo>
                  <a:pt x="0" y="14465"/>
                </a:moveTo>
                <a:lnTo>
                  <a:pt x="1014209" y="14465"/>
                </a:lnTo>
                <a:lnTo>
                  <a:pt x="1014209" y="0"/>
                </a:lnTo>
                <a:lnTo>
                  <a:pt x="0" y="0"/>
                </a:lnTo>
                <a:lnTo>
                  <a:pt x="0" y="14465"/>
                </a:lnTo>
                <a:close/>
              </a:path>
            </a:pathLst>
          </a:custGeom>
          <a:solidFill>
            <a:srgbClr val="41719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5552700" y="8037582"/>
            <a:ext cx="63995" cy="10742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548384" y="8037582"/>
            <a:ext cx="63995" cy="10742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5074158" y="7973568"/>
            <a:ext cx="24130" cy="71755"/>
          </a:xfrm>
          <a:custGeom>
            <a:avLst/>
            <a:gdLst/>
            <a:ahLst/>
            <a:cxnLst/>
            <a:rect l="l" t="t" r="r" b="b"/>
            <a:pathLst>
              <a:path w="24129" h="71754">
                <a:moveTo>
                  <a:pt x="0" y="71627"/>
                </a:moveTo>
                <a:lnTo>
                  <a:pt x="23622" y="71627"/>
                </a:lnTo>
                <a:lnTo>
                  <a:pt x="23622" y="0"/>
                </a:lnTo>
                <a:lnTo>
                  <a:pt x="0" y="0"/>
                </a:lnTo>
                <a:lnTo>
                  <a:pt x="0" y="71627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5074158" y="7973568"/>
            <a:ext cx="24130" cy="71755"/>
          </a:xfrm>
          <a:custGeom>
            <a:avLst/>
            <a:gdLst/>
            <a:ahLst/>
            <a:cxnLst/>
            <a:rect l="l" t="t" r="r" b="b"/>
            <a:pathLst>
              <a:path w="24129" h="71754">
                <a:moveTo>
                  <a:pt x="0" y="0"/>
                </a:moveTo>
                <a:lnTo>
                  <a:pt x="23622" y="0"/>
                </a:lnTo>
                <a:lnTo>
                  <a:pt x="23622" y="71627"/>
                </a:lnTo>
                <a:lnTo>
                  <a:pt x="0" y="7162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171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253990" y="8330945"/>
            <a:ext cx="666750" cy="8890"/>
          </a:xfrm>
          <a:custGeom>
            <a:avLst/>
            <a:gdLst/>
            <a:ahLst/>
            <a:cxnLst/>
            <a:rect l="l" t="t" r="r" b="b"/>
            <a:pathLst>
              <a:path w="666750" h="8890">
                <a:moveTo>
                  <a:pt x="0" y="8381"/>
                </a:moveTo>
                <a:lnTo>
                  <a:pt x="666750" y="8381"/>
                </a:lnTo>
                <a:lnTo>
                  <a:pt x="666750" y="0"/>
                </a:lnTo>
                <a:lnTo>
                  <a:pt x="0" y="0"/>
                </a:lnTo>
                <a:lnTo>
                  <a:pt x="0" y="8381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5252472" y="8329428"/>
            <a:ext cx="669925" cy="11430"/>
          </a:xfrm>
          <a:custGeom>
            <a:avLst/>
            <a:gdLst/>
            <a:ahLst/>
            <a:cxnLst/>
            <a:rect l="l" t="t" r="r" b="b"/>
            <a:pathLst>
              <a:path w="669925" h="11429">
                <a:moveTo>
                  <a:pt x="0" y="11417"/>
                </a:moveTo>
                <a:lnTo>
                  <a:pt x="669785" y="11417"/>
                </a:lnTo>
                <a:lnTo>
                  <a:pt x="669785" y="0"/>
                </a:lnTo>
                <a:lnTo>
                  <a:pt x="0" y="0"/>
                </a:lnTo>
                <a:lnTo>
                  <a:pt x="0" y="11417"/>
                </a:lnTo>
                <a:close/>
              </a:path>
            </a:pathLst>
          </a:custGeom>
          <a:solidFill>
            <a:srgbClr val="41719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5896355" y="8330945"/>
            <a:ext cx="40640" cy="72390"/>
          </a:xfrm>
          <a:custGeom>
            <a:avLst/>
            <a:gdLst/>
            <a:ahLst/>
            <a:cxnLst/>
            <a:rect l="l" t="t" r="r" b="b"/>
            <a:pathLst>
              <a:path w="40639" h="72390">
                <a:moveTo>
                  <a:pt x="40386" y="52577"/>
                </a:moveTo>
                <a:lnTo>
                  <a:pt x="0" y="52577"/>
                </a:lnTo>
                <a:lnTo>
                  <a:pt x="19812" y="72389"/>
                </a:lnTo>
                <a:lnTo>
                  <a:pt x="40386" y="52577"/>
                </a:lnTo>
                <a:close/>
              </a:path>
              <a:path w="40639" h="72390">
                <a:moveTo>
                  <a:pt x="30480" y="0"/>
                </a:moveTo>
                <a:lnTo>
                  <a:pt x="9906" y="0"/>
                </a:lnTo>
                <a:lnTo>
                  <a:pt x="9906" y="52577"/>
                </a:lnTo>
                <a:lnTo>
                  <a:pt x="30480" y="52577"/>
                </a:lnTo>
                <a:lnTo>
                  <a:pt x="30480" y="0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5896355" y="8330945"/>
            <a:ext cx="40640" cy="72390"/>
          </a:xfrm>
          <a:custGeom>
            <a:avLst/>
            <a:gdLst/>
            <a:ahLst/>
            <a:cxnLst/>
            <a:rect l="l" t="t" r="r" b="b"/>
            <a:pathLst>
              <a:path w="40639" h="72390">
                <a:moveTo>
                  <a:pt x="40386" y="52577"/>
                </a:moveTo>
                <a:lnTo>
                  <a:pt x="30480" y="52577"/>
                </a:lnTo>
                <a:lnTo>
                  <a:pt x="30480" y="0"/>
                </a:lnTo>
                <a:lnTo>
                  <a:pt x="9906" y="0"/>
                </a:lnTo>
                <a:lnTo>
                  <a:pt x="9906" y="52577"/>
                </a:lnTo>
                <a:lnTo>
                  <a:pt x="0" y="52577"/>
                </a:lnTo>
                <a:lnTo>
                  <a:pt x="19812" y="72389"/>
                </a:lnTo>
                <a:lnTo>
                  <a:pt x="40386" y="52577"/>
                </a:lnTo>
                <a:close/>
              </a:path>
            </a:pathLst>
          </a:custGeom>
          <a:ln w="3175">
            <a:solidFill>
              <a:srgbClr val="4171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5233416" y="8330945"/>
            <a:ext cx="40640" cy="72390"/>
          </a:xfrm>
          <a:custGeom>
            <a:avLst/>
            <a:gdLst/>
            <a:ahLst/>
            <a:cxnLst/>
            <a:rect l="l" t="t" r="r" b="b"/>
            <a:pathLst>
              <a:path w="40639" h="72390">
                <a:moveTo>
                  <a:pt x="40386" y="52577"/>
                </a:moveTo>
                <a:lnTo>
                  <a:pt x="0" y="52577"/>
                </a:lnTo>
                <a:lnTo>
                  <a:pt x="20574" y="72389"/>
                </a:lnTo>
                <a:lnTo>
                  <a:pt x="40386" y="52577"/>
                </a:lnTo>
                <a:close/>
              </a:path>
              <a:path w="40639" h="72390">
                <a:moveTo>
                  <a:pt x="30480" y="0"/>
                </a:moveTo>
                <a:lnTo>
                  <a:pt x="9906" y="0"/>
                </a:lnTo>
                <a:lnTo>
                  <a:pt x="9906" y="52577"/>
                </a:lnTo>
                <a:lnTo>
                  <a:pt x="30480" y="52577"/>
                </a:lnTo>
                <a:lnTo>
                  <a:pt x="30480" y="0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5233416" y="8330945"/>
            <a:ext cx="40640" cy="72390"/>
          </a:xfrm>
          <a:custGeom>
            <a:avLst/>
            <a:gdLst/>
            <a:ahLst/>
            <a:cxnLst/>
            <a:rect l="l" t="t" r="r" b="b"/>
            <a:pathLst>
              <a:path w="40639" h="72390">
                <a:moveTo>
                  <a:pt x="40386" y="52577"/>
                </a:moveTo>
                <a:lnTo>
                  <a:pt x="30480" y="52577"/>
                </a:lnTo>
                <a:lnTo>
                  <a:pt x="30480" y="0"/>
                </a:lnTo>
                <a:lnTo>
                  <a:pt x="9906" y="0"/>
                </a:lnTo>
                <a:lnTo>
                  <a:pt x="9906" y="52577"/>
                </a:lnTo>
                <a:lnTo>
                  <a:pt x="0" y="52577"/>
                </a:lnTo>
                <a:lnTo>
                  <a:pt x="20574" y="72389"/>
                </a:lnTo>
                <a:lnTo>
                  <a:pt x="40386" y="52577"/>
                </a:lnTo>
                <a:close/>
              </a:path>
            </a:pathLst>
          </a:custGeom>
          <a:ln w="3175">
            <a:solidFill>
              <a:srgbClr val="4171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5579364" y="8285988"/>
            <a:ext cx="16510" cy="49530"/>
          </a:xfrm>
          <a:custGeom>
            <a:avLst/>
            <a:gdLst/>
            <a:ahLst/>
            <a:cxnLst/>
            <a:rect l="l" t="t" r="r" b="b"/>
            <a:pathLst>
              <a:path w="16510" h="49529">
                <a:moveTo>
                  <a:pt x="0" y="49529"/>
                </a:moveTo>
                <a:lnTo>
                  <a:pt x="16001" y="49529"/>
                </a:lnTo>
                <a:lnTo>
                  <a:pt x="16001" y="0"/>
                </a:lnTo>
                <a:lnTo>
                  <a:pt x="0" y="0"/>
                </a:lnTo>
                <a:lnTo>
                  <a:pt x="0" y="49529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5579364" y="8285988"/>
            <a:ext cx="16510" cy="49530"/>
          </a:xfrm>
          <a:custGeom>
            <a:avLst/>
            <a:gdLst/>
            <a:ahLst/>
            <a:cxnLst/>
            <a:rect l="l" t="t" r="r" b="b"/>
            <a:pathLst>
              <a:path w="16510" h="49529">
                <a:moveTo>
                  <a:pt x="0" y="0"/>
                </a:moveTo>
                <a:lnTo>
                  <a:pt x="16001" y="0"/>
                </a:lnTo>
                <a:lnTo>
                  <a:pt x="16001" y="49529"/>
                </a:lnTo>
                <a:lnTo>
                  <a:pt x="0" y="4952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171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5237225" y="8561069"/>
            <a:ext cx="40005" cy="79375"/>
          </a:xfrm>
          <a:custGeom>
            <a:avLst/>
            <a:gdLst/>
            <a:ahLst/>
            <a:cxnLst/>
            <a:rect l="l" t="t" r="r" b="b"/>
            <a:pathLst>
              <a:path w="40004" h="79375">
                <a:moveTo>
                  <a:pt x="39624" y="59435"/>
                </a:moveTo>
                <a:lnTo>
                  <a:pt x="0" y="59435"/>
                </a:lnTo>
                <a:lnTo>
                  <a:pt x="19812" y="79247"/>
                </a:lnTo>
                <a:lnTo>
                  <a:pt x="39624" y="59435"/>
                </a:lnTo>
                <a:close/>
              </a:path>
              <a:path w="40004" h="79375">
                <a:moveTo>
                  <a:pt x="29718" y="0"/>
                </a:moveTo>
                <a:lnTo>
                  <a:pt x="9906" y="0"/>
                </a:lnTo>
                <a:lnTo>
                  <a:pt x="9906" y="59435"/>
                </a:lnTo>
                <a:lnTo>
                  <a:pt x="29718" y="59435"/>
                </a:lnTo>
                <a:lnTo>
                  <a:pt x="29718" y="0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5237225" y="8561069"/>
            <a:ext cx="40005" cy="79375"/>
          </a:xfrm>
          <a:custGeom>
            <a:avLst/>
            <a:gdLst/>
            <a:ahLst/>
            <a:cxnLst/>
            <a:rect l="l" t="t" r="r" b="b"/>
            <a:pathLst>
              <a:path w="40004" h="79375">
                <a:moveTo>
                  <a:pt x="0" y="59435"/>
                </a:moveTo>
                <a:lnTo>
                  <a:pt x="9906" y="59435"/>
                </a:lnTo>
                <a:lnTo>
                  <a:pt x="9906" y="0"/>
                </a:lnTo>
                <a:lnTo>
                  <a:pt x="29718" y="0"/>
                </a:lnTo>
                <a:lnTo>
                  <a:pt x="29718" y="59435"/>
                </a:lnTo>
                <a:lnTo>
                  <a:pt x="39624" y="59435"/>
                </a:lnTo>
                <a:lnTo>
                  <a:pt x="19812" y="79247"/>
                </a:lnTo>
                <a:lnTo>
                  <a:pt x="0" y="59435"/>
                </a:lnTo>
                <a:close/>
              </a:path>
            </a:pathLst>
          </a:custGeom>
          <a:ln w="3175">
            <a:solidFill>
              <a:srgbClr val="4171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5900165" y="8561069"/>
            <a:ext cx="26670" cy="128270"/>
          </a:xfrm>
          <a:custGeom>
            <a:avLst/>
            <a:gdLst/>
            <a:ahLst/>
            <a:cxnLst/>
            <a:rect l="l" t="t" r="r" b="b"/>
            <a:pathLst>
              <a:path w="26670" h="128270">
                <a:moveTo>
                  <a:pt x="26670" y="115061"/>
                </a:moveTo>
                <a:lnTo>
                  <a:pt x="0" y="115061"/>
                </a:lnTo>
                <a:lnTo>
                  <a:pt x="13716" y="128015"/>
                </a:lnTo>
                <a:lnTo>
                  <a:pt x="26670" y="115061"/>
                </a:lnTo>
                <a:close/>
              </a:path>
              <a:path w="26670" h="128270">
                <a:moveTo>
                  <a:pt x="20574" y="0"/>
                </a:moveTo>
                <a:lnTo>
                  <a:pt x="6858" y="0"/>
                </a:lnTo>
                <a:lnTo>
                  <a:pt x="6858" y="115061"/>
                </a:lnTo>
                <a:lnTo>
                  <a:pt x="20574" y="115061"/>
                </a:lnTo>
                <a:lnTo>
                  <a:pt x="20574" y="0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5900165" y="8561069"/>
            <a:ext cx="26670" cy="128270"/>
          </a:xfrm>
          <a:custGeom>
            <a:avLst/>
            <a:gdLst/>
            <a:ahLst/>
            <a:cxnLst/>
            <a:rect l="l" t="t" r="r" b="b"/>
            <a:pathLst>
              <a:path w="26670" h="128270">
                <a:moveTo>
                  <a:pt x="0" y="115061"/>
                </a:moveTo>
                <a:lnTo>
                  <a:pt x="6858" y="115061"/>
                </a:lnTo>
                <a:lnTo>
                  <a:pt x="6858" y="0"/>
                </a:lnTo>
                <a:lnTo>
                  <a:pt x="20574" y="0"/>
                </a:lnTo>
                <a:lnTo>
                  <a:pt x="20574" y="115061"/>
                </a:lnTo>
                <a:lnTo>
                  <a:pt x="26670" y="115061"/>
                </a:lnTo>
                <a:lnTo>
                  <a:pt x="13716" y="128015"/>
                </a:lnTo>
                <a:lnTo>
                  <a:pt x="0" y="115061"/>
                </a:lnTo>
                <a:close/>
              </a:path>
            </a:pathLst>
          </a:custGeom>
          <a:ln w="3175">
            <a:solidFill>
              <a:srgbClr val="4171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5241035" y="8784335"/>
            <a:ext cx="40005" cy="79375"/>
          </a:xfrm>
          <a:custGeom>
            <a:avLst/>
            <a:gdLst/>
            <a:ahLst/>
            <a:cxnLst/>
            <a:rect l="l" t="t" r="r" b="b"/>
            <a:pathLst>
              <a:path w="40004" h="79375">
                <a:moveTo>
                  <a:pt x="39624" y="59436"/>
                </a:moveTo>
                <a:lnTo>
                  <a:pt x="0" y="59436"/>
                </a:lnTo>
                <a:lnTo>
                  <a:pt x="19812" y="79248"/>
                </a:lnTo>
                <a:lnTo>
                  <a:pt x="39624" y="59436"/>
                </a:lnTo>
                <a:close/>
              </a:path>
              <a:path w="40004" h="79375">
                <a:moveTo>
                  <a:pt x="29718" y="0"/>
                </a:moveTo>
                <a:lnTo>
                  <a:pt x="9906" y="0"/>
                </a:lnTo>
                <a:lnTo>
                  <a:pt x="9906" y="59436"/>
                </a:lnTo>
                <a:lnTo>
                  <a:pt x="29718" y="59436"/>
                </a:lnTo>
                <a:lnTo>
                  <a:pt x="29718" y="0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5241035" y="8784335"/>
            <a:ext cx="40005" cy="79375"/>
          </a:xfrm>
          <a:custGeom>
            <a:avLst/>
            <a:gdLst/>
            <a:ahLst/>
            <a:cxnLst/>
            <a:rect l="l" t="t" r="r" b="b"/>
            <a:pathLst>
              <a:path w="40004" h="79375">
                <a:moveTo>
                  <a:pt x="0" y="59436"/>
                </a:moveTo>
                <a:lnTo>
                  <a:pt x="9906" y="59436"/>
                </a:lnTo>
                <a:lnTo>
                  <a:pt x="9906" y="0"/>
                </a:lnTo>
                <a:lnTo>
                  <a:pt x="29718" y="0"/>
                </a:lnTo>
                <a:lnTo>
                  <a:pt x="29718" y="59436"/>
                </a:lnTo>
                <a:lnTo>
                  <a:pt x="39624" y="59436"/>
                </a:lnTo>
                <a:lnTo>
                  <a:pt x="19812" y="79248"/>
                </a:lnTo>
                <a:lnTo>
                  <a:pt x="0" y="59436"/>
                </a:lnTo>
                <a:close/>
              </a:path>
            </a:pathLst>
          </a:custGeom>
          <a:ln w="3175">
            <a:solidFill>
              <a:srgbClr val="4171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6092190" y="8820150"/>
            <a:ext cx="26034" cy="78740"/>
          </a:xfrm>
          <a:custGeom>
            <a:avLst/>
            <a:gdLst/>
            <a:ahLst/>
            <a:cxnLst/>
            <a:rect l="l" t="t" r="r" b="b"/>
            <a:pathLst>
              <a:path w="26035" h="78740">
                <a:moveTo>
                  <a:pt x="25908" y="65531"/>
                </a:moveTo>
                <a:lnTo>
                  <a:pt x="0" y="65531"/>
                </a:lnTo>
                <a:lnTo>
                  <a:pt x="12954" y="78485"/>
                </a:lnTo>
                <a:lnTo>
                  <a:pt x="25908" y="65531"/>
                </a:lnTo>
                <a:close/>
              </a:path>
              <a:path w="26035" h="78740">
                <a:moveTo>
                  <a:pt x="19812" y="0"/>
                </a:moveTo>
                <a:lnTo>
                  <a:pt x="6858" y="0"/>
                </a:lnTo>
                <a:lnTo>
                  <a:pt x="6858" y="65531"/>
                </a:lnTo>
                <a:lnTo>
                  <a:pt x="19812" y="65531"/>
                </a:lnTo>
                <a:lnTo>
                  <a:pt x="19812" y="0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6092190" y="8820150"/>
            <a:ext cx="26034" cy="78740"/>
          </a:xfrm>
          <a:custGeom>
            <a:avLst/>
            <a:gdLst/>
            <a:ahLst/>
            <a:cxnLst/>
            <a:rect l="l" t="t" r="r" b="b"/>
            <a:pathLst>
              <a:path w="26035" h="78740">
                <a:moveTo>
                  <a:pt x="0" y="65531"/>
                </a:moveTo>
                <a:lnTo>
                  <a:pt x="6858" y="65531"/>
                </a:lnTo>
                <a:lnTo>
                  <a:pt x="6858" y="0"/>
                </a:lnTo>
                <a:lnTo>
                  <a:pt x="19812" y="0"/>
                </a:lnTo>
                <a:lnTo>
                  <a:pt x="19812" y="65531"/>
                </a:lnTo>
                <a:lnTo>
                  <a:pt x="25908" y="65531"/>
                </a:lnTo>
                <a:lnTo>
                  <a:pt x="12954" y="78485"/>
                </a:lnTo>
                <a:lnTo>
                  <a:pt x="0" y="65531"/>
                </a:lnTo>
                <a:close/>
              </a:path>
            </a:pathLst>
          </a:custGeom>
          <a:ln w="3175">
            <a:solidFill>
              <a:srgbClr val="4171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 txBox="1"/>
          <p:nvPr/>
        </p:nvSpPr>
        <p:spPr>
          <a:xfrm>
            <a:off x="6239255" y="8353806"/>
            <a:ext cx="338455" cy="110489"/>
          </a:xfrm>
          <a:prstGeom prst="rect">
            <a:avLst/>
          </a:prstGeom>
          <a:solidFill>
            <a:srgbClr val="CCFFFF"/>
          </a:solidFill>
          <a:ln w="3175">
            <a:solidFill>
              <a:srgbClr val="5B9BD5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0955">
              <a:lnSpc>
                <a:spcPct val="100000"/>
              </a:lnSpc>
              <a:spcBef>
                <a:spcPts val="120"/>
              </a:spcBef>
            </a:pP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锐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器单放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6092952" y="8541639"/>
            <a:ext cx="506730" cy="118110"/>
          </a:xfrm>
          <a:prstGeom prst="rect">
            <a:avLst/>
          </a:prstGeom>
          <a:solidFill>
            <a:srgbClr val="CCFFFF"/>
          </a:solidFill>
          <a:ln w="3175">
            <a:solidFill>
              <a:srgbClr val="5B9BD5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20955">
              <a:lnSpc>
                <a:spcPct val="100000"/>
              </a:lnSpc>
              <a:spcBef>
                <a:spcPts val="175"/>
              </a:spcBef>
            </a:pP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锐</a:t>
            </a:r>
            <a:r>
              <a:rPr sz="550" spc="15" dirty="0">
                <a:latin typeface="黑体" panose="02010609060101010101" charset="-122"/>
                <a:cs typeface="黑体" panose="02010609060101010101" charset="-122"/>
              </a:rPr>
              <a:t>器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盒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一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次性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6561835" y="8560563"/>
            <a:ext cx="86360" cy="99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）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5719571" y="7853933"/>
            <a:ext cx="859155" cy="199390"/>
          </a:xfrm>
          <a:prstGeom prst="rect">
            <a:avLst/>
          </a:prstGeom>
          <a:ln w="3175">
            <a:solidFill>
              <a:srgbClr val="5B9BD5"/>
            </a:solidFill>
          </a:ln>
        </p:spPr>
        <p:txBody>
          <a:bodyPr vert="horz" wrap="square" lIns="0" tIns="11430" rIns="0" bIns="0" rtlCol="0">
            <a:spAutoFit/>
          </a:bodyPr>
          <a:lstStyle/>
          <a:p>
            <a:pPr marL="137795" marR="23495" indent="-109220">
              <a:lnSpc>
                <a:spcPct val="105000"/>
              </a:lnSpc>
              <a:spcBef>
                <a:spcPts val="90"/>
              </a:spcBef>
            </a:pPr>
            <a:r>
              <a:rPr sz="5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5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原微</a:t>
            </a:r>
            <a:r>
              <a:rPr sz="5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物实</a:t>
            </a:r>
            <a:r>
              <a:rPr sz="5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室污染废 </a:t>
            </a:r>
            <a:r>
              <a:rPr sz="5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弃</a:t>
            </a:r>
            <a:r>
              <a:rPr sz="5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物属</a:t>
            </a:r>
            <a:r>
              <a:rPr sz="5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于</a:t>
            </a:r>
            <a:r>
              <a:rPr sz="5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医疗</a:t>
            </a:r>
            <a:r>
              <a:rPr sz="5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废</a:t>
            </a:r>
            <a:r>
              <a:rPr sz="5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6430858" y="8831174"/>
            <a:ext cx="186771" cy="18750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5934455" y="8069579"/>
            <a:ext cx="365759" cy="27660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4940045" y="8084819"/>
            <a:ext cx="298831" cy="225551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5570982" y="9020556"/>
            <a:ext cx="1156335" cy="87630"/>
          </a:xfrm>
          <a:custGeom>
            <a:avLst/>
            <a:gdLst/>
            <a:ahLst/>
            <a:cxnLst/>
            <a:rect l="l" t="t" r="r" b="b"/>
            <a:pathLst>
              <a:path w="1156334" h="87629">
                <a:moveTo>
                  <a:pt x="0" y="0"/>
                </a:moveTo>
                <a:lnTo>
                  <a:pt x="1155954" y="0"/>
                </a:lnTo>
                <a:lnTo>
                  <a:pt x="1155954" y="87630"/>
                </a:lnTo>
                <a:lnTo>
                  <a:pt x="0" y="8763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B9B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 txBox="1"/>
          <p:nvPr/>
        </p:nvSpPr>
        <p:spPr>
          <a:xfrm>
            <a:off x="5572118" y="9015477"/>
            <a:ext cx="1153795" cy="914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30"/>
              </a:spcBef>
            </a:pPr>
            <a:r>
              <a:rPr sz="400" spc="30" dirty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污染</a:t>
            </a:r>
            <a:r>
              <a:rPr sz="400" spc="20" dirty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废</a:t>
            </a:r>
            <a:r>
              <a:rPr sz="400" spc="30" dirty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弃</a:t>
            </a:r>
            <a:r>
              <a:rPr sz="400" spc="20" dirty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400" spc="30" dirty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400" spc="20" dirty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包</a:t>
            </a:r>
            <a:r>
              <a:rPr sz="400" spc="30" dirty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装</a:t>
            </a:r>
            <a:r>
              <a:rPr sz="400" spc="20" dirty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：</a:t>
            </a:r>
            <a:r>
              <a:rPr sz="400" spc="30" dirty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分</a:t>
            </a:r>
            <a:r>
              <a:rPr sz="400" spc="20" dirty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类</a:t>
            </a:r>
            <a:r>
              <a:rPr sz="400" spc="30" dirty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400" spc="20" dirty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防漏</a:t>
            </a:r>
            <a:r>
              <a:rPr sz="400" spc="30" dirty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、密</a:t>
            </a:r>
            <a:r>
              <a:rPr sz="400" spc="20" dirty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闭</a:t>
            </a:r>
            <a:r>
              <a:rPr sz="400" spc="30" dirty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400" spc="20" dirty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锐</a:t>
            </a:r>
            <a:r>
              <a:rPr sz="400" spc="30" dirty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器</a:t>
            </a:r>
            <a:endParaRPr sz="4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6308598" y="8070342"/>
            <a:ext cx="213220" cy="279654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6131057" y="8465826"/>
            <a:ext cx="175247" cy="71615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6275070" y="8657081"/>
            <a:ext cx="17145" cy="34290"/>
          </a:xfrm>
          <a:custGeom>
            <a:avLst/>
            <a:gdLst/>
            <a:ahLst/>
            <a:cxnLst/>
            <a:rect l="l" t="t" r="r" b="b"/>
            <a:pathLst>
              <a:path w="17145" h="34290">
                <a:moveTo>
                  <a:pt x="16764" y="25908"/>
                </a:moveTo>
                <a:lnTo>
                  <a:pt x="0" y="25908"/>
                </a:lnTo>
                <a:lnTo>
                  <a:pt x="8382" y="34290"/>
                </a:lnTo>
                <a:lnTo>
                  <a:pt x="16764" y="25908"/>
                </a:lnTo>
                <a:close/>
              </a:path>
              <a:path w="17145" h="34290">
                <a:moveTo>
                  <a:pt x="12954" y="0"/>
                </a:moveTo>
                <a:lnTo>
                  <a:pt x="4572" y="0"/>
                </a:lnTo>
                <a:lnTo>
                  <a:pt x="4572" y="25908"/>
                </a:lnTo>
                <a:lnTo>
                  <a:pt x="12954" y="25908"/>
                </a:lnTo>
                <a:lnTo>
                  <a:pt x="12954" y="0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6275070" y="8657081"/>
            <a:ext cx="17145" cy="34290"/>
          </a:xfrm>
          <a:custGeom>
            <a:avLst/>
            <a:gdLst/>
            <a:ahLst/>
            <a:cxnLst/>
            <a:rect l="l" t="t" r="r" b="b"/>
            <a:pathLst>
              <a:path w="17145" h="34290">
                <a:moveTo>
                  <a:pt x="0" y="25908"/>
                </a:moveTo>
                <a:lnTo>
                  <a:pt x="4572" y="25908"/>
                </a:lnTo>
                <a:lnTo>
                  <a:pt x="4572" y="0"/>
                </a:lnTo>
                <a:lnTo>
                  <a:pt x="12954" y="0"/>
                </a:lnTo>
                <a:lnTo>
                  <a:pt x="12954" y="25908"/>
                </a:lnTo>
                <a:lnTo>
                  <a:pt x="16764" y="25908"/>
                </a:lnTo>
                <a:lnTo>
                  <a:pt x="8382" y="34290"/>
                </a:lnTo>
                <a:lnTo>
                  <a:pt x="0" y="25908"/>
                </a:lnTo>
                <a:close/>
              </a:path>
            </a:pathLst>
          </a:custGeom>
          <a:ln w="3175">
            <a:solidFill>
              <a:srgbClr val="4171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 txBox="1"/>
          <p:nvPr/>
        </p:nvSpPr>
        <p:spPr>
          <a:xfrm>
            <a:off x="4058665" y="8462719"/>
            <a:ext cx="874394" cy="2178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6000"/>
              </a:lnSpc>
              <a:spcBef>
                <a:spcPts val="95"/>
              </a:spcBef>
              <a:buSzPct val="80000"/>
              <a:buFont typeface="Wingdings" panose="05000000000000000000"/>
              <a:buChar char=""/>
              <a:tabLst>
                <a:tab pos="63500" algn="l"/>
              </a:tabLst>
            </a:pPr>
            <a:r>
              <a:rPr sz="50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所</a:t>
            </a:r>
            <a:r>
              <a:rPr sz="50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用</a:t>
            </a:r>
            <a:r>
              <a:rPr sz="50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50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消毒</a:t>
            </a:r>
            <a:r>
              <a:rPr sz="50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灭</a:t>
            </a:r>
            <a:r>
              <a:rPr sz="50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菌</a:t>
            </a:r>
            <a:r>
              <a:rPr sz="50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剂</a:t>
            </a:r>
            <a:r>
              <a:rPr sz="50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应现配现 </a:t>
            </a:r>
            <a:r>
              <a:rPr sz="50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用</a:t>
            </a:r>
            <a:r>
              <a:rPr sz="50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50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有</a:t>
            </a:r>
            <a:r>
              <a:rPr sz="50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实效</a:t>
            </a:r>
            <a:r>
              <a:rPr sz="50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性。</a:t>
            </a:r>
            <a:endParaRPr sz="5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4058665" y="8750751"/>
            <a:ext cx="892175" cy="2178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6000"/>
              </a:lnSpc>
              <a:spcBef>
                <a:spcPts val="95"/>
              </a:spcBef>
              <a:buSzPct val="80000"/>
              <a:buFont typeface="Wingdings" panose="05000000000000000000"/>
              <a:buChar char=""/>
              <a:tabLst>
                <a:tab pos="63500" algn="l"/>
              </a:tabLst>
            </a:pPr>
            <a:r>
              <a:rPr sz="50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高</a:t>
            </a:r>
            <a:r>
              <a:rPr sz="50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压</a:t>
            </a:r>
            <a:r>
              <a:rPr sz="50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蒸</a:t>
            </a:r>
            <a:r>
              <a:rPr sz="50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汽灭</a:t>
            </a:r>
            <a:r>
              <a:rPr sz="50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菌</a:t>
            </a:r>
            <a:r>
              <a:rPr sz="50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应</a:t>
            </a:r>
            <a:r>
              <a:rPr sz="50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加</a:t>
            </a:r>
            <a:r>
              <a:rPr sz="50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化学指示 </a:t>
            </a:r>
            <a:r>
              <a:rPr sz="50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卡</a:t>
            </a:r>
            <a:r>
              <a:rPr sz="50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对</a:t>
            </a:r>
            <a:r>
              <a:rPr sz="50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消</a:t>
            </a:r>
            <a:r>
              <a:rPr sz="50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毒灭</a:t>
            </a:r>
            <a:r>
              <a:rPr sz="50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菌</a:t>
            </a:r>
            <a:r>
              <a:rPr sz="50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效</a:t>
            </a:r>
            <a:r>
              <a:rPr sz="50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果</a:t>
            </a:r>
            <a:r>
              <a:rPr sz="50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进行监</a:t>
            </a:r>
            <a:r>
              <a:rPr sz="50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测。</a:t>
            </a:r>
            <a:endParaRPr sz="5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4940046" y="8745473"/>
            <a:ext cx="883919" cy="89535"/>
          </a:xfrm>
          <a:custGeom>
            <a:avLst/>
            <a:gdLst/>
            <a:ahLst/>
            <a:cxnLst/>
            <a:rect l="l" t="t" r="r" b="b"/>
            <a:pathLst>
              <a:path w="883920" h="89534">
                <a:moveTo>
                  <a:pt x="857864" y="15744"/>
                </a:moveTo>
                <a:lnTo>
                  <a:pt x="0" y="80009"/>
                </a:lnTo>
                <a:lnTo>
                  <a:pt x="762" y="89153"/>
                </a:lnTo>
                <a:lnTo>
                  <a:pt x="858176" y="24922"/>
                </a:lnTo>
                <a:lnTo>
                  <a:pt x="865937" y="19672"/>
                </a:lnTo>
                <a:lnTo>
                  <a:pt x="857864" y="15744"/>
                </a:lnTo>
                <a:close/>
              </a:path>
              <a:path w="883920" h="89534">
                <a:moveTo>
                  <a:pt x="876134" y="14477"/>
                </a:moveTo>
                <a:lnTo>
                  <a:pt x="874776" y="14477"/>
                </a:lnTo>
                <a:lnTo>
                  <a:pt x="875538" y="23621"/>
                </a:lnTo>
                <a:lnTo>
                  <a:pt x="858176" y="24922"/>
                </a:lnTo>
                <a:lnTo>
                  <a:pt x="844296" y="34289"/>
                </a:lnTo>
                <a:lnTo>
                  <a:pt x="843534" y="37337"/>
                </a:lnTo>
                <a:lnTo>
                  <a:pt x="845058" y="39623"/>
                </a:lnTo>
                <a:lnTo>
                  <a:pt x="846582" y="41147"/>
                </a:lnTo>
                <a:lnTo>
                  <a:pt x="849630" y="41909"/>
                </a:lnTo>
                <a:lnTo>
                  <a:pt x="851154" y="40385"/>
                </a:lnTo>
                <a:lnTo>
                  <a:pt x="883920" y="18287"/>
                </a:lnTo>
                <a:lnTo>
                  <a:pt x="876134" y="14477"/>
                </a:lnTo>
                <a:close/>
              </a:path>
              <a:path w="883920" h="89534">
                <a:moveTo>
                  <a:pt x="865937" y="19672"/>
                </a:moveTo>
                <a:lnTo>
                  <a:pt x="858176" y="24922"/>
                </a:lnTo>
                <a:lnTo>
                  <a:pt x="875538" y="23621"/>
                </a:lnTo>
                <a:lnTo>
                  <a:pt x="875474" y="22859"/>
                </a:lnTo>
                <a:lnTo>
                  <a:pt x="872490" y="22859"/>
                </a:lnTo>
                <a:lnTo>
                  <a:pt x="865937" y="19672"/>
                </a:lnTo>
                <a:close/>
              </a:path>
              <a:path w="883920" h="89534">
                <a:moveTo>
                  <a:pt x="872490" y="15239"/>
                </a:moveTo>
                <a:lnTo>
                  <a:pt x="865937" y="19672"/>
                </a:lnTo>
                <a:lnTo>
                  <a:pt x="872490" y="22859"/>
                </a:lnTo>
                <a:lnTo>
                  <a:pt x="872490" y="15239"/>
                </a:lnTo>
                <a:close/>
              </a:path>
              <a:path w="883920" h="89534">
                <a:moveTo>
                  <a:pt x="874839" y="15239"/>
                </a:moveTo>
                <a:lnTo>
                  <a:pt x="872490" y="15239"/>
                </a:lnTo>
                <a:lnTo>
                  <a:pt x="872490" y="22859"/>
                </a:lnTo>
                <a:lnTo>
                  <a:pt x="875474" y="22859"/>
                </a:lnTo>
                <a:lnTo>
                  <a:pt x="874839" y="15239"/>
                </a:lnTo>
                <a:close/>
              </a:path>
              <a:path w="883920" h="89534">
                <a:moveTo>
                  <a:pt x="874776" y="14477"/>
                </a:moveTo>
                <a:lnTo>
                  <a:pt x="857864" y="15744"/>
                </a:lnTo>
                <a:lnTo>
                  <a:pt x="865937" y="19672"/>
                </a:lnTo>
                <a:lnTo>
                  <a:pt x="872490" y="15239"/>
                </a:lnTo>
                <a:lnTo>
                  <a:pt x="874839" y="15239"/>
                </a:lnTo>
                <a:lnTo>
                  <a:pt x="874776" y="14477"/>
                </a:lnTo>
                <a:close/>
              </a:path>
              <a:path w="883920" h="89534">
                <a:moveTo>
                  <a:pt x="845820" y="0"/>
                </a:moveTo>
                <a:lnTo>
                  <a:pt x="843534" y="761"/>
                </a:lnTo>
                <a:lnTo>
                  <a:pt x="842010" y="3047"/>
                </a:lnTo>
                <a:lnTo>
                  <a:pt x="841248" y="5333"/>
                </a:lnTo>
                <a:lnTo>
                  <a:pt x="842010" y="8381"/>
                </a:lnTo>
                <a:lnTo>
                  <a:pt x="844296" y="9143"/>
                </a:lnTo>
                <a:lnTo>
                  <a:pt x="857864" y="15744"/>
                </a:lnTo>
                <a:lnTo>
                  <a:pt x="874776" y="14477"/>
                </a:lnTo>
                <a:lnTo>
                  <a:pt x="876134" y="14477"/>
                </a:lnTo>
                <a:lnTo>
                  <a:pt x="848106" y="761"/>
                </a:lnTo>
                <a:lnTo>
                  <a:pt x="84582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4519421" y="8635745"/>
            <a:ext cx="520700" cy="89535"/>
          </a:xfrm>
          <a:custGeom>
            <a:avLst/>
            <a:gdLst/>
            <a:ahLst/>
            <a:cxnLst/>
            <a:rect l="l" t="t" r="r" b="b"/>
            <a:pathLst>
              <a:path w="520700" h="89534">
                <a:moveTo>
                  <a:pt x="494960" y="74056"/>
                </a:moveTo>
                <a:lnTo>
                  <a:pt x="480822" y="80009"/>
                </a:lnTo>
                <a:lnTo>
                  <a:pt x="478536" y="80771"/>
                </a:lnTo>
                <a:lnTo>
                  <a:pt x="477012" y="83057"/>
                </a:lnTo>
                <a:lnTo>
                  <a:pt x="478536" y="85343"/>
                </a:lnTo>
                <a:lnTo>
                  <a:pt x="479298" y="87629"/>
                </a:lnTo>
                <a:lnTo>
                  <a:pt x="481584" y="89153"/>
                </a:lnTo>
                <a:lnTo>
                  <a:pt x="483870" y="88391"/>
                </a:lnTo>
                <a:lnTo>
                  <a:pt x="513130" y="76199"/>
                </a:lnTo>
                <a:lnTo>
                  <a:pt x="511302" y="76199"/>
                </a:lnTo>
                <a:lnTo>
                  <a:pt x="494960" y="74056"/>
                </a:lnTo>
                <a:close/>
              </a:path>
              <a:path w="520700" h="89534">
                <a:moveTo>
                  <a:pt x="502978" y="70681"/>
                </a:moveTo>
                <a:lnTo>
                  <a:pt x="494960" y="74056"/>
                </a:lnTo>
                <a:lnTo>
                  <a:pt x="511302" y="76199"/>
                </a:lnTo>
                <a:lnTo>
                  <a:pt x="511365" y="75437"/>
                </a:lnTo>
                <a:lnTo>
                  <a:pt x="509016" y="75437"/>
                </a:lnTo>
                <a:lnTo>
                  <a:pt x="502978" y="70681"/>
                </a:lnTo>
                <a:close/>
              </a:path>
              <a:path w="520700" h="89534">
                <a:moveTo>
                  <a:pt x="487680" y="47243"/>
                </a:moveTo>
                <a:lnTo>
                  <a:pt x="484632" y="47243"/>
                </a:lnTo>
                <a:lnTo>
                  <a:pt x="481584" y="51815"/>
                </a:lnTo>
                <a:lnTo>
                  <a:pt x="481584" y="54101"/>
                </a:lnTo>
                <a:lnTo>
                  <a:pt x="483870" y="55625"/>
                </a:lnTo>
                <a:lnTo>
                  <a:pt x="495639" y="64898"/>
                </a:lnTo>
                <a:lnTo>
                  <a:pt x="512064" y="67055"/>
                </a:lnTo>
                <a:lnTo>
                  <a:pt x="511302" y="76199"/>
                </a:lnTo>
                <a:lnTo>
                  <a:pt x="513130" y="76199"/>
                </a:lnTo>
                <a:lnTo>
                  <a:pt x="520446" y="73151"/>
                </a:lnTo>
                <a:lnTo>
                  <a:pt x="489204" y="48767"/>
                </a:lnTo>
                <a:lnTo>
                  <a:pt x="487680" y="47243"/>
                </a:lnTo>
                <a:close/>
              </a:path>
              <a:path w="520700" h="89534">
                <a:moveTo>
                  <a:pt x="509778" y="67817"/>
                </a:moveTo>
                <a:lnTo>
                  <a:pt x="502978" y="70681"/>
                </a:lnTo>
                <a:lnTo>
                  <a:pt x="509016" y="75437"/>
                </a:lnTo>
                <a:lnTo>
                  <a:pt x="509778" y="67817"/>
                </a:lnTo>
                <a:close/>
              </a:path>
              <a:path w="520700" h="89534">
                <a:moveTo>
                  <a:pt x="512000" y="67817"/>
                </a:moveTo>
                <a:lnTo>
                  <a:pt x="509778" y="67817"/>
                </a:lnTo>
                <a:lnTo>
                  <a:pt x="509016" y="75437"/>
                </a:lnTo>
                <a:lnTo>
                  <a:pt x="511365" y="75437"/>
                </a:lnTo>
                <a:lnTo>
                  <a:pt x="512000" y="67817"/>
                </a:lnTo>
                <a:close/>
              </a:path>
              <a:path w="520700" h="89534">
                <a:moveTo>
                  <a:pt x="1524" y="0"/>
                </a:moveTo>
                <a:lnTo>
                  <a:pt x="0" y="9143"/>
                </a:lnTo>
                <a:lnTo>
                  <a:pt x="494960" y="74056"/>
                </a:lnTo>
                <a:lnTo>
                  <a:pt x="502978" y="70681"/>
                </a:lnTo>
                <a:lnTo>
                  <a:pt x="495639" y="64898"/>
                </a:lnTo>
                <a:lnTo>
                  <a:pt x="1524" y="0"/>
                </a:lnTo>
                <a:close/>
              </a:path>
              <a:path w="520700" h="89534">
                <a:moveTo>
                  <a:pt x="495639" y="64898"/>
                </a:moveTo>
                <a:lnTo>
                  <a:pt x="502978" y="70681"/>
                </a:lnTo>
                <a:lnTo>
                  <a:pt x="509778" y="67817"/>
                </a:lnTo>
                <a:lnTo>
                  <a:pt x="512000" y="67817"/>
                </a:lnTo>
                <a:lnTo>
                  <a:pt x="512064" y="67055"/>
                </a:lnTo>
                <a:lnTo>
                  <a:pt x="495639" y="64898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3925823" y="7498842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1"/>
                </a:lnTo>
                <a:lnTo>
                  <a:pt x="2897124" y="1623821"/>
                </a:lnTo>
                <a:lnTo>
                  <a:pt x="2897124" y="0"/>
                </a:lnTo>
                <a:close/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35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5423" y="1765553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37997" y="1582171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6106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三、实验室防护的关注点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55164" y="1833371"/>
            <a:ext cx="1113281" cy="627888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737997" y="1741771"/>
            <a:ext cx="2884170" cy="1355725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40335">
              <a:lnSpc>
                <a:spcPct val="100000"/>
              </a:lnSpc>
              <a:spcBef>
                <a:spcPts val="520"/>
              </a:spcBef>
            </a:pPr>
            <a:r>
              <a:rPr sz="65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案例</a:t>
            </a:r>
            <a:r>
              <a:rPr sz="65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：兰州</a:t>
            </a:r>
            <a:r>
              <a:rPr sz="650" b="1" spc="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兽</a:t>
            </a:r>
            <a:r>
              <a:rPr sz="65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研所布</a:t>
            </a:r>
            <a:r>
              <a:rPr sz="650" b="1" spc="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鲁</a:t>
            </a:r>
            <a:r>
              <a:rPr sz="65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氏菌感</a:t>
            </a:r>
            <a:r>
              <a:rPr sz="650" b="1" spc="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染</a:t>
            </a:r>
            <a:r>
              <a:rPr sz="65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扩散</a:t>
            </a:r>
            <a:r>
              <a:rPr sz="650" b="1" spc="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事件</a:t>
            </a:r>
            <a:endParaRPr sz="650">
              <a:latin typeface="楷体" panose="02010609060101010101" charset="-122"/>
              <a:cs typeface="楷体" panose="02010609060101010101" charset="-122"/>
            </a:endParaRPr>
          </a:p>
          <a:p>
            <a:pPr marL="190500" marR="1306195">
              <a:lnSpc>
                <a:spcPct val="105000"/>
              </a:lnSpc>
              <a:spcBef>
                <a:spcPts val="340"/>
              </a:spcBef>
            </a:pPr>
            <a:r>
              <a:rPr sz="550" spc="10" dirty="0">
                <a:latin typeface="Times New Roman" panose="02020603050405020304"/>
                <a:cs typeface="Times New Roman" panose="02020603050405020304"/>
              </a:rPr>
              <a:t>2019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年</a:t>
            </a:r>
            <a:r>
              <a:rPr sz="550" spc="-15" dirty="0">
                <a:latin typeface="Times New Roman" panose="02020603050405020304"/>
                <a:cs typeface="Times New Roman" panose="02020603050405020304"/>
              </a:rPr>
              <a:t>1</a:t>
            </a:r>
            <a:r>
              <a:rPr sz="550" spc="10" dirty="0">
                <a:latin typeface="Times New Roman" panose="02020603050405020304"/>
                <a:cs typeface="Times New Roman" panose="02020603050405020304"/>
              </a:rPr>
              <a:t>1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月</a:t>
            </a:r>
            <a:r>
              <a:rPr sz="550" spc="10" dirty="0">
                <a:latin typeface="Times New Roman" panose="02020603050405020304"/>
                <a:cs typeface="Times New Roman" panose="02020603050405020304"/>
              </a:rPr>
              <a:t>2</a:t>
            </a:r>
            <a:r>
              <a:rPr sz="550" spc="5" dirty="0">
                <a:latin typeface="Times New Roman" panose="02020603050405020304"/>
                <a:cs typeface="Times New Roman" panose="02020603050405020304"/>
              </a:rPr>
              <a:t>8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日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，甘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肃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兰州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兽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研所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发</a:t>
            </a:r>
            <a:r>
              <a:rPr sz="550" spc="15" dirty="0">
                <a:latin typeface="楷体" panose="02010609060101010101" charset="-122"/>
                <a:cs typeface="楷体" panose="02010609060101010101" charset="-122"/>
              </a:rPr>
              <a:t>生布鲁 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氏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菌抗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体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检测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阳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性事件。</a:t>
            </a:r>
            <a:endParaRPr sz="550">
              <a:latin typeface="楷体" panose="02010609060101010101" charset="-122"/>
              <a:cs typeface="楷体" panose="02010609060101010101" charset="-122"/>
            </a:endParaRPr>
          </a:p>
          <a:p>
            <a:pPr marL="190500" marR="1303020">
              <a:lnSpc>
                <a:spcPct val="104000"/>
              </a:lnSpc>
            </a:pPr>
            <a:r>
              <a:rPr sz="550" spc="10" dirty="0">
                <a:latin typeface="Times New Roman" panose="02020603050405020304"/>
                <a:cs typeface="Times New Roman" panose="02020603050405020304"/>
              </a:rPr>
              <a:t>2019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年</a:t>
            </a:r>
            <a:r>
              <a:rPr sz="550" spc="10" dirty="0">
                <a:latin typeface="Times New Roman" panose="02020603050405020304"/>
                <a:cs typeface="Times New Roman" panose="02020603050405020304"/>
              </a:rPr>
              <a:t>12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月</a:t>
            </a:r>
            <a:r>
              <a:rPr sz="550" spc="5" dirty="0">
                <a:latin typeface="Times New Roman" panose="02020603050405020304"/>
                <a:cs typeface="Times New Roman" panose="02020603050405020304"/>
              </a:rPr>
              <a:t>2</a:t>
            </a:r>
            <a:r>
              <a:rPr sz="550" spc="10" dirty="0">
                <a:latin typeface="Times New Roman" panose="02020603050405020304"/>
                <a:cs typeface="Times New Roman" panose="02020603050405020304"/>
              </a:rPr>
              <a:t>6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日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，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国家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、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省市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专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家组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成</a:t>
            </a:r>
            <a:r>
              <a:rPr sz="550" spc="15" dirty="0">
                <a:latin typeface="楷体" panose="02010609060101010101" charset="-122"/>
                <a:cs typeface="楷体" panose="02010609060101010101" charset="-122"/>
              </a:rPr>
              <a:t>的联 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合调查组调</a:t>
            </a:r>
            <a:r>
              <a:rPr sz="550" spc="15" dirty="0">
                <a:latin typeface="楷体" panose="02010609060101010101" charset="-122"/>
                <a:cs typeface="楷体" panose="02010609060101010101" charset="-122"/>
              </a:rPr>
              <a:t>查认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定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：“</a:t>
            </a:r>
            <a:r>
              <a:rPr sz="550" spc="10" dirty="0">
                <a:latin typeface="Times New Roman" panose="02020603050405020304"/>
                <a:cs typeface="Times New Roman" panose="02020603050405020304"/>
              </a:rPr>
              <a:t>20</a:t>
            </a:r>
            <a:r>
              <a:rPr sz="550" spc="5" dirty="0">
                <a:latin typeface="Times New Roman" panose="02020603050405020304"/>
                <a:cs typeface="Times New Roman" panose="02020603050405020304"/>
              </a:rPr>
              <a:t>1</a:t>
            </a:r>
            <a:r>
              <a:rPr sz="550" spc="10" dirty="0">
                <a:latin typeface="Times New Roman" panose="02020603050405020304"/>
                <a:cs typeface="Times New Roman" panose="02020603050405020304"/>
              </a:rPr>
              <a:t>9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年</a:t>
            </a:r>
            <a:r>
              <a:rPr sz="550" spc="10" dirty="0">
                <a:latin typeface="Times New Roman" panose="02020603050405020304"/>
                <a:cs typeface="Times New Roman" panose="02020603050405020304"/>
              </a:rPr>
              <a:t>7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月</a:t>
            </a:r>
            <a:r>
              <a:rPr sz="550" spc="10" dirty="0">
                <a:latin typeface="Times New Roman" panose="02020603050405020304"/>
                <a:cs typeface="Times New Roman" panose="02020603050405020304"/>
              </a:rPr>
              <a:t>24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日至</a:t>
            </a:r>
            <a:r>
              <a:rPr sz="550" spc="10" dirty="0">
                <a:latin typeface="Times New Roman" panose="02020603050405020304"/>
                <a:cs typeface="Times New Roman" panose="02020603050405020304"/>
              </a:rPr>
              <a:t>8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月</a:t>
            </a:r>
            <a:endParaRPr sz="550">
              <a:latin typeface="楷体" panose="02010609060101010101" charset="-122"/>
              <a:cs typeface="楷体" panose="02010609060101010101" charset="-122"/>
            </a:endParaRPr>
          </a:p>
          <a:p>
            <a:pPr marL="190500">
              <a:lnSpc>
                <a:spcPct val="100000"/>
              </a:lnSpc>
              <a:spcBef>
                <a:spcPts val="30"/>
              </a:spcBef>
            </a:pPr>
            <a:r>
              <a:rPr sz="550" spc="10" dirty="0">
                <a:latin typeface="Times New Roman" panose="02020603050405020304"/>
                <a:cs typeface="Times New Roman" panose="02020603050405020304"/>
              </a:rPr>
              <a:t>20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日，中牧</a:t>
            </a:r>
            <a:r>
              <a:rPr sz="550" spc="15" dirty="0">
                <a:latin typeface="楷体" panose="02010609060101010101" charset="-122"/>
                <a:cs typeface="楷体" panose="02010609060101010101" charset="-122"/>
              </a:rPr>
              <a:t>兰州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生</a:t>
            </a:r>
            <a:r>
              <a:rPr sz="550" spc="15" dirty="0">
                <a:latin typeface="楷体" panose="02010609060101010101" charset="-122"/>
                <a:cs typeface="楷体" panose="02010609060101010101" charset="-122"/>
              </a:rPr>
              <a:t>物药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厂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在兽用布鲁氏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菌</a:t>
            </a:r>
            <a:r>
              <a:rPr sz="550" b="1" spc="1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疫</a:t>
            </a:r>
            <a:endParaRPr sz="550">
              <a:latin typeface="楷体" panose="02010609060101010101" charset="-122"/>
              <a:cs typeface="楷体" panose="02010609060101010101" charset="-122"/>
            </a:endParaRPr>
          </a:p>
          <a:p>
            <a:pPr marL="190500" marR="1298575" algn="just">
              <a:lnSpc>
                <a:spcPct val="103000"/>
              </a:lnSpc>
              <a:spcBef>
                <a:spcPts val="30"/>
              </a:spcBef>
            </a:pP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苗生产过程中使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用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过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期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消毒剂，致使生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产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发 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酵罐废气排放灭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菌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不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彻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底，携带含菌发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酵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液 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的废气形成含菌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气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溶</a:t>
            </a:r>
            <a:r>
              <a:rPr sz="550" b="1" spc="1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胶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，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生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产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时段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该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区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域</a:t>
            </a:r>
            <a:r>
              <a:rPr sz="550" spc="15" dirty="0">
                <a:latin typeface="楷体" panose="02010609060101010101" charset="-122"/>
                <a:cs typeface="楷体" panose="02010609060101010101" charset="-122"/>
              </a:rPr>
              <a:t>主 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风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向为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东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南风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，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兰州兽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研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所处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在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中牧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兰</a:t>
            </a:r>
            <a:r>
              <a:rPr sz="550" spc="15" dirty="0">
                <a:latin typeface="楷体" panose="02010609060101010101" charset="-122"/>
                <a:cs typeface="楷体" panose="02010609060101010101" charset="-122"/>
              </a:rPr>
              <a:t>州生 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物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药厂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的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下风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向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，人体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吸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入或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粘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膜接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触</a:t>
            </a:r>
            <a:r>
              <a:rPr sz="550" spc="15" dirty="0">
                <a:latin typeface="楷体" panose="02010609060101010101" charset="-122"/>
                <a:cs typeface="楷体" panose="02010609060101010101" charset="-122"/>
              </a:rPr>
              <a:t>产生 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抗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体阳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性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，造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成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兰州兽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研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所发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生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布鲁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氏</a:t>
            </a:r>
            <a:r>
              <a:rPr sz="550" spc="15" dirty="0">
                <a:latin typeface="楷体" panose="02010609060101010101" charset="-122"/>
                <a:cs typeface="楷体" panose="02010609060101010101" charset="-122"/>
              </a:rPr>
              <a:t>菌抗 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体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阳性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事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件。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此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次事件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是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一次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意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外的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偶</a:t>
            </a:r>
            <a:r>
              <a:rPr sz="550" spc="15" dirty="0">
                <a:latin typeface="楷体" panose="02010609060101010101" charset="-122"/>
                <a:cs typeface="楷体" panose="02010609060101010101" charset="-122"/>
              </a:rPr>
              <a:t>发事 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件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，是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短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时间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内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出现的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一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次暴</a:t>
            </a:r>
            <a:r>
              <a:rPr sz="550" spc="25" dirty="0">
                <a:latin typeface="楷体" panose="02010609060101010101" charset="-122"/>
                <a:cs typeface="楷体" panose="02010609060101010101" charset="-122"/>
              </a:rPr>
              <a:t>露</a:t>
            </a:r>
            <a:r>
              <a:rPr sz="550" spc="20" dirty="0">
                <a:latin typeface="楷体" panose="02010609060101010101" charset="-122"/>
                <a:cs typeface="楷体" panose="02010609060101010101" charset="-122"/>
              </a:rPr>
              <a:t>。”</a:t>
            </a:r>
            <a:endParaRPr sz="55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59736" y="2525267"/>
            <a:ext cx="1103045" cy="6118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31519" y="1565147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30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919728" y="1559052"/>
            <a:ext cx="224790" cy="2080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919728" y="1765553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932301" y="1569979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6169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三、实验室防护的关注点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32301" y="1818388"/>
            <a:ext cx="2884170" cy="130048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75895">
              <a:lnSpc>
                <a:spcPct val="100000"/>
              </a:lnSpc>
              <a:spcBef>
                <a:spcPts val="115"/>
              </a:spcBef>
            </a:pP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活动的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风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险六：菌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毒）种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和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样本等感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染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性材料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使用管控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500">
              <a:latin typeface="Times New Roman" panose="02020603050405020304"/>
              <a:cs typeface="Times New Roman" panose="02020603050405020304"/>
            </a:endParaRPr>
          </a:p>
          <a:p>
            <a:pPr marL="285115" marR="1278255" indent="-109220" algn="just">
              <a:lnSpc>
                <a:spcPct val="117000"/>
              </a:lnSpc>
              <a:buAutoNum type="arabicPeriod"/>
              <a:tabLst>
                <a:tab pos="285750" algn="l"/>
              </a:tabLst>
            </a:pPr>
            <a:r>
              <a:rPr sz="500" spc="4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危险生物因子数量</a:t>
            </a:r>
            <a:r>
              <a:rPr sz="50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500" spc="4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位</a:t>
            </a:r>
            <a:r>
              <a:rPr sz="50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置</a:t>
            </a:r>
            <a:r>
              <a:rPr sz="500" spc="4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和能接触到的</a:t>
            </a:r>
            <a:r>
              <a:rPr sz="50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人</a:t>
            </a:r>
            <a:r>
              <a:rPr sz="50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员 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越</a:t>
            </a:r>
            <a:r>
              <a:rPr sz="50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来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越</a:t>
            </a:r>
            <a:r>
              <a:rPr sz="50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大，</a:t>
            </a:r>
            <a:r>
              <a:rPr sz="550" i="1" spc="-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感</a:t>
            </a:r>
            <a:r>
              <a:rPr sz="550" i="1" spc="-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染</a:t>
            </a:r>
            <a:r>
              <a:rPr sz="550" i="1" spc="-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性</a:t>
            </a:r>
            <a:r>
              <a:rPr sz="550" i="1" spc="-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材料管</a:t>
            </a:r>
            <a:r>
              <a:rPr sz="550" i="1" spc="-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理</a:t>
            </a:r>
            <a:r>
              <a:rPr sz="50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工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作</a:t>
            </a:r>
            <a:r>
              <a:rPr sz="50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愈加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困</a:t>
            </a:r>
            <a:r>
              <a:rPr sz="50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难。</a:t>
            </a:r>
            <a:endParaRPr sz="500">
              <a:latin typeface="黑体" panose="02010609060101010101" charset="-122"/>
              <a:cs typeface="黑体" panose="02010609060101010101" charset="-122"/>
            </a:endParaRPr>
          </a:p>
          <a:p>
            <a:pPr marL="285115" marR="1277620" indent="-109220" algn="just">
              <a:lnSpc>
                <a:spcPct val="126000"/>
              </a:lnSpc>
              <a:spcBef>
                <a:spcPts val="120"/>
              </a:spcBef>
              <a:buAutoNum type="arabicPeriod"/>
              <a:tabLst>
                <a:tab pos="285750" algn="l"/>
              </a:tabLst>
            </a:pPr>
            <a:r>
              <a:rPr sz="500" spc="1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2001</a:t>
            </a:r>
            <a:r>
              <a:rPr sz="50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年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50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美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国发生</a:t>
            </a:r>
            <a:r>
              <a:rPr sz="500" spc="-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50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“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炭疽</a:t>
            </a:r>
            <a:r>
              <a:rPr sz="50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邮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件</a:t>
            </a:r>
            <a:r>
              <a:rPr sz="50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事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件</a:t>
            </a:r>
            <a:r>
              <a:rPr sz="50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”，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是生 </a:t>
            </a:r>
            <a:r>
              <a:rPr sz="500" spc="4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物因子恶意使用的</a:t>
            </a:r>
            <a:r>
              <a:rPr sz="50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典</a:t>
            </a:r>
            <a:r>
              <a:rPr sz="500" spc="4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型</a:t>
            </a:r>
            <a:r>
              <a:rPr sz="50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案</a:t>
            </a:r>
            <a:r>
              <a:rPr sz="500" spc="4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例，共造成</a:t>
            </a:r>
            <a:r>
              <a:rPr sz="50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22</a:t>
            </a:r>
            <a:r>
              <a:rPr sz="50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人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感 染，</a:t>
            </a:r>
            <a:r>
              <a:rPr sz="50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50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其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中</a:t>
            </a:r>
            <a:r>
              <a:rPr sz="50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5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人</a:t>
            </a:r>
            <a:r>
              <a:rPr sz="50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死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亡。</a:t>
            </a:r>
            <a:endParaRPr sz="500">
              <a:latin typeface="黑体" panose="02010609060101010101" charset="-122"/>
              <a:cs typeface="黑体" panose="02010609060101010101" charset="-122"/>
            </a:endParaRPr>
          </a:p>
          <a:p>
            <a:pPr marL="285115" marR="1276985" indent="-109220" algn="just">
              <a:lnSpc>
                <a:spcPct val="126000"/>
              </a:lnSpc>
              <a:spcBef>
                <a:spcPts val="125"/>
              </a:spcBef>
              <a:buAutoNum type="arabicPeriod"/>
              <a:tabLst>
                <a:tab pos="285750" algn="l"/>
              </a:tabLst>
            </a:pPr>
            <a:r>
              <a:rPr sz="500" spc="4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根据调查和多方证</a:t>
            </a:r>
            <a:r>
              <a:rPr sz="50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据</a:t>
            </a:r>
            <a:r>
              <a:rPr sz="500" spc="4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50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最</a:t>
            </a:r>
            <a:r>
              <a:rPr sz="500" spc="4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终确定该生物</a:t>
            </a:r>
            <a:r>
              <a:rPr sz="50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恐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怖 </a:t>
            </a:r>
            <a:r>
              <a:rPr sz="500" spc="4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事件</a:t>
            </a:r>
            <a:r>
              <a:rPr sz="500" spc="4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500" spc="4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始</a:t>
            </a:r>
            <a:r>
              <a:rPr sz="500" spc="4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作</a:t>
            </a:r>
            <a:r>
              <a:rPr sz="500" spc="4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蛹</a:t>
            </a:r>
            <a:r>
              <a:rPr sz="500" spc="4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者</a:t>
            </a:r>
            <a:r>
              <a:rPr sz="500" spc="4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是</a:t>
            </a:r>
            <a:r>
              <a:rPr sz="500" spc="4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在</a:t>
            </a:r>
            <a:r>
              <a:rPr sz="500" spc="1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USAMRIID</a:t>
            </a:r>
            <a:r>
              <a:rPr sz="500" spc="4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工作</a:t>
            </a:r>
            <a:r>
              <a:rPr sz="50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27</a:t>
            </a:r>
            <a:r>
              <a:rPr sz="500" spc="4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年</a:t>
            </a:r>
            <a:r>
              <a:rPr sz="500" spc="4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之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久 </a:t>
            </a:r>
            <a:r>
              <a:rPr sz="50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的高级微</a:t>
            </a:r>
            <a:r>
              <a:rPr sz="50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0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物学</a:t>
            </a:r>
            <a:r>
              <a:rPr sz="50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家</a:t>
            </a:r>
            <a:r>
              <a:rPr sz="50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—埃</a:t>
            </a:r>
            <a:r>
              <a:rPr sz="50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文</a:t>
            </a:r>
            <a:r>
              <a:rPr sz="50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斯</a:t>
            </a:r>
            <a:r>
              <a:rPr sz="500" spc="1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（Bruce</a:t>
            </a:r>
            <a:r>
              <a:rPr sz="500" spc="-1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500" spc="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Edwards  </a:t>
            </a:r>
            <a:r>
              <a:rPr sz="500" spc="1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Ivins）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博</a:t>
            </a:r>
            <a:r>
              <a:rPr sz="50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士。</a:t>
            </a:r>
            <a:r>
              <a:rPr sz="50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监</a:t>
            </a:r>
            <a:r>
              <a:rPr sz="50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守</a:t>
            </a:r>
            <a:r>
              <a:rPr sz="50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自</a:t>
            </a:r>
            <a:r>
              <a:rPr sz="50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盗</a:t>
            </a:r>
            <a:r>
              <a:rPr sz="50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！！！</a:t>
            </a:r>
            <a:endParaRPr sz="500">
              <a:latin typeface="黑体" panose="02010609060101010101" charset="-122"/>
              <a:cs typeface="黑体" panose="02010609060101010101" charset="-122"/>
            </a:endParaRPr>
          </a:p>
          <a:p>
            <a:pPr marL="285115" marR="1277620" indent="-109220" algn="just">
              <a:lnSpc>
                <a:spcPct val="126000"/>
              </a:lnSpc>
              <a:spcBef>
                <a:spcPts val="125"/>
              </a:spcBef>
              <a:buAutoNum type="arabicPeriod"/>
              <a:tabLst>
                <a:tab pos="285750" algn="l"/>
              </a:tabLst>
            </a:pPr>
            <a:r>
              <a:rPr sz="500" spc="1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2008</a:t>
            </a:r>
            <a:r>
              <a:rPr sz="50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年</a:t>
            </a:r>
            <a:r>
              <a:rPr sz="500" spc="1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7</a:t>
            </a:r>
            <a:r>
              <a:rPr sz="50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月</a:t>
            </a:r>
            <a:r>
              <a:rPr sz="500" spc="1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27</a:t>
            </a:r>
            <a:r>
              <a:rPr sz="50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日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，艾</a:t>
            </a:r>
            <a:r>
              <a:rPr sz="50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文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斯在</a:t>
            </a:r>
            <a:r>
              <a:rPr sz="50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家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服</a:t>
            </a:r>
            <a:r>
              <a:rPr sz="50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用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了大</a:t>
            </a:r>
            <a:r>
              <a:rPr sz="50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量</a:t>
            </a:r>
            <a:r>
              <a:rPr sz="50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醋氨 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酚</a:t>
            </a:r>
            <a:r>
              <a:rPr sz="50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自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杀</a:t>
            </a:r>
            <a:r>
              <a:rPr sz="50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身亡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endParaRPr sz="5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595365" y="2034540"/>
            <a:ext cx="554901" cy="7772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175248" y="2034540"/>
            <a:ext cx="530796" cy="77724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925823" y="1565147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30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25423" y="4526279"/>
            <a:ext cx="224789" cy="2080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25423" y="4732782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737997" y="4549398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6106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三、实验室防护的关注点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37997" y="4771138"/>
            <a:ext cx="2884170" cy="11252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229235">
              <a:lnSpc>
                <a:spcPct val="100000"/>
              </a:lnSpc>
              <a:spcBef>
                <a:spcPts val="115"/>
              </a:spcBef>
            </a:pPr>
            <a:r>
              <a:rPr sz="650" spc="15" dirty="0">
                <a:solidFill>
                  <a:srgbClr val="A50021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sz="650" spc="20" dirty="0">
                <a:solidFill>
                  <a:srgbClr val="A50021"/>
                </a:solidFill>
                <a:latin typeface="黑体" panose="02010609060101010101" charset="-122"/>
                <a:cs typeface="黑体" panose="02010609060101010101" charset="-122"/>
              </a:rPr>
              <a:t>四</a:t>
            </a:r>
            <a:r>
              <a:rPr sz="650" spc="15" dirty="0">
                <a:solidFill>
                  <a:srgbClr val="A50021"/>
                </a:solidFill>
                <a:latin typeface="黑体" panose="02010609060101010101" charset="-122"/>
                <a:cs typeface="黑体" panose="02010609060101010101" charset="-122"/>
              </a:rPr>
              <a:t>）拟建</a:t>
            </a:r>
            <a:r>
              <a:rPr sz="650" spc="20" dirty="0">
                <a:solidFill>
                  <a:srgbClr val="A50021"/>
                </a:solidFill>
                <a:latin typeface="黑体" panose="02010609060101010101" charset="-122"/>
                <a:cs typeface="黑体" panose="02010609060101010101" charset="-122"/>
              </a:rPr>
              <a:t>设</a:t>
            </a:r>
            <a:r>
              <a:rPr sz="650" spc="15" dirty="0">
                <a:solidFill>
                  <a:srgbClr val="A50021"/>
                </a:solidFill>
                <a:latin typeface="黑体" panose="02010609060101010101" charset="-122"/>
                <a:cs typeface="黑体" panose="02010609060101010101" charset="-122"/>
              </a:rPr>
              <a:t>建单位是</a:t>
            </a:r>
            <a:r>
              <a:rPr sz="650" spc="20" dirty="0">
                <a:solidFill>
                  <a:srgbClr val="A50021"/>
                </a:solidFill>
                <a:latin typeface="黑体" panose="02010609060101010101" charset="-122"/>
                <a:cs typeface="黑体" panose="02010609060101010101" charset="-122"/>
              </a:rPr>
              <a:t>否</a:t>
            </a:r>
            <a:r>
              <a:rPr sz="650" spc="15" dirty="0">
                <a:solidFill>
                  <a:srgbClr val="A50021"/>
                </a:solidFill>
                <a:latin typeface="黑体" panose="02010609060101010101" charset="-122"/>
                <a:cs typeface="黑体" panose="02010609060101010101" charset="-122"/>
              </a:rPr>
              <a:t>了解生</a:t>
            </a:r>
            <a:r>
              <a:rPr sz="650" spc="20" dirty="0">
                <a:solidFill>
                  <a:srgbClr val="A50021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650" spc="15" dirty="0">
                <a:solidFill>
                  <a:srgbClr val="A50021"/>
                </a:solidFill>
                <a:latin typeface="黑体" panose="02010609060101010101" charset="-122"/>
                <a:cs typeface="黑体" panose="02010609060101010101" charset="-122"/>
              </a:rPr>
              <a:t>安全实验</a:t>
            </a:r>
            <a:r>
              <a:rPr sz="650" spc="20" dirty="0">
                <a:solidFill>
                  <a:srgbClr val="A50021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r>
              <a:rPr sz="650" spc="15" dirty="0">
                <a:solidFill>
                  <a:srgbClr val="A50021"/>
                </a:solidFill>
                <a:latin typeface="黑体" panose="02010609060101010101" charset="-122"/>
                <a:cs typeface="黑体" panose="02010609060101010101" charset="-122"/>
              </a:rPr>
              <a:t>和关键</a:t>
            </a:r>
            <a:r>
              <a:rPr sz="650" spc="20" dirty="0">
                <a:solidFill>
                  <a:srgbClr val="A50021"/>
                </a:solidFill>
                <a:latin typeface="黑体" panose="02010609060101010101" charset="-122"/>
                <a:cs typeface="黑体" panose="02010609060101010101" charset="-122"/>
              </a:rPr>
              <a:t>设</a:t>
            </a:r>
            <a:r>
              <a:rPr sz="650" spc="15" dirty="0">
                <a:solidFill>
                  <a:srgbClr val="A50021"/>
                </a:solidFill>
                <a:latin typeface="黑体" panose="02010609060101010101" charset="-122"/>
                <a:cs typeface="黑体" panose="02010609060101010101" charset="-122"/>
              </a:rPr>
              <a:t>备标准？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00000"/>
              </a:lnSpc>
            </a:pPr>
            <a:endParaRPr sz="750">
              <a:latin typeface="Times New Roman" panose="02020603050405020304"/>
              <a:cs typeface="Times New Roman" panose="02020603050405020304"/>
            </a:endParaRPr>
          </a:p>
          <a:p>
            <a:pPr marL="412115" indent="-109220">
              <a:lnSpc>
                <a:spcPct val="100000"/>
              </a:lnSpc>
              <a:buClr>
                <a:srgbClr val="0000CC"/>
              </a:buClr>
              <a:buAutoNum type="arabicPeriod"/>
              <a:tabLst>
                <a:tab pos="412750" algn="l"/>
              </a:tabLst>
            </a:pPr>
            <a:r>
              <a:rPr sz="550" spc="1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GB</a:t>
            </a:r>
            <a:r>
              <a:rPr sz="550" spc="-4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550" spc="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19489－2008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《实验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――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物安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通用要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求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》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00CC"/>
              </a:buClr>
              <a:buAutoNum type="arabicPeriod"/>
            </a:pPr>
            <a:endParaRPr sz="500">
              <a:latin typeface="Times New Roman" panose="02020603050405020304"/>
              <a:cs typeface="Times New Roman" panose="02020603050405020304"/>
            </a:endParaRPr>
          </a:p>
          <a:p>
            <a:pPr marL="412115" indent="-109220">
              <a:lnSpc>
                <a:spcPct val="100000"/>
              </a:lnSpc>
              <a:buClr>
                <a:srgbClr val="0000CC"/>
              </a:buClr>
              <a:buAutoNum type="arabicPeriod"/>
              <a:tabLst>
                <a:tab pos="412750" algn="l"/>
              </a:tabLst>
            </a:pPr>
            <a:r>
              <a:rPr sz="550" spc="1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GB</a:t>
            </a:r>
            <a:r>
              <a:rPr sz="550" spc="-4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550" spc="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50346－2011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《生物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全实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室建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筑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技术规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范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》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00CC"/>
              </a:buClr>
              <a:buAutoNum type="arabicPeriod"/>
            </a:pPr>
            <a:endParaRPr sz="500">
              <a:latin typeface="Times New Roman" panose="02020603050405020304"/>
              <a:cs typeface="Times New Roman" panose="02020603050405020304"/>
            </a:endParaRPr>
          </a:p>
          <a:p>
            <a:pPr marL="412115" indent="-109220">
              <a:lnSpc>
                <a:spcPct val="100000"/>
              </a:lnSpc>
              <a:buClr>
                <a:srgbClr val="0000CC"/>
              </a:buClr>
              <a:buAutoNum type="arabicPeriod"/>
              <a:tabLst>
                <a:tab pos="412750" algn="l"/>
              </a:tabLst>
            </a:pPr>
            <a:r>
              <a:rPr sz="550" spc="1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WS </a:t>
            </a:r>
            <a:r>
              <a:rPr sz="550" spc="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233－2017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《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病原微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物实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室生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安全通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用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准则》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0000CC"/>
              </a:buClr>
              <a:buAutoNum type="arabicPeriod"/>
            </a:pPr>
            <a:endParaRPr sz="500">
              <a:latin typeface="Times New Roman" panose="02020603050405020304"/>
              <a:cs typeface="Times New Roman" panose="02020603050405020304"/>
            </a:endParaRPr>
          </a:p>
          <a:p>
            <a:pPr marL="412115" indent="-109220">
              <a:lnSpc>
                <a:spcPct val="100000"/>
              </a:lnSpc>
              <a:spcBef>
                <a:spcPts val="5"/>
              </a:spcBef>
              <a:buClr>
                <a:srgbClr val="0000CC"/>
              </a:buClr>
              <a:buAutoNum type="arabicPeriod"/>
              <a:tabLst>
                <a:tab pos="412750" algn="l"/>
              </a:tabLst>
            </a:pPr>
            <a:r>
              <a:rPr sz="550" spc="1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WS/T</a:t>
            </a:r>
            <a:r>
              <a:rPr sz="55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550" spc="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442-2014</a:t>
            </a:r>
            <a:r>
              <a:rPr sz="5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《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临</a:t>
            </a:r>
            <a:r>
              <a:rPr sz="5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床实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室生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5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安全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指</a:t>
            </a:r>
            <a:r>
              <a:rPr sz="5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南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》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00CC"/>
              </a:buClr>
              <a:buAutoNum type="arabicPeriod"/>
            </a:pPr>
            <a:endParaRPr sz="500">
              <a:latin typeface="Times New Roman" panose="02020603050405020304"/>
              <a:cs typeface="Times New Roman" panose="02020603050405020304"/>
            </a:endParaRPr>
          </a:p>
          <a:p>
            <a:pPr marL="412115" indent="-109220">
              <a:lnSpc>
                <a:spcPct val="100000"/>
              </a:lnSpc>
              <a:buClr>
                <a:srgbClr val="0000CC"/>
              </a:buClr>
              <a:buAutoNum type="arabicPeriod"/>
              <a:tabLst>
                <a:tab pos="412750" algn="l"/>
              </a:tabLst>
            </a:pPr>
            <a:r>
              <a:rPr sz="550" spc="1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WS </a:t>
            </a:r>
            <a:r>
              <a:rPr sz="550" spc="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589-2018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《病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微生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实验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生物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全标识</a:t>
            </a:r>
            <a:r>
              <a:rPr sz="550" spc="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》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00CC"/>
              </a:buClr>
              <a:buAutoNum type="arabicPeriod"/>
            </a:pPr>
            <a:endParaRPr sz="500">
              <a:latin typeface="Times New Roman" panose="02020603050405020304"/>
              <a:cs typeface="Times New Roman" panose="02020603050405020304"/>
            </a:endParaRPr>
          </a:p>
          <a:p>
            <a:pPr marL="412115" indent="-109220">
              <a:lnSpc>
                <a:spcPct val="100000"/>
              </a:lnSpc>
              <a:buClr>
                <a:srgbClr val="0000CC"/>
              </a:buClr>
              <a:buAutoNum type="arabicPeriod"/>
              <a:tabLst>
                <a:tab pos="412750" algn="l"/>
              </a:tabLst>
            </a:pPr>
            <a:r>
              <a:rPr sz="550" spc="1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YY </a:t>
            </a:r>
            <a:r>
              <a:rPr sz="550" spc="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0569-2011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《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二级生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安全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柜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》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31519" y="4532376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919728" y="4526279"/>
            <a:ext cx="224790" cy="2080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919728" y="4732782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3932301" y="4549398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6042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三、实验室防护的关注点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120133" y="4760470"/>
            <a:ext cx="944880" cy="1270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50" spc="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1.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关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键设备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配置和年检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098797" y="4911852"/>
            <a:ext cx="2570480" cy="109347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wrap="square" lIns="0" tIns="39369" rIns="0" bIns="0" rtlCol="0">
            <a:spAutoFit/>
          </a:bodyPr>
          <a:lstStyle/>
          <a:p>
            <a:pPr marL="20955">
              <a:lnSpc>
                <a:spcPct val="100000"/>
              </a:lnSpc>
              <a:spcBef>
                <a:spcPts val="310"/>
              </a:spcBef>
            </a:pPr>
            <a:r>
              <a:rPr sz="650" spc="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WS</a:t>
            </a:r>
            <a:r>
              <a:rPr sz="65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650" spc="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233-2017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《病原微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物实验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生物安全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通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则》的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要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求：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  <a:p>
            <a:pPr marL="20955">
              <a:lnSpc>
                <a:spcPct val="100000"/>
              </a:lnSpc>
              <a:spcBef>
                <a:spcPts val="355"/>
              </a:spcBef>
            </a:pPr>
            <a:r>
              <a:rPr sz="550" spc="1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7 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实验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生物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全管理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要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求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  <a:p>
            <a:pPr marL="20955" marR="17145">
              <a:lnSpc>
                <a:spcPts val="1030"/>
              </a:lnSpc>
              <a:spcBef>
                <a:spcPts val="85"/>
              </a:spcBef>
            </a:pPr>
            <a:r>
              <a:rPr sz="550" spc="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7.4.5</a:t>
            </a:r>
            <a:r>
              <a:rPr sz="550" spc="-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如</a:t>
            </a:r>
            <a:r>
              <a:rPr sz="55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果使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用</a:t>
            </a:r>
            <a:r>
              <a:rPr sz="5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防</a:t>
            </a:r>
            <a:r>
              <a:rPr sz="5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护口</a:t>
            </a:r>
            <a:r>
              <a:rPr sz="5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罩、</a:t>
            </a:r>
            <a:r>
              <a:rPr sz="5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防</a:t>
            </a:r>
            <a:r>
              <a:rPr sz="5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护面</a:t>
            </a:r>
            <a:r>
              <a:rPr sz="5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罩</a:t>
            </a:r>
            <a:r>
              <a:rPr sz="5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等</a:t>
            </a:r>
            <a:r>
              <a:rPr sz="5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个</a:t>
            </a:r>
            <a:r>
              <a:rPr sz="5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体</a:t>
            </a:r>
            <a:r>
              <a:rPr sz="5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呼</a:t>
            </a:r>
            <a:r>
              <a:rPr sz="5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吸防</a:t>
            </a:r>
            <a:r>
              <a:rPr sz="5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护</a:t>
            </a:r>
            <a:r>
              <a:rPr sz="5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装备</a:t>
            </a:r>
            <a:r>
              <a:rPr sz="5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5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应</a:t>
            </a:r>
            <a:r>
              <a:rPr sz="5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做</a:t>
            </a:r>
            <a:r>
              <a:rPr sz="5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个</a:t>
            </a:r>
            <a:r>
              <a:rPr sz="5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体</a:t>
            </a:r>
            <a:r>
              <a:rPr sz="5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适配</a:t>
            </a:r>
            <a:r>
              <a:rPr sz="5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性</a:t>
            </a:r>
            <a:r>
              <a:rPr sz="5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测 </a:t>
            </a:r>
            <a:r>
              <a:rPr sz="5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试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  <a:p>
            <a:pPr marL="20955">
              <a:lnSpc>
                <a:spcPct val="100000"/>
              </a:lnSpc>
              <a:spcBef>
                <a:spcPts val="275"/>
              </a:spcBef>
            </a:pPr>
            <a:r>
              <a:rPr sz="550" spc="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7.4.13</a:t>
            </a:r>
            <a:r>
              <a:rPr sz="550" spc="-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5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物安全柜、压力蒸汽灭菌器、动</a:t>
            </a:r>
            <a:r>
              <a:rPr sz="5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5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隔离设</a:t>
            </a:r>
            <a:r>
              <a:rPr sz="5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备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等应由具备相应资质的机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  <a:p>
            <a:pPr marL="20955" marR="16510">
              <a:lnSpc>
                <a:spcPct val="156000"/>
              </a:lnSpc>
            </a:pPr>
            <a:r>
              <a:rPr sz="55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构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按</a:t>
            </a:r>
            <a:r>
              <a:rPr sz="55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照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相</a:t>
            </a:r>
            <a:r>
              <a:rPr sz="55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应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55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检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测</a:t>
            </a:r>
            <a:r>
              <a:rPr sz="55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规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程</a:t>
            </a:r>
            <a:r>
              <a:rPr sz="55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进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行</a:t>
            </a:r>
            <a:r>
              <a:rPr sz="55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检</a:t>
            </a:r>
            <a:r>
              <a:rPr sz="5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定</a:t>
            </a:r>
            <a:r>
              <a:rPr sz="55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5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r>
              <a:rPr sz="55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应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有</a:t>
            </a:r>
            <a:r>
              <a:rPr sz="55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专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门</a:t>
            </a:r>
            <a:r>
              <a:rPr sz="55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程</a:t>
            </a:r>
            <a:r>
              <a:rPr sz="55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序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对</a:t>
            </a:r>
            <a:r>
              <a:rPr sz="55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服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务</a:t>
            </a:r>
            <a:r>
              <a:rPr sz="55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机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构</a:t>
            </a:r>
            <a:r>
              <a:rPr sz="55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及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其服</a:t>
            </a:r>
            <a:r>
              <a:rPr sz="5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务 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进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行</a:t>
            </a:r>
            <a:r>
              <a:rPr sz="5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评</a:t>
            </a:r>
            <a:r>
              <a:rPr sz="5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估</a:t>
            </a:r>
            <a:r>
              <a:rPr sz="5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并备</a:t>
            </a:r>
            <a:r>
              <a:rPr sz="5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案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  <a:p>
            <a:pPr marL="20955">
              <a:lnSpc>
                <a:spcPct val="100000"/>
              </a:lnSpc>
              <a:spcBef>
                <a:spcPts val="365"/>
              </a:spcBef>
            </a:pPr>
            <a:r>
              <a:rPr sz="550" spc="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7.4.16</a:t>
            </a:r>
            <a:r>
              <a:rPr sz="55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5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如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5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装紫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外</a:t>
            </a:r>
            <a:r>
              <a:rPr sz="5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灯，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应</a:t>
            </a:r>
            <a:r>
              <a:rPr sz="5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定期</a:t>
            </a:r>
            <a:r>
              <a:rPr sz="5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监</a:t>
            </a:r>
            <a:r>
              <a:rPr sz="5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测紫</a:t>
            </a:r>
            <a:r>
              <a:rPr sz="5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外</a:t>
            </a:r>
            <a:r>
              <a:rPr sz="5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灯的辐</a:t>
            </a:r>
            <a:r>
              <a:rPr sz="5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射</a:t>
            </a:r>
            <a:r>
              <a:rPr sz="5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强度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925823" y="4532376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25423" y="7492745"/>
            <a:ext cx="224789" cy="2080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25423" y="7699247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737997" y="7515102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6106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三、实验室防护的关注点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26591" y="7725412"/>
            <a:ext cx="2132330" cy="1270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安全实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室的关键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防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护设备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：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二级生物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全柜的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配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置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</p:txBody>
      </p:sp>
      <p:graphicFrame>
        <p:nvGraphicFramePr>
          <p:cNvPr id="30" name="object 30"/>
          <p:cNvGraphicFramePr>
            <a:graphicFrameLocks noGrp="1"/>
          </p:cNvGraphicFramePr>
          <p:nvPr/>
        </p:nvGraphicFramePr>
        <p:xfrm>
          <a:off x="943362" y="7931664"/>
          <a:ext cx="2471420" cy="10680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6769"/>
                <a:gridCol w="504190"/>
                <a:gridCol w="630554"/>
                <a:gridCol w="504189"/>
              </a:tblGrid>
              <a:tr h="1783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650" b="1" spc="15" dirty="0">
                          <a:solidFill>
                            <a:srgbClr val="FFFFFF"/>
                          </a:solidFill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生物安全防护设备</a:t>
                      </a:r>
                      <a:endParaRPr sz="6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5334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650" b="1" spc="15" dirty="0">
                          <a:solidFill>
                            <a:srgbClr val="FFFFFF"/>
                          </a:solidFill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人员保护</a:t>
                      </a:r>
                      <a:endParaRPr sz="6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5334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650" b="1" spc="15" dirty="0">
                          <a:solidFill>
                            <a:srgbClr val="FFFFFF"/>
                          </a:solidFill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实验对象保护</a:t>
                      </a:r>
                      <a:endParaRPr sz="6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5334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650" b="1" spc="15" dirty="0">
                          <a:solidFill>
                            <a:srgbClr val="FFFFFF"/>
                          </a:solidFill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环境保护</a:t>
                      </a:r>
                      <a:endParaRPr sz="6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5334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</a:tr>
              <a:tr h="14858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550" b="1" spc="20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化学通风厨</a:t>
                      </a:r>
                      <a:endParaRPr sz="55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4508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550" b="1" dirty="0">
                          <a:solidFill>
                            <a:srgbClr val="0000FF"/>
                          </a:solidFill>
                          <a:latin typeface="Symbol" panose="05050102010706020507"/>
                          <a:cs typeface="Symbol" panose="05050102010706020507"/>
                        </a:rPr>
                        <a:t></a:t>
                      </a:r>
                      <a:endParaRPr sz="550">
                        <a:latin typeface="Symbol" panose="05050102010706020507"/>
                        <a:cs typeface="Symbol" panose="05050102010706020507"/>
                      </a:endParaRPr>
                    </a:p>
                  </a:txBody>
                  <a:tcPr marL="0" marR="0" marT="4445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</a:tr>
              <a:tr h="14858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550" b="1" spc="20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层流超净工作台</a:t>
                      </a:r>
                      <a:endParaRPr sz="55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4508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550" b="1" dirty="0">
                          <a:solidFill>
                            <a:srgbClr val="0000FF"/>
                          </a:solidFill>
                          <a:latin typeface="Symbol" panose="05050102010706020507"/>
                          <a:cs typeface="Symbol" panose="05050102010706020507"/>
                        </a:rPr>
                        <a:t></a:t>
                      </a:r>
                      <a:endParaRPr sz="550">
                        <a:latin typeface="Symbol" panose="05050102010706020507"/>
                        <a:cs typeface="Symbol" panose="05050102010706020507"/>
                      </a:endParaRPr>
                    </a:p>
                  </a:txBody>
                  <a:tcPr marL="0" marR="0" marT="4445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</a:tr>
              <a:tr h="14858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550" b="1" spc="5" dirty="0">
                          <a:solidFill>
                            <a:srgbClr val="FFFFFF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I</a:t>
                      </a:r>
                      <a:r>
                        <a:rPr sz="550" b="1" spc="25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级生物</a:t>
                      </a:r>
                      <a:r>
                        <a:rPr sz="550" b="1" spc="20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安</a:t>
                      </a:r>
                      <a:r>
                        <a:rPr sz="550" b="1" spc="10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全</a:t>
                      </a:r>
                      <a:r>
                        <a:rPr sz="550" b="1" spc="15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柜</a:t>
                      </a:r>
                      <a:endParaRPr sz="55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4508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550" b="1" dirty="0">
                          <a:solidFill>
                            <a:srgbClr val="0000FF"/>
                          </a:solidFill>
                          <a:latin typeface="Symbol" panose="05050102010706020507"/>
                          <a:cs typeface="Symbol" panose="05050102010706020507"/>
                        </a:rPr>
                        <a:t></a:t>
                      </a:r>
                      <a:endParaRPr sz="550">
                        <a:latin typeface="Symbol" panose="05050102010706020507"/>
                        <a:cs typeface="Symbol" panose="05050102010706020507"/>
                      </a:endParaRPr>
                    </a:p>
                  </a:txBody>
                  <a:tcPr marL="0" marR="0" marT="4445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550" b="1" dirty="0">
                          <a:solidFill>
                            <a:srgbClr val="0000FF"/>
                          </a:solidFill>
                          <a:latin typeface="Symbol" panose="05050102010706020507"/>
                          <a:cs typeface="Symbol" panose="05050102010706020507"/>
                        </a:rPr>
                        <a:t></a:t>
                      </a:r>
                      <a:endParaRPr sz="550">
                        <a:latin typeface="Symbol" panose="05050102010706020507"/>
                        <a:cs typeface="Symbol" panose="05050102010706020507"/>
                      </a:endParaRPr>
                    </a:p>
                  </a:txBody>
                  <a:tcPr marL="0" marR="0" marT="4445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</a:tr>
              <a:tr h="1470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550" b="1" spc="5" dirty="0">
                          <a:solidFill>
                            <a:srgbClr val="FFFFFF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II</a:t>
                      </a:r>
                      <a:r>
                        <a:rPr sz="550" b="1" spc="25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级生物</a:t>
                      </a:r>
                      <a:r>
                        <a:rPr sz="550" b="1" spc="20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安全柜</a:t>
                      </a:r>
                      <a:endParaRPr sz="55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4445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550" b="1" dirty="0">
                          <a:solidFill>
                            <a:srgbClr val="0000FF"/>
                          </a:solidFill>
                          <a:latin typeface="Symbol" panose="05050102010706020507"/>
                          <a:cs typeface="Symbol" panose="05050102010706020507"/>
                        </a:rPr>
                        <a:t></a:t>
                      </a:r>
                      <a:endParaRPr sz="550">
                        <a:latin typeface="Symbol" panose="05050102010706020507"/>
                        <a:cs typeface="Symbol" panose="05050102010706020507"/>
                      </a:endParaRPr>
                    </a:p>
                  </a:txBody>
                  <a:tcPr marL="0" marR="0" marT="4445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550" b="1" dirty="0">
                          <a:solidFill>
                            <a:srgbClr val="0000FF"/>
                          </a:solidFill>
                          <a:latin typeface="Symbol" panose="05050102010706020507"/>
                          <a:cs typeface="Symbol" panose="05050102010706020507"/>
                        </a:rPr>
                        <a:t></a:t>
                      </a:r>
                      <a:endParaRPr sz="550">
                        <a:latin typeface="Symbol" panose="05050102010706020507"/>
                        <a:cs typeface="Symbol" panose="05050102010706020507"/>
                      </a:endParaRPr>
                    </a:p>
                  </a:txBody>
                  <a:tcPr marL="0" marR="0" marT="4445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550" b="1" dirty="0">
                          <a:solidFill>
                            <a:srgbClr val="0000FF"/>
                          </a:solidFill>
                          <a:latin typeface="Symbol" panose="05050102010706020507"/>
                          <a:cs typeface="Symbol" panose="05050102010706020507"/>
                        </a:rPr>
                        <a:t></a:t>
                      </a:r>
                      <a:endParaRPr sz="550">
                        <a:latin typeface="Symbol" panose="05050102010706020507"/>
                        <a:cs typeface="Symbol" panose="05050102010706020507"/>
                      </a:endParaRPr>
                    </a:p>
                  </a:txBody>
                  <a:tcPr marL="0" marR="0" marT="4445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</a:tr>
              <a:tr h="14782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550" b="1" dirty="0">
                          <a:solidFill>
                            <a:srgbClr val="FFFFFF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III</a:t>
                      </a:r>
                      <a:r>
                        <a:rPr sz="550" b="1" spc="25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级生物</a:t>
                      </a:r>
                      <a:r>
                        <a:rPr sz="550" b="1" spc="20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安全柜</a:t>
                      </a:r>
                      <a:endParaRPr sz="55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4445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550" b="1" dirty="0">
                          <a:solidFill>
                            <a:srgbClr val="0000FF"/>
                          </a:solidFill>
                          <a:latin typeface="Symbol" panose="05050102010706020507"/>
                          <a:cs typeface="Symbol" panose="05050102010706020507"/>
                        </a:rPr>
                        <a:t></a:t>
                      </a:r>
                      <a:endParaRPr sz="550">
                        <a:latin typeface="Symbol" panose="05050102010706020507"/>
                        <a:cs typeface="Symbol" panose="05050102010706020507"/>
                      </a:endParaRPr>
                    </a:p>
                  </a:txBody>
                  <a:tcPr marL="0" marR="0" marT="4445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550" b="1" dirty="0">
                          <a:solidFill>
                            <a:srgbClr val="0000FF"/>
                          </a:solidFill>
                          <a:latin typeface="Symbol" panose="05050102010706020507"/>
                          <a:cs typeface="Symbol" panose="05050102010706020507"/>
                        </a:rPr>
                        <a:t></a:t>
                      </a:r>
                      <a:endParaRPr sz="550">
                        <a:latin typeface="Symbol" panose="05050102010706020507"/>
                        <a:cs typeface="Symbol" panose="05050102010706020507"/>
                      </a:endParaRPr>
                    </a:p>
                  </a:txBody>
                  <a:tcPr marL="0" marR="0" marT="4445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550" b="1" dirty="0">
                          <a:solidFill>
                            <a:srgbClr val="0000FF"/>
                          </a:solidFill>
                          <a:latin typeface="Symbol" panose="05050102010706020507"/>
                          <a:cs typeface="Symbol" panose="05050102010706020507"/>
                        </a:rPr>
                        <a:t></a:t>
                      </a:r>
                      <a:endParaRPr sz="550">
                        <a:latin typeface="Symbol" panose="05050102010706020507"/>
                        <a:cs typeface="Symbol" panose="05050102010706020507"/>
                      </a:endParaRPr>
                    </a:p>
                  </a:txBody>
                  <a:tcPr marL="0" marR="0" marT="4445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</a:tr>
              <a:tr h="1455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550" b="1" spc="20" dirty="0">
                          <a:solidFill>
                            <a:srgbClr val="FFFFFF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隔离器</a:t>
                      </a:r>
                      <a:endParaRPr sz="55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4318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550" b="1" dirty="0">
                          <a:solidFill>
                            <a:srgbClr val="0000FF"/>
                          </a:solidFill>
                          <a:latin typeface="Symbol" panose="05050102010706020507"/>
                          <a:cs typeface="Symbol" panose="05050102010706020507"/>
                        </a:rPr>
                        <a:t></a:t>
                      </a:r>
                      <a:endParaRPr sz="550">
                        <a:latin typeface="Symbol" panose="05050102010706020507"/>
                        <a:cs typeface="Symbol" panose="05050102010706020507"/>
                      </a:endParaRPr>
                    </a:p>
                  </a:txBody>
                  <a:tcPr marL="0" marR="0" marT="4318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550" b="1" dirty="0">
                          <a:solidFill>
                            <a:srgbClr val="0000FF"/>
                          </a:solidFill>
                          <a:latin typeface="Symbol" panose="05050102010706020507"/>
                          <a:cs typeface="Symbol" panose="05050102010706020507"/>
                        </a:rPr>
                        <a:t></a:t>
                      </a:r>
                      <a:endParaRPr sz="550">
                        <a:latin typeface="Symbol" panose="05050102010706020507"/>
                        <a:cs typeface="Symbol" panose="05050102010706020507"/>
                      </a:endParaRPr>
                    </a:p>
                  </a:txBody>
                  <a:tcPr marL="0" marR="0" marT="4318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550" b="1" dirty="0">
                          <a:solidFill>
                            <a:srgbClr val="0000FF"/>
                          </a:solidFill>
                          <a:latin typeface="Symbol" panose="05050102010706020507"/>
                          <a:cs typeface="Symbol" panose="05050102010706020507"/>
                        </a:rPr>
                        <a:t></a:t>
                      </a:r>
                      <a:endParaRPr sz="550">
                        <a:latin typeface="Symbol" panose="05050102010706020507"/>
                        <a:cs typeface="Symbol" panose="05050102010706020507"/>
                      </a:endParaRPr>
                    </a:p>
                  </a:txBody>
                  <a:tcPr marL="0" marR="0" marT="4318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</a:tr>
            </a:tbl>
          </a:graphicData>
        </a:graphic>
      </p:graphicFrame>
      <p:sp>
        <p:nvSpPr>
          <p:cNvPr id="31" name="object 31"/>
          <p:cNvSpPr/>
          <p:nvPr/>
        </p:nvSpPr>
        <p:spPr>
          <a:xfrm>
            <a:off x="731519" y="7498842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1"/>
                </a:lnTo>
                <a:lnTo>
                  <a:pt x="2897124" y="1623821"/>
                </a:lnTo>
                <a:lnTo>
                  <a:pt x="2897124" y="0"/>
                </a:lnTo>
                <a:close/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919728" y="7492745"/>
            <a:ext cx="224790" cy="2080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919728" y="7699247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3932301" y="7499863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6042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三、实验室防护的关注点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210811" y="7742682"/>
            <a:ext cx="2294312" cy="96414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3932301" y="8781544"/>
            <a:ext cx="2884170" cy="28702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576580">
              <a:lnSpc>
                <a:spcPct val="100000"/>
              </a:lnSpc>
              <a:spcBef>
                <a:spcPts val="120"/>
              </a:spcBef>
            </a:pPr>
            <a:r>
              <a:rPr sz="550" b="1" spc="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II</a:t>
            </a:r>
            <a:r>
              <a:rPr sz="550" b="1" spc="2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级生物</a:t>
            </a:r>
            <a:r>
              <a:rPr sz="55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安全</a:t>
            </a:r>
            <a:r>
              <a:rPr sz="550" b="1" spc="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柜</a:t>
            </a:r>
            <a:r>
              <a:rPr sz="55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与洁净工作</a:t>
            </a:r>
            <a:r>
              <a:rPr sz="550" b="1" spc="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台</a:t>
            </a:r>
            <a:r>
              <a:rPr sz="55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的比较：</a:t>
            </a:r>
            <a:endParaRPr sz="550">
              <a:latin typeface="楷体" panose="02010609060101010101" charset="-122"/>
              <a:cs typeface="楷体" panose="02010609060101010101" charset="-122"/>
            </a:endParaRPr>
          </a:p>
          <a:p>
            <a:pPr marL="576580">
              <a:lnSpc>
                <a:spcPct val="100000"/>
              </a:lnSpc>
              <a:spcBef>
                <a:spcPts val="30"/>
              </a:spcBef>
            </a:pPr>
            <a:r>
              <a:rPr sz="550" b="1" spc="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II</a:t>
            </a:r>
            <a:r>
              <a:rPr sz="550" b="1" spc="2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生物安</a:t>
            </a:r>
            <a:r>
              <a:rPr sz="55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全柜</a:t>
            </a:r>
            <a:r>
              <a:rPr sz="550" b="1" spc="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：</a:t>
            </a:r>
            <a:r>
              <a:rPr sz="55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保护操作者</a:t>
            </a:r>
            <a:r>
              <a:rPr sz="550" b="1" spc="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、</a:t>
            </a:r>
            <a:r>
              <a:rPr sz="55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操作对象、</a:t>
            </a:r>
            <a:r>
              <a:rPr sz="550" b="1" spc="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环</a:t>
            </a:r>
            <a:r>
              <a:rPr sz="55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境</a:t>
            </a:r>
            <a:endParaRPr sz="550">
              <a:latin typeface="楷体" panose="02010609060101010101" charset="-122"/>
              <a:cs typeface="楷体" panose="02010609060101010101" charset="-122"/>
            </a:endParaRPr>
          </a:p>
          <a:p>
            <a:pPr marL="576580">
              <a:lnSpc>
                <a:spcPct val="100000"/>
              </a:lnSpc>
              <a:spcBef>
                <a:spcPts val="20"/>
              </a:spcBef>
            </a:pPr>
            <a:r>
              <a:rPr sz="55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洁净工作台：保</a:t>
            </a:r>
            <a:r>
              <a:rPr sz="550" b="1" spc="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护</a:t>
            </a:r>
            <a:r>
              <a:rPr sz="55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操</a:t>
            </a:r>
            <a:r>
              <a:rPr sz="550" b="1" spc="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作</a:t>
            </a:r>
            <a:r>
              <a:rPr sz="55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对象，不保护操</a:t>
            </a:r>
            <a:r>
              <a:rPr sz="550" b="1" spc="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作</a:t>
            </a:r>
            <a:r>
              <a:rPr sz="55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者</a:t>
            </a:r>
            <a:r>
              <a:rPr sz="550" b="1" spc="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和</a:t>
            </a:r>
            <a:r>
              <a:rPr sz="55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环境</a:t>
            </a:r>
            <a:endParaRPr sz="55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3925823" y="7498842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1"/>
                </a:lnTo>
                <a:lnTo>
                  <a:pt x="2897124" y="1623821"/>
                </a:lnTo>
                <a:lnTo>
                  <a:pt x="2897124" y="0"/>
                </a:lnTo>
                <a:close/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35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5423" y="1765553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37997" y="1571503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6106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三、实验室防护的关注点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6591" y="1793243"/>
            <a:ext cx="1971039" cy="1270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50" b="1" spc="1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检查中发</a:t>
            </a:r>
            <a:r>
              <a:rPr sz="650" b="1" spc="10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现</a:t>
            </a:r>
            <a:r>
              <a:rPr sz="650" b="1" spc="1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的安</a:t>
            </a:r>
            <a:r>
              <a:rPr sz="650" b="1" spc="10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全防</a:t>
            </a:r>
            <a:r>
              <a:rPr sz="650" b="1" spc="1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护设备的</a:t>
            </a:r>
            <a:r>
              <a:rPr sz="650" b="1" spc="10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问</a:t>
            </a:r>
            <a:r>
              <a:rPr sz="650" b="1" spc="1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题：</a:t>
            </a:r>
            <a:r>
              <a:rPr sz="650" b="1" spc="10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错用</a:t>
            </a:r>
            <a:r>
              <a:rPr sz="650" b="1" spc="1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超净工作台</a:t>
            </a:r>
            <a:endParaRPr sz="65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66800" y="1994154"/>
            <a:ext cx="713384" cy="939546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200655" y="2161794"/>
            <a:ext cx="1072641" cy="7719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338833" y="2960626"/>
            <a:ext cx="1672589" cy="1123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sz="550" b="1" spc="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BSL-2</a:t>
            </a:r>
            <a:r>
              <a:rPr sz="550" b="1" spc="2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实验室</a:t>
            </a:r>
            <a:r>
              <a:rPr sz="55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内使用</a:t>
            </a:r>
            <a:r>
              <a:rPr sz="550" b="1" spc="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超</a:t>
            </a:r>
            <a:r>
              <a:rPr sz="55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净工作台，</a:t>
            </a:r>
            <a:r>
              <a:rPr sz="550" b="1" spc="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且</a:t>
            </a:r>
            <a:r>
              <a:rPr sz="55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电线外露不</a:t>
            </a:r>
            <a:r>
              <a:rPr sz="550" b="1" spc="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安</a:t>
            </a:r>
            <a:r>
              <a:rPr sz="55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全</a:t>
            </a:r>
            <a:endParaRPr sz="55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31848" y="2257044"/>
            <a:ext cx="304800" cy="306070"/>
          </a:xfrm>
          <a:custGeom>
            <a:avLst/>
            <a:gdLst/>
            <a:ahLst/>
            <a:cxnLst/>
            <a:rect l="l" t="t" r="r" b="b"/>
            <a:pathLst>
              <a:path w="304800" h="306069">
                <a:moveTo>
                  <a:pt x="53339" y="6095"/>
                </a:moveTo>
                <a:lnTo>
                  <a:pt x="0" y="63245"/>
                </a:lnTo>
                <a:lnTo>
                  <a:pt x="101345" y="158495"/>
                </a:lnTo>
                <a:lnTo>
                  <a:pt x="6095" y="259079"/>
                </a:lnTo>
                <a:lnTo>
                  <a:pt x="54863" y="305561"/>
                </a:lnTo>
                <a:lnTo>
                  <a:pt x="150113" y="204215"/>
                </a:lnTo>
                <a:lnTo>
                  <a:pt x="264261" y="204215"/>
                </a:lnTo>
                <a:lnTo>
                  <a:pt x="203453" y="147065"/>
                </a:lnTo>
                <a:lnTo>
                  <a:pt x="246423" y="101345"/>
                </a:lnTo>
                <a:lnTo>
                  <a:pt x="154685" y="101345"/>
                </a:lnTo>
                <a:lnTo>
                  <a:pt x="53339" y="6095"/>
                </a:lnTo>
                <a:close/>
              </a:path>
              <a:path w="304800" h="306069">
                <a:moveTo>
                  <a:pt x="264261" y="204215"/>
                </a:moveTo>
                <a:lnTo>
                  <a:pt x="150113" y="204215"/>
                </a:lnTo>
                <a:lnTo>
                  <a:pt x="251459" y="299465"/>
                </a:lnTo>
                <a:lnTo>
                  <a:pt x="304799" y="242315"/>
                </a:lnTo>
                <a:lnTo>
                  <a:pt x="264261" y="204215"/>
                </a:lnTo>
                <a:close/>
              </a:path>
              <a:path w="304800" h="306069">
                <a:moveTo>
                  <a:pt x="249935" y="0"/>
                </a:moveTo>
                <a:lnTo>
                  <a:pt x="154685" y="101345"/>
                </a:lnTo>
                <a:lnTo>
                  <a:pt x="246423" y="101345"/>
                </a:lnTo>
                <a:lnTo>
                  <a:pt x="298703" y="45719"/>
                </a:lnTo>
                <a:lnTo>
                  <a:pt x="24993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831848" y="2257044"/>
            <a:ext cx="304800" cy="306070"/>
          </a:xfrm>
          <a:custGeom>
            <a:avLst/>
            <a:gdLst/>
            <a:ahLst/>
            <a:cxnLst/>
            <a:rect l="l" t="t" r="r" b="b"/>
            <a:pathLst>
              <a:path w="304800" h="306069">
                <a:moveTo>
                  <a:pt x="6095" y="259079"/>
                </a:moveTo>
                <a:lnTo>
                  <a:pt x="101345" y="158495"/>
                </a:lnTo>
                <a:lnTo>
                  <a:pt x="0" y="63245"/>
                </a:lnTo>
                <a:lnTo>
                  <a:pt x="53339" y="6095"/>
                </a:lnTo>
                <a:lnTo>
                  <a:pt x="154685" y="101345"/>
                </a:lnTo>
                <a:lnTo>
                  <a:pt x="249935" y="0"/>
                </a:lnTo>
                <a:lnTo>
                  <a:pt x="298703" y="45719"/>
                </a:lnTo>
                <a:lnTo>
                  <a:pt x="203453" y="147065"/>
                </a:lnTo>
                <a:lnTo>
                  <a:pt x="304799" y="242315"/>
                </a:lnTo>
                <a:lnTo>
                  <a:pt x="251459" y="299465"/>
                </a:lnTo>
                <a:lnTo>
                  <a:pt x="150113" y="204215"/>
                </a:lnTo>
                <a:lnTo>
                  <a:pt x="54863" y="305561"/>
                </a:lnTo>
                <a:lnTo>
                  <a:pt x="6095" y="259079"/>
                </a:lnTo>
                <a:close/>
              </a:path>
            </a:pathLst>
          </a:custGeom>
          <a:ln w="3175">
            <a:solidFill>
              <a:srgbClr val="4171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31519" y="1565147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30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919728" y="1559052"/>
            <a:ext cx="224790" cy="2080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919728" y="1765553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932301" y="1573789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6169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三、实验室防护的关注点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21658" y="1793243"/>
            <a:ext cx="2140585" cy="1270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50" b="1" spc="1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检查中发</a:t>
            </a:r>
            <a:r>
              <a:rPr sz="650" b="1" spc="10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现</a:t>
            </a:r>
            <a:r>
              <a:rPr sz="650" b="1" spc="1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的安</a:t>
            </a:r>
            <a:r>
              <a:rPr sz="650" b="1" spc="10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全防</a:t>
            </a:r>
            <a:r>
              <a:rPr sz="650" b="1" spc="1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护设备的</a:t>
            </a:r>
            <a:r>
              <a:rPr sz="650" b="1" spc="10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问题</a:t>
            </a:r>
            <a:r>
              <a:rPr sz="650" b="1" spc="1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：</a:t>
            </a:r>
            <a:r>
              <a:rPr sz="650" b="1" spc="10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使用</a:t>
            </a:r>
            <a:r>
              <a:rPr sz="650" b="1" spc="1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中的不规</a:t>
            </a:r>
            <a:r>
              <a:rPr sz="650" b="1" spc="10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范</a:t>
            </a:r>
            <a:r>
              <a:rPr sz="650" b="1" spc="1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问题</a:t>
            </a:r>
            <a:endParaRPr sz="65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268723" y="1967483"/>
            <a:ext cx="1194244" cy="9677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4450841" y="2958339"/>
            <a:ext cx="743585" cy="1962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18440" marR="5080" indent="-219075">
              <a:lnSpc>
                <a:spcPct val="100000"/>
              </a:lnSpc>
              <a:spcBef>
                <a:spcPts val="120"/>
              </a:spcBef>
            </a:pPr>
            <a:r>
              <a:rPr sz="55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生物安全柜里堆</a:t>
            </a:r>
            <a:r>
              <a:rPr sz="550" b="1" spc="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放</a:t>
            </a:r>
            <a:r>
              <a:rPr sz="55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许多 </a:t>
            </a:r>
            <a:r>
              <a:rPr sz="55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实验器材</a:t>
            </a:r>
            <a:endParaRPr sz="55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459729" y="2311146"/>
            <a:ext cx="256540" cy="256540"/>
          </a:xfrm>
          <a:custGeom>
            <a:avLst/>
            <a:gdLst/>
            <a:ahLst/>
            <a:cxnLst/>
            <a:rect l="l" t="t" r="r" b="b"/>
            <a:pathLst>
              <a:path w="256539" h="256539">
                <a:moveTo>
                  <a:pt x="39624" y="9143"/>
                </a:moveTo>
                <a:lnTo>
                  <a:pt x="0" y="52577"/>
                </a:lnTo>
                <a:lnTo>
                  <a:pt x="86868" y="131063"/>
                </a:lnTo>
                <a:lnTo>
                  <a:pt x="8382" y="217931"/>
                </a:lnTo>
                <a:lnTo>
                  <a:pt x="51054" y="256031"/>
                </a:lnTo>
                <a:lnTo>
                  <a:pt x="129540" y="169163"/>
                </a:lnTo>
                <a:lnTo>
                  <a:pt x="217707" y="169163"/>
                </a:lnTo>
                <a:lnTo>
                  <a:pt x="169164" y="125729"/>
                </a:lnTo>
                <a:lnTo>
                  <a:pt x="202957" y="87629"/>
                </a:lnTo>
                <a:lnTo>
                  <a:pt x="126492" y="87629"/>
                </a:lnTo>
                <a:lnTo>
                  <a:pt x="39624" y="9143"/>
                </a:lnTo>
                <a:close/>
              </a:path>
              <a:path w="256539" h="256539">
                <a:moveTo>
                  <a:pt x="217707" y="169163"/>
                </a:moveTo>
                <a:lnTo>
                  <a:pt x="129540" y="169163"/>
                </a:lnTo>
                <a:lnTo>
                  <a:pt x="216408" y="247649"/>
                </a:lnTo>
                <a:lnTo>
                  <a:pt x="256032" y="203453"/>
                </a:lnTo>
                <a:lnTo>
                  <a:pt x="217707" y="169163"/>
                </a:lnTo>
                <a:close/>
              </a:path>
              <a:path w="256539" h="256539">
                <a:moveTo>
                  <a:pt x="204978" y="0"/>
                </a:moveTo>
                <a:lnTo>
                  <a:pt x="126492" y="87629"/>
                </a:lnTo>
                <a:lnTo>
                  <a:pt x="202957" y="87629"/>
                </a:lnTo>
                <a:lnTo>
                  <a:pt x="246888" y="38099"/>
                </a:lnTo>
                <a:lnTo>
                  <a:pt x="204978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459729" y="2311146"/>
            <a:ext cx="256540" cy="256540"/>
          </a:xfrm>
          <a:custGeom>
            <a:avLst/>
            <a:gdLst/>
            <a:ahLst/>
            <a:cxnLst/>
            <a:rect l="l" t="t" r="r" b="b"/>
            <a:pathLst>
              <a:path w="256539" h="256539">
                <a:moveTo>
                  <a:pt x="8382" y="217931"/>
                </a:moveTo>
                <a:lnTo>
                  <a:pt x="86868" y="131063"/>
                </a:lnTo>
                <a:lnTo>
                  <a:pt x="0" y="52577"/>
                </a:lnTo>
                <a:lnTo>
                  <a:pt x="39624" y="9143"/>
                </a:lnTo>
                <a:lnTo>
                  <a:pt x="126492" y="87629"/>
                </a:lnTo>
                <a:lnTo>
                  <a:pt x="204978" y="0"/>
                </a:lnTo>
                <a:lnTo>
                  <a:pt x="246888" y="38099"/>
                </a:lnTo>
                <a:lnTo>
                  <a:pt x="169164" y="125729"/>
                </a:lnTo>
                <a:lnTo>
                  <a:pt x="256032" y="203453"/>
                </a:lnTo>
                <a:lnTo>
                  <a:pt x="216408" y="247649"/>
                </a:lnTo>
                <a:lnTo>
                  <a:pt x="129540" y="169163"/>
                </a:lnTo>
                <a:lnTo>
                  <a:pt x="51054" y="256031"/>
                </a:lnTo>
                <a:lnTo>
                  <a:pt x="8382" y="217931"/>
                </a:lnTo>
                <a:close/>
              </a:path>
            </a:pathLst>
          </a:custGeom>
          <a:ln w="3175">
            <a:solidFill>
              <a:srgbClr val="4171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5720333" y="3053589"/>
            <a:ext cx="743585" cy="1123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sz="55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生物安全柜操作</a:t>
            </a:r>
            <a:r>
              <a:rPr sz="550" b="1" spc="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不</a:t>
            </a:r>
            <a:r>
              <a:rPr sz="55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规范</a:t>
            </a:r>
            <a:endParaRPr sz="55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727191" y="1949195"/>
            <a:ext cx="682409" cy="10835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925823" y="1565147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30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725423" y="4526279"/>
            <a:ext cx="224789" cy="2080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725423" y="4732782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737997" y="4547113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6106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三、实验室防护的关注点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37997" y="4759708"/>
            <a:ext cx="2884170" cy="123825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228600">
              <a:lnSpc>
                <a:spcPct val="100000"/>
              </a:lnSpc>
              <a:spcBef>
                <a:spcPts val="115"/>
              </a:spcBef>
            </a:pP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检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查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中发现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安全设备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没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有年度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检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测报告、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没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有检测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核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对等问题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650">
              <a:latin typeface="Times New Roman" panose="02020603050405020304"/>
              <a:cs typeface="Times New Roman" panose="02020603050405020304"/>
            </a:endParaRPr>
          </a:p>
          <a:p>
            <a:pPr marL="416560" indent="-168275">
              <a:lnSpc>
                <a:spcPct val="100000"/>
              </a:lnSpc>
              <a:spcBef>
                <a:spcPts val="5"/>
              </a:spcBef>
              <a:buSzPct val="80000"/>
              <a:buAutoNum type="arabicPlain"/>
              <a:tabLst>
                <a:tab pos="417195" algn="l"/>
              </a:tabLst>
            </a:pPr>
            <a:r>
              <a:rPr sz="500" spc="1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YY0569-2011</a:t>
            </a:r>
            <a:r>
              <a:rPr sz="50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《二级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0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50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全柜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》</a:t>
            </a:r>
            <a:r>
              <a:rPr sz="50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要求</a:t>
            </a:r>
            <a:endParaRPr sz="500">
              <a:latin typeface="黑体" panose="02010609060101010101" charset="-122"/>
              <a:cs typeface="黑体" panose="02010609060101010101" charset="-122"/>
            </a:endParaRPr>
          </a:p>
          <a:p>
            <a:pPr marL="413385" marR="1082040" lvl="1" indent="-55245">
              <a:lnSpc>
                <a:spcPct val="136000"/>
              </a:lnSpc>
              <a:spcBef>
                <a:spcPts val="285"/>
              </a:spcBef>
              <a:buClr>
                <a:srgbClr val="653300"/>
              </a:buClr>
              <a:buSzPct val="80000"/>
              <a:buFont typeface="Wingdings" panose="05000000000000000000"/>
              <a:buChar char=""/>
              <a:tabLst>
                <a:tab pos="412750" algn="l"/>
              </a:tabLst>
            </a:pPr>
            <a:r>
              <a:rPr sz="500" spc="4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安装检测：</a:t>
            </a:r>
            <a:r>
              <a:rPr sz="500" spc="40" dirty="0">
                <a:solidFill>
                  <a:srgbClr val="2209DD"/>
                </a:solidFill>
                <a:latin typeface="黑体" panose="02010609060101010101" charset="-122"/>
                <a:cs typeface="黑体" panose="02010609060101010101" charset="-122"/>
              </a:rPr>
              <a:t>外观、报警</a:t>
            </a:r>
            <a:r>
              <a:rPr sz="500" spc="35" dirty="0">
                <a:solidFill>
                  <a:srgbClr val="2209DD"/>
                </a:solidFill>
                <a:latin typeface="黑体" panose="02010609060101010101" charset="-122"/>
                <a:cs typeface="黑体" panose="02010609060101010101" charset="-122"/>
              </a:rPr>
              <a:t>和</a:t>
            </a:r>
            <a:r>
              <a:rPr sz="500" spc="40" dirty="0">
                <a:solidFill>
                  <a:srgbClr val="2209DD"/>
                </a:solidFill>
                <a:latin typeface="黑体" panose="02010609060101010101" charset="-122"/>
                <a:cs typeface="黑体" panose="02010609060101010101" charset="-122"/>
              </a:rPr>
              <a:t>连锁系统、</a:t>
            </a:r>
            <a:r>
              <a:rPr sz="500" spc="15" dirty="0">
                <a:solidFill>
                  <a:srgbClr val="2209DD"/>
                </a:solidFill>
                <a:latin typeface="黑体" panose="02010609060101010101" charset="-122"/>
                <a:cs typeface="黑体" panose="02010609060101010101" charset="-122"/>
              </a:rPr>
              <a:t>HEPA</a:t>
            </a:r>
            <a:r>
              <a:rPr sz="500" spc="35" dirty="0">
                <a:solidFill>
                  <a:srgbClr val="2209DD"/>
                </a:solidFill>
                <a:latin typeface="黑体" panose="02010609060101010101" charset="-122"/>
                <a:cs typeface="黑体" panose="02010609060101010101" charset="-122"/>
              </a:rPr>
              <a:t>完</a:t>
            </a:r>
            <a:r>
              <a:rPr sz="500" spc="25" dirty="0">
                <a:solidFill>
                  <a:srgbClr val="2209DD"/>
                </a:solidFill>
                <a:latin typeface="黑体" panose="02010609060101010101" charset="-122"/>
                <a:cs typeface="黑体" panose="02010609060101010101" charset="-122"/>
              </a:rPr>
              <a:t>整 性</a:t>
            </a:r>
            <a:r>
              <a:rPr sz="500" spc="15" dirty="0">
                <a:solidFill>
                  <a:srgbClr val="2209DD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500" spc="25" dirty="0">
                <a:solidFill>
                  <a:srgbClr val="2209DD"/>
                </a:solidFill>
                <a:latin typeface="黑体" panose="02010609060101010101" charset="-122"/>
                <a:cs typeface="黑体" panose="02010609060101010101" charset="-122"/>
              </a:rPr>
              <a:t>下</a:t>
            </a:r>
            <a:r>
              <a:rPr sz="500" spc="15" dirty="0">
                <a:solidFill>
                  <a:srgbClr val="2209DD"/>
                </a:solidFill>
                <a:latin typeface="黑体" panose="02010609060101010101" charset="-122"/>
                <a:cs typeface="黑体" panose="02010609060101010101" charset="-122"/>
              </a:rPr>
              <a:t>降气</a:t>
            </a:r>
            <a:r>
              <a:rPr sz="500" spc="25" dirty="0">
                <a:solidFill>
                  <a:srgbClr val="2209DD"/>
                </a:solidFill>
                <a:latin typeface="黑体" panose="02010609060101010101" charset="-122"/>
                <a:cs typeface="黑体" panose="02010609060101010101" charset="-122"/>
              </a:rPr>
              <a:t>流</a:t>
            </a:r>
            <a:r>
              <a:rPr sz="500" spc="15" dirty="0">
                <a:solidFill>
                  <a:srgbClr val="2209DD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500" spc="25" dirty="0">
                <a:solidFill>
                  <a:srgbClr val="2209DD"/>
                </a:solidFill>
                <a:latin typeface="黑体" panose="02010609060101010101" charset="-122"/>
                <a:cs typeface="黑体" panose="02010609060101010101" charset="-122"/>
              </a:rPr>
              <a:t>流</a:t>
            </a:r>
            <a:r>
              <a:rPr sz="500" spc="15" dirty="0">
                <a:solidFill>
                  <a:srgbClr val="2209DD"/>
                </a:solidFill>
                <a:latin typeface="黑体" panose="02010609060101010101" charset="-122"/>
                <a:cs typeface="黑体" panose="02010609060101010101" charset="-122"/>
              </a:rPr>
              <a:t>入气流</a:t>
            </a:r>
            <a:r>
              <a:rPr sz="500" spc="25" dirty="0">
                <a:solidFill>
                  <a:srgbClr val="2209DD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500" spc="15" dirty="0">
                <a:solidFill>
                  <a:srgbClr val="2209DD"/>
                </a:solidFill>
                <a:latin typeface="黑体" panose="02010609060101010101" charset="-122"/>
                <a:cs typeface="黑体" panose="02010609060101010101" charset="-122"/>
              </a:rPr>
              <a:t>气</a:t>
            </a:r>
            <a:r>
              <a:rPr sz="500" spc="25" dirty="0">
                <a:solidFill>
                  <a:srgbClr val="2209DD"/>
                </a:solidFill>
                <a:latin typeface="黑体" panose="02010609060101010101" charset="-122"/>
                <a:cs typeface="黑体" panose="02010609060101010101" charset="-122"/>
              </a:rPr>
              <a:t>流</a:t>
            </a:r>
            <a:r>
              <a:rPr sz="500" spc="15" dirty="0">
                <a:solidFill>
                  <a:srgbClr val="2209DD"/>
                </a:solidFill>
                <a:latin typeface="黑体" panose="02010609060101010101" charset="-122"/>
                <a:cs typeface="黑体" panose="02010609060101010101" charset="-122"/>
              </a:rPr>
              <a:t>模式</a:t>
            </a:r>
            <a:endParaRPr sz="500">
              <a:latin typeface="黑体" panose="02010609060101010101" charset="-122"/>
              <a:cs typeface="黑体" panose="02010609060101010101" charset="-122"/>
            </a:endParaRPr>
          </a:p>
          <a:p>
            <a:pPr marL="413385" marR="1082040" lvl="1" indent="-55245" algn="just">
              <a:lnSpc>
                <a:spcPct val="136000"/>
              </a:lnSpc>
              <a:spcBef>
                <a:spcPts val="290"/>
              </a:spcBef>
              <a:buClr>
                <a:srgbClr val="653300"/>
              </a:buClr>
              <a:buSzPct val="80000"/>
              <a:buFont typeface="Wingdings" panose="05000000000000000000"/>
              <a:buChar char=""/>
              <a:tabLst>
                <a:tab pos="412750" algn="l"/>
              </a:tabLst>
            </a:pPr>
            <a:r>
              <a:rPr sz="500" spc="4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维护检测</a:t>
            </a:r>
            <a:r>
              <a:rPr sz="50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sz="500" spc="4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年度</a:t>
            </a:r>
            <a:r>
              <a:rPr sz="50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检</a:t>
            </a:r>
            <a:r>
              <a:rPr sz="500" spc="4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测、</a:t>
            </a:r>
            <a:r>
              <a:rPr sz="50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维</a:t>
            </a:r>
            <a:r>
              <a:rPr sz="500" spc="4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修后检测</a:t>
            </a:r>
            <a:r>
              <a:rPr sz="50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500" spc="4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移动</a:t>
            </a:r>
            <a:r>
              <a:rPr sz="500" spc="3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位</a:t>
            </a:r>
            <a:r>
              <a:rPr sz="50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置 </a:t>
            </a:r>
            <a:r>
              <a:rPr sz="500" spc="4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检测）：</a:t>
            </a:r>
            <a:r>
              <a:rPr sz="500" spc="40" dirty="0">
                <a:solidFill>
                  <a:srgbClr val="2209DD"/>
                </a:solidFill>
                <a:latin typeface="黑体" panose="02010609060101010101" charset="-122"/>
                <a:cs typeface="黑体" panose="02010609060101010101" charset="-122"/>
              </a:rPr>
              <a:t>外观、</a:t>
            </a:r>
            <a:r>
              <a:rPr sz="500" spc="10" dirty="0">
                <a:solidFill>
                  <a:srgbClr val="2209DD"/>
                </a:solidFill>
                <a:latin typeface="黑体" panose="02010609060101010101" charset="-122"/>
                <a:cs typeface="黑体" panose="02010609060101010101" charset="-122"/>
              </a:rPr>
              <a:t>HEPA</a:t>
            </a:r>
            <a:r>
              <a:rPr sz="500" spc="40" dirty="0">
                <a:solidFill>
                  <a:srgbClr val="2209DD"/>
                </a:solidFill>
                <a:latin typeface="黑体" panose="02010609060101010101" charset="-122"/>
                <a:cs typeface="黑体" panose="02010609060101010101" charset="-122"/>
              </a:rPr>
              <a:t>完</a:t>
            </a:r>
            <a:r>
              <a:rPr sz="500" spc="35" dirty="0">
                <a:solidFill>
                  <a:srgbClr val="2209DD"/>
                </a:solidFill>
                <a:latin typeface="黑体" panose="02010609060101010101" charset="-122"/>
                <a:cs typeface="黑体" panose="02010609060101010101" charset="-122"/>
              </a:rPr>
              <a:t>整</a:t>
            </a:r>
            <a:r>
              <a:rPr sz="500" spc="40" dirty="0">
                <a:solidFill>
                  <a:srgbClr val="2209DD"/>
                </a:solidFill>
                <a:latin typeface="黑体" panose="02010609060101010101" charset="-122"/>
                <a:cs typeface="黑体" panose="02010609060101010101" charset="-122"/>
              </a:rPr>
              <a:t>性、下降气流、</a:t>
            </a:r>
            <a:r>
              <a:rPr sz="500" spc="35" dirty="0">
                <a:solidFill>
                  <a:srgbClr val="2209DD"/>
                </a:solidFill>
                <a:latin typeface="黑体" panose="02010609060101010101" charset="-122"/>
                <a:cs typeface="黑体" panose="02010609060101010101" charset="-122"/>
              </a:rPr>
              <a:t>流</a:t>
            </a:r>
            <a:r>
              <a:rPr sz="500" spc="25" dirty="0">
                <a:solidFill>
                  <a:srgbClr val="2209DD"/>
                </a:solidFill>
                <a:latin typeface="黑体" panose="02010609060101010101" charset="-122"/>
                <a:cs typeface="黑体" panose="02010609060101010101" charset="-122"/>
              </a:rPr>
              <a:t>入 气</a:t>
            </a:r>
            <a:r>
              <a:rPr sz="500" spc="15" dirty="0">
                <a:solidFill>
                  <a:srgbClr val="2209DD"/>
                </a:solidFill>
                <a:latin typeface="黑体" panose="02010609060101010101" charset="-122"/>
                <a:cs typeface="黑体" panose="02010609060101010101" charset="-122"/>
              </a:rPr>
              <a:t>流</a:t>
            </a:r>
            <a:r>
              <a:rPr sz="500" spc="25" dirty="0">
                <a:solidFill>
                  <a:srgbClr val="2209DD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500" spc="15" dirty="0">
                <a:solidFill>
                  <a:srgbClr val="2209DD"/>
                </a:solidFill>
                <a:latin typeface="黑体" panose="02010609060101010101" charset="-122"/>
                <a:cs typeface="黑体" panose="02010609060101010101" charset="-122"/>
              </a:rPr>
              <a:t>气流</a:t>
            </a:r>
            <a:r>
              <a:rPr sz="500" spc="25" dirty="0">
                <a:solidFill>
                  <a:srgbClr val="2209DD"/>
                </a:solidFill>
                <a:latin typeface="黑体" panose="02010609060101010101" charset="-122"/>
                <a:cs typeface="黑体" panose="02010609060101010101" charset="-122"/>
              </a:rPr>
              <a:t>模式</a:t>
            </a:r>
            <a:endParaRPr sz="500">
              <a:latin typeface="黑体" panose="02010609060101010101" charset="-122"/>
              <a:cs typeface="黑体" panose="02010609060101010101" charset="-122"/>
            </a:endParaRPr>
          </a:p>
          <a:p>
            <a:pPr marL="249555" marR="1082675" algn="just">
              <a:lnSpc>
                <a:spcPct val="136000"/>
              </a:lnSpc>
              <a:spcBef>
                <a:spcPts val="285"/>
              </a:spcBef>
              <a:buSzPct val="80000"/>
              <a:buAutoNum type="arabicPlain"/>
              <a:tabLst>
                <a:tab pos="419100" algn="l"/>
              </a:tabLst>
            </a:pPr>
            <a:r>
              <a:rPr sz="500" spc="1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GB19489-2008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《实验室</a:t>
            </a:r>
            <a:r>
              <a:rPr sz="500" spc="-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50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物安全</a:t>
            </a:r>
            <a:r>
              <a:rPr sz="50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通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用要求</a:t>
            </a:r>
            <a:r>
              <a:rPr sz="50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》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和 </a:t>
            </a:r>
            <a:r>
              <a:rPr sz="500" spc="1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WS2</a:t>
            </a:r>
            <a:r>
              <a:rPr sz="50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3</a:t>
            </a:r>
            <a:r>
              <a:rPr sz="500" spc="1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3-2</a:t>
            </a:r>
            <a:r>
              <a:rPr sz="50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0</a:t>
            </a:r>
            <a:r>
              <a:rPr sz="500" spc="1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1</a:t>
            </a:r>
            <a:r>
              <a:rPr sz="50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7</a:t>
            </a:r>
            <a:r>
              <a:rPr sz="50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《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病原微</a:t>
            </a:r>
            <a:r>
              <a:rPr sz="50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50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验室生</a:t>
            </a:r>
            <a:r>
              <a:rPr sz="50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安全</a:t>
            </a:r>
            <a:r>
              <a:rPr sz="50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通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用准则》 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要</a:t>
            </a:r>
            <a:r>
              <a:rPr sz="50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求</a:t>
            </a:r>
            <a:r>
              <a:rPr sz="50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：</a:t>
            </a:r>
            <a:r>
              <a:rPr sz="50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年度</a:t>
            </a:r>
            <a:r>
              <a:rPr sz="50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检测</a:t>
            </a:r>
            <a:endParaRPr sz="5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889504" y="4943855"/>
            <a:ext cx="481380" cy="30632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727197" y="5252465"/>
            <a:ext cx="505726" cy="3223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594610" y="5578602"/>
            <a:ext cx="639851" cy="40843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731519" y="4532376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919728" y="4526279"/>
            <a:ext cx="224790" cy="2080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888735" y="5102351"/>
            <a:ext cx="292735" cy="570230"/>
          </a:xfrm>
          <a:custGeom>
            <a:avLst/>
            <a:gdLst/>
            <a:ahLst/>
            <a:cxnLst/>
            <a:rect l="l" t="t" r="r" b="b"/>
            <a:pathLst>
              <a:path w="292735" h="570229">
                <a:moveTo>
                  <a:pt x="0" y="0"/>
                </a:moveTo>
                <a:lnTo>
                  <a:pt x="0" y="569976"/>
                </a:lnTo>
                <a:lnTo>
                  <a:pt x="292608" y="472440"/>
                </a:lnTo>
                <a:lnTo>
                  <a:pt x="292608" y="98298"/>
                </a:lnTo>
                <a:lnTo>
                  <a:pt x="0" y="0"/>
                </a:lnTo>
                <a:close/>
              </a:path>
            </a:pathLst>
          </a:custGeom>
          <a:solidFill>
            <a:srgbClr val="68686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888735" y="5102351"/>
            <a:ext cx="292735" cy="570230"/>
          </a:xfrm>
          <a:custGeom>
            <a:avLst/>
            <a:gdLst/>
            <a:ahLst/>
            <a:cxnLst/>
            <a:rect l="l" t="t" r="r" b="b"/>
            <a:pathLst>
              <a:path w="292735" h="570229">
                <a:moveTo>
                  <a:pt x="0" y="0"/>
                </a:moveTo>
                <a:lnTo>
                  <a:pt x="292608" y="98298"/>
                </a:lnTo>
                <a:lnTo>
                  <a:pt x="292608" y="472440"/>
                </a:lnTo>
                <a:lnTo>
                  <a:pt x="0" y="5699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939028" y="5174742"/>
            <a:ext cx="50291" cy="10286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939028" y="5174741"/>
            <a:ext cx="50800" cy="102870"/>
          </a:xfrm>
          <a:custGeom>
            <a:avLst/>
            <a:gdLst/>
            <a:ahLst/>
            <a:cxnLst/>
            <a:rect l="l" t="t" r="r" b="b"/>
            <a:pathLst>
              <a:path w="50800" h="102870">
                <a:moveTo>
                  <a:pt x="0" y="51816"/>
                </a:moveTo>
                <a:lnTo>
                  <a:pt x="2000" y="31503"/>
                </a:lnTo>
                <a:lnTo>
                  <a:pt x="7429" y="15049"/>
                </a:lnTo>
                <a:lnTo>
                  <a:pt x="15430" y="4024"/>
                </a:lnTo>
                <a:lnTo>
                  <a:pt x="25146" y="0"/>
                </a:lnTo>
                <a:lnTo>
                  <a:pt x="34861" y="4024"/>
                </a:lnTo>
                <a:lnTo>
                  <a:pt x="42862" y="15049"/>
                </a:lnTo>
                <a:lnTo>
                  <a:pt x="48291" y="31503"/>
                </a:lnTo>
                <a:lnTo>
                  <a:pt x="50292" y="51816"/>
                </a:lnTo>
                <a:lnTo>
                  <a:pt x="48291" y="71687"/>
                </a:lnTo>
                <a:lnTo>
                  <a:pt x="42862" y="87915"/>
                </a:lnTo>
                <a:lnTo>
                  <a:pt x="34861" y="98857"/>
                </a:lnTo>
                <a:lnTo>
                  <a:pt x="25146" y="102870"/>
                </a:lnTo>
                <a:lnTo>
                  <a:pt x="15430" y="98857"/>
                </a:lnTo>
                <a:lnTo>
                  <a:pt x="7429" y="87915"/>
                </a:lnTo>
                <a:lnTo>
                  <a:pt x="2000" y="71687"/>
                </a:lnTo>
                <a:lnTo>
                  <a:pt x="0" y="5181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880734" y="5099691"/>
            <a:ext cx="0" cy="569595"/>
          </a:xfrm>
          <a:custGeom>
            <a:avLst/>
            <a:gdLst/>
            <a:ahLst/>
            <a:cxnLst/>
            <a:rect l="l" t="t" r="r" b="b"/>
            <a:pathLst>
              <a:path h="569595">
                <a:moveTo>
                  <a:pt x="0" y="0"/>
                </a:moveTo>
                <a:lnTo>
                  <a:pt x="0" y="569201"/>
                </a:lnTo>
              </a:path>
            </a:pathLst>
          </a:custGeom>
          <a:ln w="1675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040373" y="5249418"/>
            <a:ext cx="41910" cy="85090"/>
          </a:xfrm>
          <a:custGeom>
            <a:avLst/>
            <a:gdLst/>
            <a:ahLst/>
            <a:cxnLst/>
            <a:rect l="l" t="t" r="r" b="b"/>
            <a:pathLst>
              <a:path w="41910" h="85089">
                <a:moveTo>
                  <a:pt x="21336" y="0"/>
                </a:moveTo>
                <a:lnTo>
                  <a:pt x="13180" y="3345"/>
                </a:lnTo>
                <a:lnTo>
                  <a:pt x="6381" y="12477"/>
                </a:lnTo>
                <a:lnTo>
                  <a:pt x="1726" y="26038"/>
                </a:lnTo>
                <a:lnTo>
                  <a:pt x="0" y="42672"/>
                </a:lnTo>
                <a:lnTo>
                  <a:pt x="1726" y="58864"/>
                </a:lnTo>
                <a:lnTo>
                  <a:pt x="6381" y="72199"/>
                </a:lnTo>
                <a:lnTo>
                  <a:pt x="13180" y="81248"/>
                </a:lnTo>
                <a:lnTo>
                  <a:pt x="21336" y="84582"/>
                </a:lnTo>
                <a:lnTo>
                  <a:pt x="29372" y="81248"/>
                </a:lnTo>
                <a:lnTo>
                  <a:pt x="35909" y="72199"/>
                </a:lnTo>
                <a:lnTo>
                  <a:pt x="40302" y="58864"/>
                </a:lnTo>
                <a:lnTo>
                  <a:pt x="41910" y="42672"/>
                </a:lnTo>
                <a:lnTo>
                  <a:pt x="40302" y="26038"/>
                </a:lnTo>
                <a:lnTo>
                  <a:pt x="35909" y="12477"/>
                </a:lnTo>
                <a:lnTo>
                  <a:pt x="29372" y="3345"/>
                </a:lnTo>
                <a:lnTo>
                  <a:pt x="213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040373" y="5249418"/>
            <a:ext cx="41910" cy="85090"/>
          </a:xfrm>
          <a:custGeom>
            <a:avLst/>
            <a:gdLst/>
            <a:ahLst/>
            <a:cxnLst/>
            <a:rect l="l" t="t" r="r" b="b"/>
            <a:pathLst>
              <a:path w="41910" h="85089">
                <a:moveTo>
                  <a:pt x="0" y="42672"/>
                </a:moveTo>
                <a:lnTo>
                  <a:pt x="1726" y="26038"/>
                </a:lnTo>
                <a:lnTo>
                  <a:pt x="6381" y="12477"/>
                </a:lnTo>
                <a:lnTo>
                  <a:pt x="13180" y="3345"/>
                </a:lnTo>
                <a:lnTo>
                  <a:pt x="21336" y="0"/>
                </a:lnTo>
                <a:lnTo>
                  <a:pt x="29372" y="3345"/>
                </a:lnTo>
                <a:lnTo>
                  <a:pt x="35909" y="12477"/>
                </a:lnTo>
                <a:lnTo>
                  <a:pt x="40302" y="26038"/>
                </a:lnTo>
                <a:lnTo>
                  <a:pt x="41910" y="42672"/>
                </a:lnTo>
                <a:lnTo>
                  <a:pt x="40302" y="58864"/>
                </a:lnTo>
                <a:lnTo>
                  <a:pt x="35909" y="72199"/>
                </a:lnTo>
                <a:lnTo>
                  <a:pt x="29372" y="81248"/>
                </a:lnTo>
                <a:lnTo>
                  <a:pt x="21336" y="84582"/>
                </a:lnTo>
                <a:lnTo>
                  <a:pt x="13180" y="81248"/>
                </a:lnTo>
                <a:lnTo>
                  <a:pt x="6381" y="72199"/>
                </a:lnTo>
                <a:lnTo>
                  <a:pt x="1726" y="58864"/>
                </a:lnTo>
                <a:lnTo>
                  <a:pt x="0" y="42672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040373" y="5249418"/>
            <a:ext cx="33655" cy="85090"/>
          </a:xfrm>
          <a:custGeom>
            <a:avLst/>
            <a:gdLst/>
            <a:ahLst/>
            <a:cxnLst/>
            <a:rect l="l" t="t" r="r" b="b"/>
            <a:pathLst>
              <a:path w="33654" h="85089">
                <a:moveTo>
                  <a:pt x="16764" y="0"/>
                </a:moveTo>
                <a:lnTo>
                  <a:pt x="10286" y="3345"/>
                </a:lnTo>
                <a:lnTo>
                  <a:pt x="4952" y="12477"/>
                </a:lnTo>
                <a:lnTo>
                  <a:pt x="1333" y="26038"/>
                </a:lnTo>
                <a:lnTo>
                  <a:pt x="0" y="42672"/>
                </a:lnTo>
                <a:lnTo>
                  <a:pt x="1333" y="58864"/>
                </a:lnTo>
                <a:lnTo>
                  <a:pt x="4952" y="72199"/>
                </a:lnTo>
                <a:lnTo>
                  <a:pt x="10287" y="81248"/>
                </a:lnTo>
                <a:lnTo>
                  <a:pt x="16764" y="84582"/>
                </a:lnTo>
                <a:lnTo>
                  <a:pt x="23241" y="81248"/>
                </a:lnTo>
                <a:lnTo>
                  <a:pt x="28575" y="72199"/>
                </a:lnTo>
                <a:lnTo>
                  <a:pt x="32194" y="58864"/>
                </a:lnTo>
                <a:lnTo>
                  <a:pt x="33528" y="42672"/>
                </a:lnTo>
                <a:lnTo>
                  <a:pt x="32194" y="26038"/>
                </a:lnTo>
                <a:lnTo>
                  <a:pt x="28575" y="12477"/>
                </a:lnTo>
                <a:lnTo>
                  <a:pt x="23241" y="3345"/>
                </a:lnTo>
                <a:lnTo>
                  <a:pt x="167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040373" y="5249418"/>
            <a:ext cx="33655" cy="85090"/>
          </a:xfrm>
          <a:custGeom>
            <a:avLst/>
            <a:gdLst/>
            <a:ahLst/>
            <a:cxnLst/>
            <a:rect l="l" t="t" r="r" b="b"/>
            <a:pathLst>
              <a:path w="33654" h="85089">
                <a:moveTo>
                  <a:pt x="0" y="42672"/>
                </a:moveTo>
                <a:lnTo>
                  <a:pt x="1333" y="26038"/>
                </a:lnTo>
                <a:lnTo>
                  <a:pt x="4952" y="12477"/>
                </a:lnTo>
                <a:lnTo>
                  <a:pt x="10287" y="3345"/>
                </a:lnTo>
                <a:lnTo>
                  <a:pt x="16764" y="0"/>
                </a:lnTo>
                <a:lnTo>
                  <a:pt x="23241" y="3345"/>
                </a:lnTo>
                <a:lnTo>
                  <a:pt x="28575" y="12477"/>
                </a:lnTo>
                <a:lnTo>
                  <a:pt x="32194" y="26038"/>
                </a:lnTo>
                <a:lnTo>
                  <a:pt x="33528" y="42672"/>
                </a:lnTo>
                <a:lnTo>
                  <a:pt x="32194" y="58864"/>
                </a:lnTo>
                <a:lnTo>
                  <a:pt x="28575" y="72199"/>
                </a:lnTo>
                <a:lnTo>
                  <a:pt x="23241" y="81248"/>
                </a:lnTo>
                <a:lnTo>
                  <a:pt x="16764" y="84582"/>
                </a:lnTo>
                <a:lnTo>
                  <a:pt x="10287" y="81248"/>
                </a:lnTo>
                <a:lnTo>
                  <a:pt x="4952" y="72199"/>
                </a:lnTo>
                <a:lnTo>
                  <a:pt x="1333" y="58864"/>
                </a:lnTo>
                <a:lnTo>
                  <a:pt x="0" y="42672"/>
                </a:lnTo>
                <a:close/>
              </a:path>
            </a:pathLst>
          </a:custGeom>
          <a:ln w="3175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625340" y="5318760"/>
            <a:ext cx="41275" cy="85090"/>
          </a:xfrm>
          <a:custGeom>
            <a:avLst/>
            <a:gdLst/>
            <a:ahLst/>
            <a:cxnLst/>
            <a:rect l="l" t="t" r="r" b="b"/>
            <a:pathLst>
              <a:path w="41275" h="85089">
                <a:moveTo>
                  <a:pt x="0" y="41910"/>
                </a:moveTo>
                <a:lnTo>
                  <a:pt x="1607" y="25717"/>
                </a:lnTo>
                <a:lnTo>
                  <a:pt x="6000" y="12382"/>
                </a:lnTo>
                <a:lnTo>
                  <a:pt x="12537" y="3333"/>
                </a:lnTo>
                <a:lnTo>
                  <a:pt x="20574" y="0"/>
                </a:lnTo>
                <a:lnTo>
                  <a:pt x="28610" y="3333"/>
                </a:lnTo>
                <a:lnTo>
                  <a:pt x="35147" y="12382"/>
                </a:lnTo>
                <a:lnTo>
                  <a:pt x="39540" y="25717"/>
                </a:lnTo>
                <a:lnTo>
                  <a:pt x="41148" y="41910"/>
                </a:lnTo>
                <a:lnTo>
                  <a:pt x="39540" y="58543"/>
                </a:lnTo>
                <a:lnTo>
                  <a:pt x="35147" y="72104"/>
                </a:lnTo>
                <a:lnTo>
                  <a:pt x="28610" y="81236"/>
                </a:lnTo>
                <a:lnTo>
                  <a:pt x="20574" y="84582"/>
                </a:lnTo>
                <a:lnTo>
                  <a:pt x="12537" y="81236"/>
                </a:lnTo>
                <a:lnTo>
                  <a:pt x="6000" y="72104"/>
                </a:lnTo>
                <a:lnTo>
                  <a:pt x="1607" y="58543"/>
                </a:lnTo>
                <a:lnTo>
                  <a:pt x="0" y="41910"/>
                </a:lnTo>
                <a:close/>
              </a:path>
            </a:pathLst>
          </a:custGeom>
          <a:ln w="3175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404359" y="5102351"/>
            <a:ext cx="292735" cy="570230"/>
          </a:xfrm>
          <a:custGeom>
            <a:avLst/>
            <a:gdLst/>
            <a:ahLst/>
            <a:cxnLst/>
            <a:rect l="l" t="t" r="r" b="b"/>
            <a:pathLst>
              <a:path w="292735" h="570229">
                <a:moveTo>
                  <a:pt x="0" y="0"/>
                </a:moveTo>
                <a:lnTo>
                  <a:pt x="0" y="569976"/>
                </a:lnTo>
                <a:lnTo>
                  <a:pt x="292608" y="472440"/>
                </a:lnTo>
                <a:lnTo>
                  <a:pt x="292608" y="98298"/>
                </a:lnTo>
                <a:lnTo>
                  <a:pt x="0" y="0"/>
                </a:lnTo>
                <a:close/>
              </a:path>
            </a:pathLst>
          </a:custGeom>
          <a:solidFill>
            <a:srgbClr val="D2413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404359" y="5102351"/>
            <a:ext cx="292735" cy="570230"/>
          </a:xfrm>
          <a:custGeom>
            <a:avLst/>
            <a:gdLst/>
            <a:ahLst/>
            <a:cxnLst/>
            <a:rect l="l" t="t" r="r" b="b"/>
            <a:pathLst>
              <a:path w="292735" h="570229">
                <a:moveTo>
                  <a:pt x="0" y="0"/>
                </a:moveTo>
                <a:lnTo>
                  <a:pt x="292608" y="98298"/>
                </a:lnTo>
                <a:lnTo>
                  <a:pt x="292608" y="472440"/>
                </a:lnTo>
                <a:lnTo>
                  <a:pt x="0" y="5699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396359" y="5099691"/>
            <a:ext cx="0" cy="569595"/>
          </a:xfrm>
          <a:custGeom>
            <a:avLst/>
            <a:gdLst/>
            <a:ahLst/>
            <a:cxnLst/>
            <a:rect l="l" t="t" r="r" b="b"/>
            <a:pathLst>
              <a:path h="569595">
                <a:moveTo>
                  <a:pt x="0" y="0"/>
                </a:moveTo>
                <a:lnTo>
                  <a:pt x="0" y="569201"/>
                </a:lnTo>
              </a:path>
            </a:pathLst>
          </a:custGeom>
          <a:ln w="1675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451603" y="5494020"/>
            <a:ext cx="51435" cy="102870"/>
          </a:xfrm>
          <a:custGeom>
            <a:avLst/>
            <a:gdLst/>
            <a:ahLst/>
            <a:cxnLst/>
            <a:rect l="l" t="t" r="r" b="b"/>
            <a:pathLst>
              <a:path w="51435" h="102870">
                <a:moveTo>
                  <a:pt x="25146" y="0"/>
                </a:moveTo>
                <a:lnTo>
                  <a:pt x="15430" y="4024"/>
                </a:lnTo>
                <a:lnTo>
                  <a:pt x="7429" y="15049"/>
                </a:lnTo>
                <a:lnTo>
                  <a:pt x="2000" y="31503"/>
                </a:lnTo>
                <a:lnTo>
                  <a:pt x="0" y="51815"/>
                </a:lnTo>
                <a:lnTo>
                  <a:pt x="2000" y="71687"/>
                </a:lnTo>
                <a:lnTo>
                  <a:pt x="7429" y="87915"/>
                </a:lnTo>
                <a:lnTo>
                  <a:pt x="15430" y="98857"/>
                </a:lnTo>
                <a:lnTo>
                  <a:pt x="25146" y="102869"/>
                </a:lnTo>
                <a:lnTo>
                  <a:pt x="35302" y="98857"/>
                </a:lnTo>
                <a:lnTo>
                  <a:pt x="43529" y="87915"/>
                </a:lnTo>
                <a:lnTo>
                  <a:pt x="49041" y="71687"/>
                </a:lnTo>
                <a:lnTo>
                  <a:pt x="51053" y="51815"/>
                </a:lnTo>
                <a:lnTo>
                  <a:pt x="49041" y="31503"/>
                </a:lnTo>
                <a:lnTo>
                  <a:pt x="43529" y="15049"/>
                </a:lnTo>
                <a:lnTo>
                  <a:pt x="35302" y="4024"/>
                </a:lnTo>
                <a:lnTo>
                  <a:pt x="251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451603" y="5494020"/>
            <a:ext cx="51435" cy="102870"/>
          </a:xfrm>
          <a:custGeom>
            <a:avLst/>
            <a:gdLst/>
            <a:ahLst/>
            <a:cxnLst/>
            <a:rect l="l" t="t" r="r" b="b"/>
            <a:pathLst>
              <a:path w="51435" h="102870">
                <a:moveTo>
                  <a:pt x="0" y="51815"/>
                </a:moveTo>
                <a:lnTo>
                  <a:pt x="2000" y="31503"/>
                </a:lnTo>
                <a:lnTo>
                  <a:pt x="7429" y="15049"/>
                </a:lnTo>
                <a:lnTo>
                  <a:pt x="15430" y="4024"/>
                </a:lnTo>
                <a:lnTo>
                  <a:pt x="25146" y="0"/>
                </a:lnTo>
                <a:lnTo>
                  <a:pt x="35302" y="4024"/>
                </a:lnTo>
                <a:lnTo>
                  <a:pt x="43529" y="15049"/>
                </a:lnTo>
                <a:lnTo>
                  <a:pt x="49041" y="31503"/>
                </a:lnTo>
                <a:lnTo>
                  <a:pt x="51053" y="51815"/>
                </a:lnTo>
                <a:lnTo>
                  <a:pt x="49041" y="71687"/>
                </a:lnTo>
                <a:lnTo>
                  <a:pt x="43529" y="87915"/>
                </a:lnTo>
                <a:lnTo>
                  <a:pt x="35302" y="98857"/>
                </a:lnTo>
                <a:lnTo>
                  <a:pt x="25146" y="102869"/>
                </a:lnTo>
                <a:lnTo>
                  <a:pt x="15430" y="98857"/>
                </a:lnTo>
                <a:lnTo>
                  <a:pt x="7429" y="87915"/>
                </a:lnTo>
                <a:lnTo>
                  <a:pt x="2000" y="71687"/>
                </a:lnTo>
                <a:lnTo>
                  <a:pt x="0" y="51815"/>
                </a:lnTo>
                <a:close/>
              </a:path>
            </a:pathLst>
          </a:custGeom>
          <a:ln w="3175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448555" y="5497068"/>
            <a:ext cx="39370" cy="104139"/>
          </a:xfrm>
          <a:custGeom>
            <a:avLst/>
            <a:gdLst/>
            <a:ahLst/>
            <a:cxnLst/>
            <a:rect l="l" t="t" r="r" b="b"/>
            <a:pathLst>
              <a:path w="39370" h="104139">
                <a:moveTo>
                  <a:pt x="19812" y="0"/>
                </a:moveTo>
                <a:lnTo>
                  <a:pt x="12215" y="4024"/>
                </a:lnTo>
                <a:lnTo>
                  <a:pt x="5905" y="15049"/>
                </a:lnTo>
                <a:lnTo>
                  <a:pt x="1595" y="31503"/>
                </a:lnTo>
                <a:lnTo>
                  <a:pt x="0" y="51815"/>
                </a:lnTo>
                <a:lnTo>
                  <a:pt x="1595" y="71806"/>
                </a:lnTo>
                <a:lnTo>
                  <a:pt x="5905" y="88296"/>
                </a:lnTo>
                <a:lnTo>
                  <a:pt x="12215" y="99500"/>
                </a:lnTo>
                <a:lnTo>
                  <a:pt x="19812" y="103631"/>
                </a:lnTo>
                <a:lnTo>
                  <a:pt x="27289" y="99500"/>
                </a:lnTo>
                <a:lnTo>
                  <a:pt x="33337" y="88296"/>
                </a:lnTo>
                <a:lnTo>
                  <a:pt x="37385" y="71806"/>
                </a:lnTo>
                <a:lnTo>
                  <a:pt x="38862" y="51815"/>
                </a:lnTo>
                <a:lnTo>
                  <a:pt x="37385" y="31503"/>
                </a:lnTo>
                <a:lnTo>
                  <a:pt x="33337" y="15049"/>
                </a:lnTo>
                <a:lnTo>
                  <a:pt x="27289" y="4024"/>
                </a:lnTo>
                <a:lnTo>
                  <a:pt x="198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448555" y="5497068"/>
            <a:ext cx="39370" cy="104139"/>
          </a:xfrm>
          <a:custGeom>
            <a:avLst/>
            <a:gdLst/>
            <a:ahLst/>
            <a:cxnLst/>
            <a:rect l="l" t="t" r="r" b="b"/>
            <a:pathLst>
              <a:path w="39370" h="104139">
                <a:moveTo>
                  <a:pt x="0" y="51815"/>
                </a:moveTo>
                <a:lnTo>
                  <a:pt x="1595" y="31503"/>
                </a:lnTo>
                <a:lnTo>
                  <a:pt x="5905" y="15049"/>
                </a:lnTo>
                <a:lnTo>
                  <a:pt x="12215" y="4024"/>
                </a:lnTo>
                <a:lnTo>
                  <a:pt x="19812" y="0"/>
                </a:lnTo>
                <a:lnTo>
                  <a:pt x="27289" y="4024"/>
                </a:lnTo>
                <a:lnTo>
                  <a:pt x="33337" y="15049"/>
                </a:lnTo>
                <a:lnTo>
                  <a:pt x="37385" y="31503"/>
                </a:lnTo>
                <a:lnTo>
                  <a:pt x="38862" y="51815"/>
                </a:lnTo>
                <a:lnTo>
                  <a:pt x="37385" y="71806"/>
                </a:lnTo>
                <a:lnTo>
                  <a:pt x="33337" y="88296"/>
                </a:lnTo>
                <a:lnTo>
                  <a:pt x="27289" y="99500"/>
                </a:lnTo>
                <a:lnTo>
                  <a:pt x="19812" y="103631"/>
                </a:lnTo>
                <a:lnTo>
                  <a:pt x="12215" y="99500"/>
                </a:lnTo>
                <a:lnTo>
                  <a:pt x="5905" y="88296"/>
                </a:lnTo>
                <a:lnTo>
                  <a:pt x="1595" y="71806"/>
                </a:lnTo>
                <a:lnTo>
                  <a:pt x="0" y="51815"/>
                </a:lnTo>
                <a:close/>
              </a:path>
            </a:pathLst>
          </a:custGeom>
          <a:ln w="3175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454652" y="5174742"/>
            <a:ext cx="50800" cy="102870"/>
          </a:xfrm>
          <a:custGeom>
            <a:avLst/>
            <a:gdLst/>
            <a:ahLst/>
            <a:cxnLst/>
            <a:rect l="l" t="t" r="r" b="b"/>
            <a:pathLst>
              <a:path w="50800" h="102870">
                <a:moveTo>
                  <a:pt x="25146" y="0"/>
                </a:moveTo>
                <a:lnTo>
                  <a:pt x="15430" y="4024"/>
                </a:lnTo>
                <a:lnTo>
                  <a:pt x="7429" y="15049"/>
                </a:lnTo>
                <a:lnTo>
                  <a:pt x="2000" y="31503"/>
                </a:lnTo>
                <a:lnTo>
                  <a:pt x="0" y="51815"/>
                </a:lnTo>
                <a:lnTo>
                  <a:pt x="2000" y="71687"/>
                </a:lnTo>
                <a:lnTo>
                  <a:pt x="7429" y="87915"/>
                </a:lnTo>
                <a:lnTo>
                  <a:pt x="15430" y="98857"/>
                </a:lnTo>
                <a:lnTo>
                  <a:pt x="25146" y="102869"/>
                </a:lnTo>
                <a:lnTo>
                  <a:pt x="34861" y="98857"/>
                </a:lnTo>
                <a:lnTo>
                  <a:pt x="42862" y="87915"/>
                </a:lnTo>
                <a:lnTo>
                  <a:pt x="48291" y="71687"/>
                </a:lnTo>
                <a:lnTo>
                  <a:pt x="50292" y="51815"/>
                </a:lnTo>
                <a:lnTo>
                  <a:pt x="48291" y="31503"/>
                </a:lnTo>
                <a:lnTo>
                  <a:pt x="42862" y="15049"/>
                </a:lnTo>
                <a:lnTo>
                  <a:pt x="34861" y="4024"/>
                </a:lnTo>
                <a:lnTo>
                  <a:pt x="251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454652" y="5174742"/>
            <a:ext cx="50800" cy="102870"/>
          </a:xfrm>
          <a:custGeom>
            <a:avLst/>
            <a:gdLst/>
            <a:ahLst/>
            <a:cxnLst/>
            <a:rect l="l" t="t" r="r" b="b"/>
            <a:pathLst>
              <a:path w="50800" h="102870">
                <a:moveTo>
                  <a:pt x="0" y="51815"/>
                </a:moveTo>
                <a:lnTo>
                  <a:pt x="2000" y="31503"/>
                </a:lnTo>
                <a:lnTo>
                  <a:pt x="7429" y="15049"/>
                </a:lnTo>
                <a:lnTo>
                  <a:pt x="15430" y="4024"/>
                </a:lnTo>
                <a:lnTo>
                  <a:pt x="25146" y="0"/>
                </a:lnTo>
                <a:lnTo>
                  <a:pt x="34861" y="4024"/>
                </a:lnTo>
                <a:lnTo>
                  <a:pt x="42862" y="15049"/>
                </a:lnTo>
                <a:lnTo>
                  <a:pt x="48291" y="31503"/>
                </a:lnTo>
                <a:lnTo>
                  <a:pt x="50292" y="51815"/>
                </a:lnTo>
                <a:lnTo>
                  <a:pt x="48291" y="71687"/>
                </a:lnTo>
                <a:lnTo>
                  <a:pt x="42862" y="87915"/>
                </a:lnTo>
                <a:lnTo>
                  <a:pt x="34861" y="98857"/>
                </a:lnTo>
                <a:lnTo>
                  <a:pt x="25146" y="102869"/>
                </a:lnTo>
                <a:lnTo>
                  <a:pt x="15430" y="98857"/>
                </a:lnTo>
                <a:lnTo>
                  <a:pt x="7429" y="87915"/>
                </a:lnTo>
                <a:lnTo>
                  <a:pt x="2000" y="71687"/>
                </a:lnTo>
                <a:lnTo>
                  <a:pt x="0" y="51815"/>
                </a:lnTo>
                <a:close/>
              </a:path>
            </a:pathLst>
          </a:custGeom>
          <a:ln w="3175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454652" y="5174742"/>
            <a:ext cx="36195" cy="102870"/>
          </a:xfrm>
          <a:custGeom>
            <a:avLst/>
            <a:gdLst/>
            <a:ahLst/>
            <a:cxnLst/>
            <a:rect l="l" t="t" r="r" b="b"/>
            <a:pathLst>
              <a:path w="36195" h="102870">
                <a:moveTo>
                  <a:pt x="17526" y="0"/>
                </a:moveTo>
                <a:lnTo>
                  <a:pt x="10608" y="4024"/>
                </a:lnTo>
                <a:lnTo>
                  <a:pt x="5048" y="15049"/>
                </a:lnTo>
                <a:lnTo>
                  <a:pt x="1345" y="31503"/>
                </a:lnTo>
                <a:lnTo>
                  <a:pt x="0" y="51815"/>
                </a:lnTo>
                <a:lnTo>
                  <a:pt x="1345" y="71687"/>
                </a:lnTo>
                <a:lnTo>
                  <a:pt x="5048" y="87915"/>
                </a:lnTo>
                <a:lnTo>
                  <a:pt x="10608" y="98857"/>
                </a:lnTo>
                <a:lnTo>
                  <a:pt x="17526" y="102869"/>
                </a:lnTo>
                <a:lnTo>
                  <a:pt x="24562" y="98857"/>
                </a:lnTo>
                <a:lnTo>
                  <a:pt x="30384" y="87915"/>
                </a:lnTo>
                <a:lnTo>
                  <a:pt x="34349" y="71687"/>
                </a:lnTo>
                <a:lnTo>
                  <a:pt x="35814" y="51815"/>
                </a:lnTo>
                <a:lnTo>
                  <a:pt x="34349" y="31503"/>
                </a:lnTo>
                <a:lnTo>
                  <a:pt x="30384" y="15049"/>
                </a:lnTo>
                <a:lnTo>
                  <a:pt x="24562" y="4024"/>
                </a:lnTo>
                <a:lnTo>
                  <a:pt x="1752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454652" y="5174742"/>
            <a:ext cx="36195" cy="102870"/>
          </a:xfrm>
          <a:custGeom>
            <a:avLst/>
            <a:gdLst/>
            <a:ahLst/>
            <a:cxnLst/>
            <a:rect l="l" t="t" r="r" b="b"/>
            <a:pathLst>
              <a:path w="36195" h="102870">
                <a:moveTo>
                  <a:pt x="0" y="51815"/>
                </a:moveTo>
                <a:lnTo>
                  <a:pt x="1345" y="31503"/>
                </a:lnTo>
                <a:lnTo>
                  <a:pt x="5048" y="15049"/>
                </a:lnTo>
                <a:lnTo>
                  <a:pt x="10608" y="4024"/>
                </a:lnTo>
                <a:lnTo>
                  <a:pt x="17526" y="0"/>
                </a:lnTo>
                <a:lnTo>
                  <a:pt x="24562" y="4024"/>
                </a:lnTo>
                <a:lnTo>
                  <a:pt x="30384" y="15049"/>
                </a:lnTo>
                <a:lnTo>
                  <a:pt x="34349" y="31503"/>
                </a:lnTo>
                <a:lnTo>
                  <a:pt x="35814" y="51815"/>
                </a:lnTo>
                <a:lnTo>
                  <a:pt x="34349" y="71687"/>
                </a:lnTo>
                <a:lnTo>
                  <a:pt x="30384" y="87915"/>
                </a:lnTo>
                <a:lnTo>
                  <a:pt x="24562" y="98857"/>
                </a:lnTo>
                <a:lnTo>
                  <a:pt x="17526" y="102869"/>
                </a:lnTo>
                <a:lnTo>
                  <a:pt x="10608" y="98857"/>
                </a:lnTo>
                <a:lnTo>
                  <a:pt x="5048" y="87915"/>
                </a:lnTo>
                <a:lnTo>
                  <a:pt x="1345" y="71687"/>
                </a:lnTo>
                <a:lnTo>
                  <a:pt x="0" y="51815"/>
                </a:lnTo>
                <a:close/>
              </a:path>
            </a:pathLst>
          </a:custGeom>
          <a:ln w="3175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484370" y="5340858"/>
            <a:ext cx="48260" cy="97155"/>
          </a:xfrm>
          <a:custGeom>
            <a:avLst/>
            <a:gdLst/>
            <a:ahLst/>
            <a:cxnLst/>
            <a:rect l="l" t="t" r="r" b="b"/>
            <a:pathLst>
              <a:path w="48260" h="97154">
                <a:moveTo>
                  <a:pt x="24384" y="0"/>
                </a:moveTo>
                <a:lnTo>
                  <a:pt x="14787" y="3750"/>
                </a:lnTo>
                <a:lnTo>
                  <a:pt x="7048" y="14001"/>
                </a:lnTo>
                <a:lnTo>
                  <a:pt x="1881" y="29253"/>
                </a:lnTo>
                <a:lnTo>
                  <a:pt x="0" y="48005"/>
                </a:lnTo>
                <a:lnTo>
                  <a:pt x="1881" y="66877"/>
                </a:lnTo>
                <a:lnTo>
                  <a:pt x="7048" y="82391"/>
                </a:lnTo>
                <a:lnTo>
                  <a:pt x="14787" y="92904"/>
                </a:lnTo>
                <a:lnTo>
                  <a:pt x="24384" y="96773"/>
                </a:lnTo>
                <a:lnTo>
                  <a:pt x="33539" y="92904"/>
                </a:lnTo>
                <a:lnTo>
                  <a:pt x="41052" y="82391"/>
                </a:lnTo>
                <a:lnTo>
                  <a:pt x="46136" y="66877"/>
                </a:lnTo>
                <a:lnTo>
                  <a:pt x="48006" y="48005"/>
                </a:lnTo>
                <a:lnTo>
                  <a:pt x="46136" y="29253"/>
                </a:lnTo>
                <a:lnTo>
                  <a:pt x="41052" y="14001"/>
                </a:lnTo>
                <a:lnTo>
                  <a:pt x="33539" y="3750"/>
                </a:lnTo>
                <a:lnTo>
                  <a:pt x="243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4484370" y="5340858"/>
            <a:ext cx="48260" cy="97155"/>
          </a:xfrm>
          <a:custGeom>
            <a:avLst/>
            <a:gdLst/>
            <a:ahLst/>
            <a:cxnLst/>
            <a:rect l="l" t="t" r="r" b="b"/>
            <a:pathLst>
              <a:path w="48260" h="97154">
                <a:moveTo>
                  <a:pt x="0" y="48005"/>
                </a:moveTo>
                <a:lnTo>
                  <a:pt x="1881" y="29253"/>
                </a:lnTo>
                <a:lnTo>
                  <a:pt x="7048" y="14001"/>
                </a:lnTo>
                <a:lnTo>
                  <a:pt x="14787" y="3750"/>
                </a:lnTo>
                <a:lnTo>
                  <a:pt x="24384" y="0"/>
                </a:lnTo>
                <a:lnTo>
                  <a:pt x="33539" y="3750"/>
                </a:lnTo>
                <a:lnTo>
                  <a:pt x="41052" y="14001"/>
                </a:lnTo>
                <a:lnTo>
                  <a:pt x="46136" y="29253"/>
                </a:lnTo>
                <a:lnTo>
                  <a:pt x="48006" y="48005"/>
                </a:lnTo>
                <a:lnTo>
                  <a:pt x="46136" y="66877"/>
                </a:lnTo>
                <a:lnTo>
                  <a:pt x="41052" y="82391"/>
                </a:lnTo>
                <a:lnTo>
                  <a:pt x="33539" y="92904"/>
                </a:lnTo>
                <a:lnTo>
                  <a:pt x="24384" y="96773"/>
                </a:lnTo>
                <a:lnTo>
                  <a:pt x="14787" y="92904"/>
                </a:lnTo>
                <a:lnTo>
                  <a:pt x="7048" y="82391"/>
                </a:lnTo>
                <a:lnTo>
                  <a:pt x="1881" y="66877"/>
                </a:lnTo>
                <a:lnTo>
                  <a:pt x="0" y="48005"/>
                </a:lnTo>
                <a:close/>
              </a:path>
            </a:pathLst>
          </a:custGeom>
          <a:ln w="3175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4481321" y="5340858"/>
            <a:ext cx="39370" cy="97155"/>
          </a:xfrm>
          <a:custGeom>
            <a:avLst/>
            <a:gdLst/>
            <a:ahLst/>
            <a:cxnLst/>
            <a:rect l="l" t="t" r="r" b="b"/>
            <a:pathLst>
              <a:path w="39370" h="97154">
                <a:moveTo>
                  <a:pt x="19812" y="0"/>
                </a:moveTo>
                <a:lnTo>
                  <a:pt x="12215" y="3750"/>
                </a:lnTo>
                <a:lnTo>
                  <a:pt x="5905" y="14001"/>
                </a:lnTo>
                <a:lnTo>
                  <a:pt x="1595" y="29253"/>
                </a:lnTo>
                <a:lnTo>
                  <a:pt x="0" y="48005"/>
                </a:lnTo>
                <a:lnTo>
                  <a:pt x="1595" y="66877"/>
                </a:lnTo>
                <a:lnTo>
                  <a:pt x="5905" y="82391"/>
                </a:lnTo>
                <a:lnTo>
                  <a:pt x="12215" y="92904"/>
                </a:lnTo>
                <a:lnTo>
                  <a:pt x="19812" y="96773"/>
                </a:lnTo>
                <a:lnTo>
                  <a:pt x="27289" y="92904"/>
                </a:lnTo>
                <a:lnTo>
                  <a:pt x="33337" y="82391"/>
                </a:lnTo>
                <a:lnTo>
                  <a:pt x="37385" y="66877"/>
                </a:lnTo>
                <a:lnTo>
                  <a:pt x="38862" y="48005"/>
                </a:lnTo>
                <a:lnTo>
                  <a:pt x="37385" y="29253"/>
                </a:lnTo>
                <a:lnTo>
                  <a:pt x="33337" y="14001"/>
                </a:lnTo>
                <a:lnTo>
                  <a:pt x="27289" y="3750"/>
                </a:lnTo>
                <a:lnTo>
                  <a:pt x="198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481321" y="5340858"/>
            <a:ext cx="39370" cy="97155"/>
          </a:xfrm>
          <a:custGeom>
            <a:avLst/>
            <a:gdLst/>
            <a:ahLst/>
            <a:cxnLst/>
            <a:rect l="l" t="t" r="r" b="b"/>
            <a:pathLst>
              <a:path w="39370" h="97154">
                <a:moveTo>
                  <a:pt x="0" y="48005"/>
                </a:moveTo>
                <a:lnTo>
                  <a:pt x="1595" y="29253"/>
                </a:lnTo>
                <a:lnTo>
                  <a:pt x="5905" y="14001"/>
                </a:lnTo>
                <a:lnTo>
                  <a:pt x="12215" y="3750"/>
                </a:lnTo>
                <a:lnTo>
                  <a:pt x="19812" y="0"/>
                </a:lnTo>
                <a:lnTo>
                  <a:pt x="27289" y="3750"/>
                </a:lnTo>
                <a:lnTo>
                  <a:pt x="33337" y="14001"/>
                </a:lnTo>
                <a:lnTo>
                  <a:pt x="37385" y="29253"/>
                </a:lnTo>
                <a:lnTo>
                  <a:pt x="38862" y="48005"/>
                </a:lnTo>
                <a:lnTo>
                  <a:pt x="37385" y="66877"/>
                </a:lnTo>
                <a:lnTo>
                  <a:pt x="33337" y="82391"/>
                </a:lnTo>
                <a:lnTo>
                  <a:pt x="27289" y="92904"/>
                </a:lnTo>
                <a:lnTo>
                  <a:pt x="19812" y="96773"/>
                </a:lnTo>
                <a:lnTo>
                  <a:pt x="12215" y="92904"/>
                </a:lnTo>
                <a:lnTo>
                  <a:pt x="5905" y="82391"/>
                </a:lnTo>
                <a:lnTo>
                  <a:pt x="1595" y="66877"/>
                </a:lnTo>
                <a:lnTo>
                  <a:pt x="0" y="48005"/>
                </a:lnTo>
                <a:close/>
              </a:path>
            </a:pathLst>
          </a:custGeom>
          <a:ln w="3175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555998" y="5249418"/>
            <a:ext cx="41910" cy="85090"/>
          </a:xfrm>
          <a:custGeom>
            <a:avLst/>
            <a:gdLst/>
            <a:ahLst/>
            <a:cxnLst/>
            <a:rect l="l" t="t" r="r" b="b"/>
            <a:pathLst>
              <a:path w="41910" h="85089">
                <a:moveTo>
                  <a:pt x="21336" y="0"/>
                </a:moveTo>
                <a:lnTo>
                  <a:pt x="13180" y="3345"/>
                </a:lnTo>
                <a:lnTo>
                  <a:pt x="6381" y="12477"/>
                </a:lnTo>
                <a:lnTo>
                  <a:pt x="1726" y="26038"/>
                </a:lnTo>
                <a:lnTo>
                  <a:pt x="0" y="42672"/>
                </a:lnTo>
                <a:lnTo>
                  <a:pt x="1726" y="58864"/>
                </a:lnTo>
                <a:lnTo>
                  <a:pt x="6381" y="72199"/>
                </a:lnTo>
                <a:lnTo>
                  <a:pt x="13180" y="81248"/>
                </a:lnTo>
                <a:lnTo>
                  <a:pt x="21336" y="84582"/>
                </a:lnTo>
                <a:lnTo>
                  <a:pt x="29372" y="81248"/>
                </a:lnTo>
                <a:lnTo>
                  <a:pt x="35909" y="72199"/>
                </a:lnTo>
                <a:lnTo>
                  <a:pt x="40302" y="58864"/>
                </a:lnTo>
                <a:lnTo>
                  <a:pt x="41910" y="42672"/>
                </a:lnTo>
                <a:lnTo>
                  <a:pt x="40302" y="26038"/>
                </a:lnTo>
                <a:lnTo>
                  <a:pt x="35909" y="12477"/>
                </a:lnTo>
                <a:lnTo>
                  <a:pt x="29372" y="3345"/>
                </a:lnTo>
                <a:lnTo>
                  <a:pt x="213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555998" y="5249418"/>
            <a:ext cx="41910" cy="85090"/>
          </a:xfrm>
          <a:custGeom>
            <a:avLst/>
            <a:gdLst/>
            <a:ahLst/>
            <a:cxnLst/>
            <a:rect l="l" t="t" r="r" b="b"/>
            <a:pathLst>
              <a:path w="41910" h="85089">
                <a:moveTo>
                  <a:pt x="0" y="42672"/>
                </a:moveTo>
                <a:lnTo>
                  <a:pt x="1726" y="26038"/>
                </a:lnTo>
                <a:lnTo>
                  <a:pt x="6381" y="12477"/>
                </a:lnTo>
                <a:lnTo>
                  <a:pt x="13180" y="3345"/>
                </a:lnTo>
                <a:lnTo>
                  <a:pt x="21336" y="0"/>
                </a:lnTo>
                <a:lnTo>
                  <a:pt x="29372" y="3345"/>
                </a:lnTo>
                <a:lnTo>
                  <a:pt x="35909" y="12477"/>
                </a:lnTo>
                <a:lnTo>
                  <a:pt x="40302" y="26038"/>
                </a:lnTo>
                <a:lnTo>
                  <a:pt x="41910" y="42672"/>
                </a:lnTo>
                <a:lnTo>
                  <a:pt x="40302" y="58864"/>
                </a:lnTo>
                <a:lnTo>
                  <a:pt x="35909" y="72199"/>
                </a:lnTo>
                <a:lnTo>
                  <a:pt x="29372" y="81248"/>
                </a:lnTo>
                <a:lnTo>
                  <a:pt x="21336" y="84582"/>
                </a:lnTo>
                <a:lnTo>
                  <a:pt x="13180" y="81248"/>
                </a:lnTo>
                <a:lnTo>
                  <a:pt x="6381" y="72199"/>
                </a:lnTo>
                <a:lnTo>
                  <a:pt x="1726" y="58864"/>
                </a:lnTo>
                <a:lnTo>
                  <a:pt x="0" y="42672"/>
                </a:lnTo>
                <a:close/>
              </a:path>
            </a:pathLst>
          </a:custGeom>
          <a:ln w="3175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555998" y="5249418"/>
            <a:ext cx="33655" cy="85090"/>
          </a:xfrm>
          <a:custGeom>
            <a:avLst/>
            <a:gdLst/>
            <a:ahLst/>
            <a:cxnLst/>
            <a:rect l="l" t="t" r="r" b="b"/>
            <a:pathLst>
              <a:path w="33654" h="85089">
                <a:moveTo>
                  <a:pt x="16764" y="0"/>
                </a:moveTo>
                <a:lnTo>
                  <a:pt x="10286" y="3345"/>
                </a:lnTo>
                <a:lnTo>
                  <a:pt x="4952" y="12477"/>
                </a:lnTo>
                <a:lnTo>
                  <a:pt x="1333" y="26038"/>
                </a:lnTo>
                <a:lnTo>
                  <a:pt x="0" y="42672"/>
                </a:lnTo>
                <a:lnTo>
                  <a:pt x="1333" y="58864"/>
                </a:lnTo>
                <a:lnTo>
                  <a:pt x="4952" y="72199"/>
                </a:lnTo>
                <a:lnTo>
                  <a:pt x="10287" y="81248"/>
                </a:lnTo>
                <a:lnTo>
                  <a:pt x="16764" y="84582"/>
                </a:lnTo>
                <a:lnTo>
                  <a:pt x="23241" y="81248"/>
                </a:lnTo>
                <a:lnTo>
                  <a:pt x="28575" y="72199"/>
                </a:lnTo>
                <a:lnTo>
                  <a:pt x="32194" y="58864"/>
                </a:lnTo>
                <a:lnTo>
                  <a:pt x="33528" y="42672"/>
                </a:lnTo>
                <a:lnTo>
                  <a:pt x="32194" y="26038"/>
                </a:lnTo>
                <a:lnTo>
                  <a:pt x="28575" y="12477"/>
                </a:lnTo>
                <a:lnTo>
                  <a:pt x="23241" y="3345"/>
                </a:lnTo>
                <a:lnTo>
                  <a:pt x="167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555998" y="5249418"/>
            <a:ext cx="33655" cy="85090"/>
          </a:xfrm>
          <a:custGeom>
            <a:avLst/>
            <a:gdLst/>
            <a:ahLst/>
            <a:cxnLst/>
            <a:rect l="l" t="t" r="r" b="b"/>
            <a:pathLst>
              <a:path w="33654" h="85089">
                <a:moveTo>
                  <a:pt x="0" y="42672"/>
                </a:moveTo>
                <a:lnTo>
                  <a:pt x="1333" y="26038"/>
                </a:lnTo>
                <a:lnTo>
                  <a:pt x="4952" y="12477"/>
                </a:lnTo>
                <a:lnTo>
                  <a:pt x="10287" y="3345"/>
                </a:lnTo>
                <a:lnTo>
                  <a:pt x="16764" y="0"/>
                </a:lnTo>
                <a:lnTo>
                  <a:pt x="23241" y="3345"/>
                </a:lnTo>
                <a:lnTo>
                  <a:pt x="28575" y="12477"/>
                </a:lnTo>
                <a:lnTo>
                  <a:pt x="32194" y="26038"/>
                </a:lnTo>
                <a:lnTo>
                  <a:pt x="33528" y="42672"/>
                </a:lnTo>
                <a:lnTo>
                  <a:pt x="32194" y="58864"/>
                </a:lnTo>
                <a:lnTo>
                  <a:pt x="28575" y="72199"/>
                </a:lnTo>
                <a:lnTo>
                  <a:pt x="23241" y="81248"/>
                </a:lnTo>
                <a:lnTo>
                  <a:pt x="16764" y="84582"/>
                </a:lnTo>
                <a:lnTo>
                  <a:pt x="10287" y="81248"/>
                </a:lnTo>
                <a:lnTo>
                  <a:pt x="4952" y="72199"/>
                </a:lnTo>
                <a:lnTo>
                  <a:pt x="1333" y="58864"/>
                </a:lnTo>
                <a:lnTo>
                  <a:pt x="0" y="42672"/>
                </a:lnTo>
                <a:close/>
              </a:path>
            </a:pathLst>
          </a:custGeom>
          <a:ln w="3175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568190" y="5465826"/>
            <a:ext cx="45085" cy="85090"/>
          </a:xfrm>
          <a:custGeom>
            <a:avLst/>
            <a:gdLst/>
            <a:ahLst/>
            <a:cxnLst/>
            <a:rect l="l" t="t" r="r" b="b"/>
            <a:pathLst>
              <a:path w="45085" h="85089">
                <a:moveTo>
                  <a:pt x="22098" y="0"/>
                </a:moveTo>
                <a:lnTo>
                  <a:pt x="13501" y="3333"/>
                </a:lnTo>
                <a:lnTo>
                  <a:pt x="6477" y="12382"/>
                </a:lnTo>
                <a:lnTo>
                  <a:pt x="1738" y="25717"/>
                </a:lnTo>
                <a:lnTo>
                  <a:pt x="0" y="41910"/>
                </a:lnTo>
                <a:lnTo>
                  <a:pt x="1738" y="58543"/>
                </a:lnTo>
                <a:lnTo>
                  <a:pt x="6476" y="72104"/>
                </a:lnTo>
                <a:lnTo>
                  <a:pt x="13501" y="81236"/>
                </a:lnTo>
                <a:lnTo>
                  <a:pt x="22098" y="84582"/>
                </a:lnTo>
                <a:lnTo>
                  <a:pt x="31134" y="81236"/>
                </a:lnTo>
                <a:lnTo>
                  <a:pt x="38385" y="72104"/>
                </a:lnTo>
                <a:lnTo>
                  <a:pt x="43207" y="58543"/>
                </a:lnTo>
                <a:lnTo>
                  <a:pt x="44958" y="41910"/>
                </a:lnTo>
                <a:lnTo>
                  <a:pt x="43207" y="25717"/>
                </a:lnTo>
                <a:lnTo>
                  <a:pt x="38385" y="12382"/>
                </a:lnTo>
                <a:lnTo>
                  <a:pt x="31134" y="3333"/>
                </a:lnTo>
                <a:lnTo>
                  <a:pt x="2209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4568190" y="5465826"/>
            <a:ext cx="45085" cy="85090"/>
          </a:xfrm>
          <a:custGeom>
            <a:avLst/>
            <a:gdLst/>
            <a:ahLst/>
            <a:cxnLst/>
            <a:rect l="l" t="t" r="r" b="b"/>
            <a:pathLst>
              <a:path w="45085" h="85089">
                <a:moveTo>
                  <a:pt x="0" y="41910"/>
                </a:moveTo>
                <a:lnTo>
                  <a:pt x="1738" y="25717"/>
                </a:lnTo>
                <a:lnTo>
                  <a:pt x="6477" y="12382"/>
                </a:lnTo>
                <a:lnTo>
                  <a:pt x="13501" y="3333"/>
                </a:lnTo>
                <a:lnTo>
                  <a:pt x="22098" y="0"/>
                </a:lnTo>
                <a:lnTo>
                  <a:pt x="31134" y="3333"/>
                </a:lnTo>
                <a:lnTo>
                  <a:pt x="38385" y="12382"/>
                </a:lnTo>
                <a:lnTo>
                  <a:pt x="43207" y="25717"/>
                </a:lnTo>
                <a:lnTo>
                  <a:pt x="44958" y="41910"/>
                </a:lnTo>
                <a:lnTo>
                  <a:pt x="43207" y="58543"/>
                </a:lnTo>
                <a:lnTo>
                  <a:pt x="38385" y="72104"/>
                </a:lnTo>
                <a:lnTo>
                  <a:pt x="31134" y="81236"/>
                </a:lnTo>
                <a:lnTo>
                  <a:pt x="22098" y="84582"/>
                </a:lnTo>
                <a:lnTo>
                  <a:pt x="13501" y="81236"/>
                </a:lnTo>
                <a:lnTo>
                  <a:pt x="6476" y="72104"/>
                </a:lnTo>
                <a:lnTo>
                  <a:pt x="1738" y="58543"/>
                </a:lnTo>
                <a:lnTo>
                  <a:pt x="0" y="41910"/>
                </a:lnTo>
                <a:close/>
              </a:path>
            </a:pathLst>
          </a:custGeom>
          <a:ln w="3175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4568190" y="5465826"/>
            <a:ext cx="33020" cy="85090"/>
          </a:xfrm>
          <a:custGeom>
            <a:avLst/>
            <a:gdLst/>
            <a:ahLst/>
            <a:cxnLst/>
            <a:rect l="l" t="t" r="r" b="b"/>
            <a:pathLst>
              <a:path w="33020" h="85089">
                <a:moveTo>
                  <a:pt x="16764" y="0"/>
                </a:moveTo>
                <a:lnTo>
                  <a:pt x="10287" y="3333"/>
                </a:lnTo>
                <a:lnTo>
                  <a:pt x="4952" y="12382"/>
                </a:lnTo>
                <a:lnTo>
                  <a:pt x="1333" y="25717"/>
                </a:lnTo>
                <a:lnTo>
                  <a:pt x="0" y="41910"/>
                </a:lnTo>
                <a:lnTo>
                  <a:pt x="1333" y="58543"/>
                </a:lnTo>
                <a:lnTo>
                  <a:pt x="4952" y="72104"/>
                </a:lnTo>
                <a:lnTo>
                  <a:pt x="10287" y="81236"/>
                </a:lnTo>
                <a:lnTo>
                  <a:pt x="16764" y="84582"/>
                </a:lnTo>
                <a:lnTo>
                  <a:pt x="23121" y="81236"/>
                </a:lnTo>
                <a:lnTo>
                  <a:pt x="28193" y="72104"/>
                </a:lnTo>
                <a:lnTo>
                  <a:pt x="31551" y="58543"/>
                </a:lnTo>
                <a:lnTo>
                  <a:pt x="32766" y="41910"/>
                </a:lnTo>
                <a:lnTo>
                  <a:pt x="31551" y="25717"/>
                </a:lnTo>
                <a:lnTo>
                  <a:pt x="28194" y="12382"/>
                </a:lnTo>
                <a:lnTo>
                  <a:pt x="23121" y="3333"/>
                </a:lnTo>
                <a:lnTo>
                  <a:pt x="167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4568190" y="5465826"/>
            <a:ext cx="33020" cy="85090"/>
          </a:xfrm>
          <a:custGeom>
            <a:avLst/>
            <a:gdLst/>
            <a:ahLst/>
            <a:cxnLst/>
            <a:rect l="l" t="t" r="r" b="b"/>
            <a:pathLst>
              <a:path w="33020" h="85089">
                <a:moveTo>
                  <a:pt x="0" y="41910"/>
                </a:moveTo>
                <a:lnTo>
                  <a:pt x="1333" y="25717"/>
                </a:lnTo>
                <a:lnTo>
                  <a:pt x="4952" y="12382"/>
                </a:lnTo>
                <a:lnTo>
                  <a:pt x="10287" y="3333"/>
                </a:lnTo>
                <a:lnTo>
                  <a:pt x="16764" y="0"/>
                </a:lnTo>
                <a:lnTo>
                  <a:pt x="23121" y="3333"/>
                </a:lnTo>
                <a:lnTo>
                  <a:pt x="28194" y="12382"/>
                </a:lnTo>
                <a:lnTo>
                  <a:pt x="31551" y="25717"/>
                </a:lnTo>
                <a:lnTo>
                  <a:pt x="32766" y="41910"/>
                </a:lnTo>
                <a:lnTo>
                  <a:pt x="31551" y="58543"/>
                </a:lnTo>
                <a:lnTo>
                  <a:pt x="28193" y="72104"/>
                </a:lnTo>
                <a:lnTo>
                  <a:pt x="23121" y="81236"/>
                </a:lnTo>
                <a:lnTo>
                  <a:pt x="16764" y="84582"/>
                </a:lnTo>
                <a:lnTo>
                  <a:pt x="10287" y="81236"/>
                </a:lnTo>
                <a:lnTo>
                  <a:pt x="4952" y="72104"/>
                </a:lnTo>
                <a:lnTo>
                  <a:pt x="1333" y="58543"/>
                </a:lnTo>
                <a:lnTo>
                  <a:pt x="0" y="41910"/>
                </a:lnTo>
                <a:close/>
              </a:path>
            </a:pathLst>
          </a:custGeom>
          <a:ln w="3175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4619244" y="5302758"/>
            <a:ext cx="41910" cy="85090"/>
          </a:xfrm>
          <a:custGeom>
            <a:avLst/>
            <a:gdLst/>
            <a:ahLst/>
            <a:cxnLst/>
            <a:rect l="l" t="t" r="r" b="b"/>
            <a:pathLst>
              <a:path w="41910" h="85089">
                <a:moveTo>
                  <a:pt x="20574" y="0"/>
                </a:moveTo>
                <a:lnTo>
                  <a:pt x="12537" y="3345"/>
                </a:lnTo>
                <a:lnTo>
                  <a:pt x="6000" y="12477"/>
                </a:lnTo>
                <a:lnTo>
                  <a:pt x="1607" y="26038"/>
                </a:lnTo>
                <a:lnTo>
                  <a:pt x="0" y="42672"/>
                </a:lnTo>
                <a:lnTo>
                  <a:pt x="1607" y="58864"/>
                </a:lnTo>
                <a:lnTo>
                  <a:pt x="6000" y="72199"/>
                </a:lnTo>
                <a:lnTo>
                  <a:pt x="12537" y="81248"/>
                </a:lnTo>
                <a:lnTo>
                  <a:pt x="20574" y="84582"/>
                </a:lnTo>
                <a:lnTo>
                  <a:pt x="28729" y="81248"/>
                </a:lnTo>
                <a:lnTo>
                  <a:pt x="35528" y="72199"/>
                </a:lnTo>
                <a:lnTo>
                  <a:pt x="40183" y="58864"/>
                </a:lnTo>
                <a:lnTo>
                  <a:pt x="41910" y="42672"/>
                </a:lnTo>
                <a:lnTo>
                  <a:pt x="40183" y="26038"/>
                </a:lnTo>
                <a:lnTo>
                  <a:pt x="35528" y="12477"/>
                </a:lnTo>
                <a:lnTo>
                  <a:pt x="28729" y="3345"/>
                </a:lnTo>
                <a:lnTo>
                  <a:pt x="20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4619244" y="5302758"/>
            <a:ext cx="41910" cy="85090"/>
          </a:xfrm>
          <a:custGeom>
            <a:avLst/>
            <a:gdLst/>
            <a:ahLst/>
            <a:cxnLst/>
            <a:rect l="l" t="t" r="r" b="b"/>
            <a:pathLst>
              <a:path w="41910" h="85089">
                <a:moveTo>
                  <a:pt x="0" y="42672"/>
                </a:moveTo>
                <a:lnTo>
                  <a:pt x="1607" y="26038"/>
                </a:lnTo>
                <a:lnTo>
                  <a:pt x="6000" y="12477"/>
                </a:lnTo>
                <a:lnTo>
                  <a:pt x="12537" y="3345"/>
                </a:lnTo>
                <a:lnTo>
                  <a:pt x="20574" y="0"/>
                </a:lnTo>
                <a:lnTo>
                  <a:pt x="28729" y="3345"/>
                </a:lnTo>
                <a:lnTo>
                  <a:pt x="35528" y="12477"/>
                </a:lnTo>
                <a:lnTo>
                  <a:pt x="40183" y="26038"/>
                </a:lnTo>
                <a:lnTo>
                  <a:pt x="41910" y="42672"/>
                </a:lnTo>
                <a:lnTo>
                  <a:pt x="40183" y="58864"/>
                </a:lnTo>
                <a:lnTo>
                  <a:pt x="35528" y="72199"/>
                </a:lnTo>
                <a:lnTo>
                  <a:pt x="28729" y="81248"/>
                </a:lnTo>
                <a:lnTo>
                  <a:pt x="20574" y="84582"/>
                </a:lnTo>
                <a:lnTo>
                  <a:pt x="12537" y="81248"/>
                </a:lnTo>
                <a:lnTo>
                  <a:pt x="6000" y="72199"/>
                </a:lnTo>
                <a:lnTo>
                  <a:pt x="1607" y="58864"/>
                </a:lnTo>
                <a:lnTo>
                  <a:pt x="0" y="42672"/>
                </a:lnTo>
                <a:close/>
              </a:path>
            </a:pathLst>
          </a:custGeom>
          <a:ln w="3175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4619244" y="5302758"/>
            <a:ext cx="33020" cy="85090"/>
          </a:xfrm>
          <a:custGeom>
            <a:avLst/>
            <a:gdLst/>
            <a:ahLst/>
            <a:cxnLst/>
            <a:rect l="l" t="t" r="r" b="b"/>
            <a:pathLst>
              <a:path w="33020" h="85089">
                <a:moveTo>
                  <a:pt x="16002" y="0"/>
                </a:moveTo>
                <a:lnTo>
                  <a:pt x="9644" y="3345"/>
                </a:lnTo>
                <a:lnTo>
                  <a:pt x="4572" y="12477"/>
                </a:lnTo>
                <a:lnTo>
                  <a:pt x="1214" y="26038"/>
                </a:lnTo>
                <a:lnTo>
                  <a:pt x="0" y="42672"/>
                </a:lnTo>
                <a:lnTo>
                  <a:pt x="1214" y="58864"/>
                </a:lnTo>
                <a:lnTo>
                  <a:pt x="4571" y="72199"/>
                </a:lnTo>
                <a:lnTo>
                  <a:pt x="9644" y="81248"/>
                </a:lnTo>
                <a:lnTo>
                  <a:pt x="16002" y="84582"/>
                </a:lnTo>
                <a:lnTo>
                  <a:pt x="22479" y="81248"/>
                </a:lnTo>
                <a:lnTo>
                  <a:pt x="27813" y="72199"/>
                </a:lnTo>
                <a:lnTo>
                  <a:pt x="31432" y="58864"/>
                </a:lnTo>
                <a:lnTo>
                  <a:pt x="32766" y="42672"/>
                </a:lnTo>
                <a:lnTo>
                  <a:pt x="31432" y="26038"/>
                </a:lnTo>
                <a:lnTo>
                  <a:pt x="27813" y="12477"/>
                </a:lnTo>
                <a:lnTo>
                  <a:pt x="22479" y="3345"/>
                </a:lnTo>
                <a:lnTo>
                  <a:pt x="160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4619244" y="5302758"/>
            <a:ext cx="33020" cy="85090"/>
          </a:xfrm>
          <a:custGeom>
            <a:avLst/>
            <a:gdLst/>
            <a:ahLst/>
            <a:cxnLst/>
            <a:rect l="l" t="t" r="r" b="b"/>
            <a:pathLst>
              <a:path w="33020" h="85089">
                <a:moveTo>
                  <a:pt x="0" y="42672"/>
                </a:moveTo>
                <a:lnTo>
                  <a:pt x="1214" y="26038"/>
                </a:lnTo>
                <a:lnTo>
                  <a:pt x="4572" y="12477"/>
                </a:lnTo>
                <a:lnTo>
                  <a:pt x="9644" y="3345"/>
                </a:lnTo>
                <a:lnTo>
                  <a:pt x="16002" y="0"/>
                </a:lnTo>
                <a:lnTo>
                  <a:pt x="22479" y="3345"/>
                </a:lnTo>
                <a:lnTo>
                  <a:pt x="27813" y="12477"/>
                </a:lnTo>
                <a:lnTo>
                  <a:pt x="31432" y="26038"/>
                </a:lnTo>
                <a:lnTo>
                  <a:pt x="32766" y="42672"/>
                </a:lnTo>
                <a:lnTo>
                  <a:pt x="31432" y="58864"/>
                </a:lnTo>
                <a:lnTo>
                  <a:pt x="27813" y="72199"/>
                </a:lnTo>
                <a:lnTo>
                  <a:pt x="22479" y="81248"/>
                </a:lnTo>
                <a:lnTo>
                  <a:pt x="16002" y="84582"/>
                </a:lnTo>
                <a:lnTo>
                  <a:pt x="9644" y="81248"/>
                </a:lnTo>
                <a:lnTo>
                  <a:pt x="4571" y="72199"/>
                </a:lnTo>
                <a:lnTo>
                  <a:pt x="1214" y="58864"/>
                </a:lnTo>
                <a:lnTo>
                  <a:pt x="0" y="42672"/>
                </a:lnTo>
                <a:close/>
              </a:path>
            </a:pathLst>
          </a:custGeom>
          <a:ln w="3175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4766309" y="5102351"/>
            <a:ext cx="292100" cy="570230"/>
          </a:xfrm>
          <a:custGeom>
            <a:avLst/>
            <a:gdLst/>
            <a:ahLst/>
            <a:cxnLst/>
            <a:rect l="l" t="t" r="r" b="b"/>
            <a:pathLst>
              <a:path w="292100" h="570229">
                <a:moveTo>
                  <a:pt x="0" y="0"/>
                </a:moveTo>
                <a:lnTo>
                  <a:pt x="0" y="569976"/>
                </a:lnTo>
                <a:lnTo>
                  <a:pt x="291846" y="472440"/>
                </a:lnTo>
                <a:lnTo>
                  <a:pt x="291846" y="98298"/>
                </a:lnTo>
                <a:lnTo>
                  <a:pt x="0" y="0"/>
                </a:lnTo>
                <a:close/>
              </a:path>
            </a:pathLst>
          </a:custGeom>
          <a:solidFill>
            <a:srgbClr val="F09C2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766309" y="5102351"/>
            <a:ext cx="292100" cy="570230"/>
          </a:xfrm>
          <a:custGeom>
            <a:avLst/>
            <a:gdLst/>
            <a:ahLst/>
            <a:cxnLst/>
            <a:rect l="l" t="t" r="r" b="b"/>
            <a:pathLst>
              <a:path w="292100" h="570229">
                <a:moveTo>
                  <a:pt x="0" y="0"/>
                </a:moveTo>
                <a:lnTo>
                  <a:pt x="291846" y="98298"/>
                </a:lnTo>
                <a:lnTo>
                  <a:pt x="291846" y="472440"/>
                </a:lnTo>
                <a:lnTo>
                  <a:pt x="0" y="5699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750308" y="5100828"/>
            <a:ext cx="15240" cy="567055"/>
          </a:xfrm>
          <a:custGeom>
            <a:avLst/>
            <a:gdLst/>
            <a:ahLst/>
            <a:cxnLst/>
            <a:rect l="l" t="t" r="r" b="b"/>
            <a:pathLst>
              <a:path w="15239" h="567054">
                <a:moveTo>
                  <a:pt x="0" y="0"/>
                </a:moveTo>
                <a:lnTo>
                  <a:pt x="15239" y="0"/>
                </a:lnTo>
                <a:lnTo>
                  <a:pt x="15239" y="566927"/>
                </a:lnTo>
                <a:lnTo>
                  <a:pt x="0" y="56692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813553" y="5494020"/>
            <a:ext cx="50800" cy="102870"/>
          </a:xfrm>
          <a:custGeom>
            <a:avLst/>
            <a:gdLst/>
            <a:ahLst/>
            <a:cxnLst/>
            <a:rect l="l" t="t" r="r" b="b"/>
            <a:pathLst>
              <a:path w="50800" h="102870">
                <a:moveTo>
                  <a:pt x="25146" y="0"/>
                </a:moveTo>
                <a:lnTo>
                  <a:pt x="15109" y="4024"/>
                </a:lnTo>
                <a:lnTo>
                  <a:pt x="7143" y="15049"/>
                </a:lnTo>
                <a:lnTo>
                  <a:pt x="1893" y="31503"/>
                </a:lnTo>
                <a:lnTo>
                  <a:pt x="0" y="51815"/>
                </a:lnTo>
                <a:lnTo>
                  <a:pt x="1893" y="71687"/>
                </a:lnTo>
                <a:lnTo>
                  <a:pt x="7143" y="87915"/>
                </a:lnTo>
                <a:lnTo>
                  <a:pt x="15109" y="98857"/>
                </a:lnTo>
                <a:lnTo>
                  <a:pt x="25146" y="102869"/>
                </a:lnTo>
                <a:lnTo>
                  <a:pt x="34861" y="98857"/>
                </a:lnTo>
                <a:lnTo>
                  <a:pt x="42862" y="87915"/>
                </a:lnTo>
                <a:lnTo>
                  <a:pt x="48291" y="71687"/>
                </a:lnTo>
                <a:lnTo>
                  <a:pt x="50292" y="51815"/>
                </a:lnTo>
                <a:lnTo>
                  <a:pt x="48291" y="31503"/>
                </a:lnTo>
                <a:lnTo>
                  <a:pt x="42862" y="15049"/>
                </a:lnTo>
                <a:lnTo>
                  <a:pt x="34861" y="4024"/>
                </a:lnTo>
                <a:lnTo>
                  <a:pt x="251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813553" y="5494020"/>
            <a:ext cx="50800" cy="102870"/>
          </a:xfrm>
          <a:custGeom>
            <a:avLst/>
            <a:gdLst/>
            <a:ahLst/>
            <a:cxnLst/>
            <a:rect l="l" t="t" r="r" b="b"/>
            <a:pathLst>
              <a:path w="50800" h="102870">
                <a:moveTo>
                  <a:pt x="0" y="51815"/>
                </a:moveTo>
                <a:lnTo>
                  <a:pt x="1893" y="31503"/>
                </a:lnTo>
                <a:lnTo>
                  <a:pt x="7143" y="15049"/>
                </a:lnTo>
                <a:lnTo>
                  <a:pt x="15109" y="4024"/>
                </a:lnTo>
                <a:lnTo>
                  <a:pt x="25146" y="0"/>
                </a:lnTo>
                <a:lnTo>
                  <a:pt x="34861" y="4024"/>
                </a:lnTo>
                <a:lnTo>
                  <a:pt x="42862" y="15049"/>
                </a:lnTo>
                <a:lnTo>
                  <a:pt x="48291" y="31503"/>
                </a:lnTo>
                <a:lnTo>
                  <a:pt x="50292" y="51815"/>
                </a:lnTo>
                <a:lnTo>
                  <a:pt x="48291" y="71687"/>
                </a:lnTo>
                <a:lnTo>
                  <a:pt x="42862" y="87915"/>
                </a:lnTo>
                <a:lnTo>
                  <a:pt x="34861" y="98857"/>
                </a:lnTo>
                <a:lnTo>
                  <a:pt x="25146" y="102869"/>
                </a:lnTo>
                <a:lnTo>
                  <a:pt x="15109" y="98857"/>
                </a:lnTo>
                <a:lnTo>
                  <a:pt x="7143" y="87915"/>
                </a:lnTo>
                <a:lnTo>
                  <a:pt x="1893" y="71687"/>
                </a:lnTo>
                <a:lnTo>
                  <a:pt x="0" y="51815"/>
                </a:lnTo>
                <a:close/>
              </a:path>
            </a:pathLst>
          </a:custGeom>
          <a:ln w="3175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4810505" y="5497068"/>
            <a:ext cx="38100" cy="104139"/>
          </a:xfrm>
          <a:custGeom>
            <a:avLst/>
            <a:gdLst/>
            <a:ahLst/>
            <a:cxnLst/>
            <a:rect l="l" t="t" r="r" b="b"/>
            <a:pathLst>
              <a:path w="38100" h="104139">
                <a:moveTo>
                  <a:pt x="19050" y="0"/>
                </a:moveTo>
                <a:lnTo>
                  <a:pt x="11572" y="4024"/>
                </a:lnTo>
                <a:lnTo>
                  <a:pt x="5524" y="15049"/>
                </a:lnTo>
                <a:lnTo>
                  <a:pt x="1476" y="31503"/>
                </a:lnTo>
                <a:lnTo>
                  <a:pt x="0" y="51815"/>
                </a:lnTo>
                <a:lnTo>
                  <a:pt x="1476" y="71806"/>
                </a:lnTo>
                <a:lnTo>
                  <a:pt x="5524" y="88296"/>
                </a:lnTo>
                <a:lnTo>
                  <a:pt x="11572" y="99500"/>
                </a:lnTo>
                <a:lnTo>
                  <a:pt x="19050" y="103631"/>
                </a:lnTo>
                <a:lnTo>
                  <a:pt x="26527" y="99500"/>
                </a:lnTo>
                <a:lnTo>
                  <a:pt x="32575" y="88296"/>
                </a:lnTo>
                <a:lnTo>
                  <a:pt x="36623" y="71806"/>
                </a:lnTo>
                <a:lnTo>
                  <a:pt x="38100" y="51815"/>
                </a:lnTo>
                <a:lnTo>
                  <a:pt x="36623" y="31503"/>
                </a:lnTo>
                <a:lnTo>
                  <a:pt x="32575" y="15049"/>
                </a:lnTo>
                <a:lnTo>
                  <a:pt x="26527" y="4024"/>
                </a:lnTo>
                <a:lnTo>
                  <a:pt x="190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4810505" y="5497068"/>
            <a:ext cx="38100" cy="104139"/>
          </a:xfrm>
          <a:custGeom>
            <a:avLst/>
            <a:gdLst/>
            <a:ahLst/>
            <a:cxnLst/>
            <a:rect l="l" t="t" r="r" b="b"/>
            <a:pathLst>
              <a:path w="38100" h="104139">
                <a:moveTo>
                  <a:pt x="0" y="51815"/>
                </a:moveTo>
                <a:lnTo>
                  <a:pt x="1476" y="31503"/>
                </a:lnTo>
                <a:lnTo>
                  <a:pt x="5524" y="15049"/>
                </a:lnTo>
                <a:lnTo>
                  <a:pt x="11572" y="4024"/>
                </a:lnTo>
                <a:lnTo>
                  <a:pt x="19050" y="0"/>
                </a:lnTo>
                <a:lnTo>
                  <a:pt x="26527" y="4024"/>
                </a:lnTo>
                <a:lnTo>
                  <a:pt x="32575" y="15049"/>
                </a:lnTo>
                <a:lnTo>
                  <a:pt x="36623" y="31503"/>
                </a:lnTo>
                <a:lnTo>
                  <a:pt x="38100" y="51815"/>
                </a:lnTo>
                <a:lnTo>
                  <a:pt x="36623" y="71806"/>
                </a:lnTo>
                <a:lnTo>
                  <a:pt x="32575" y="88296"/>
                </a:lnTo>
                <a:lnTo>
                  <a:pt x="26527" y="99500"/>
                </a:lnTo>
                <a:lnTo>
                  <a:pt x="19050" y="103631"/>
                </a:lnTo>
                <a:lnTo>
                  <a:pt x="11572" y="99500"/>
                </a:lnTo>
                <a:lnTo>
                  <a:pt x="5524" y="88296"/>
                </a:lnTo>
                <a:lnTo>
                  <a:pt x="1476" y="71806"/>
                </a:lnTo>
                <a:lnTo>
                  <a:pt x="0" y="51815"/>
                </a:lnTo>
                <a:close/>
              </a:path>
            </a:pathLst>
          </a:custGeom>
          <a:ln w="3175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4815840" y="5174742"/>
            <a:ext cx="52069" cy="102870"/>
          </a:xfrm>
          <a:custGeom>
            <a:avLst/>
            <a:gdLst/>
            <a:ahLst/>
            <a:cxnLst/>
            <a:rect l="l" t="t" r="r" b="b"/>
            <a:pathLst>
              <a:path w="52070" h="102870">
                <a:moveTo>
                  <a:pt x="25908" y="0"/>
                </a:moveTo>
                <a:lnTo>
                  <a:pt x="15751" y="4024"/>
                </a:lnTo>
                <a:lnTo>
                  <a:pt x="7524" y="15049"/>
                </a:lnTo>
                <a:lnTo>
                  <a:pt x="2012" y="31503"/>
                </a:lnTo>
                <a:lnTo>
                  <a:pt x="0" y="51815"/>
                </a:lnTo>
                <a:lnTo>
                  <a:pt x="2012" y="71687"/>
                </a:lnTo>
                <a:lnTo>
                  <a:pt x="7524" y="87915"/>
                </a:lnTo>
                <a:lnTo>
                  <a:pt x="15751" y="98857"/>
                </a:lnTo>
                <a:lnTo>
                  <a:pt x="25908" y="102869"/>
                </a:lnTo>
                <a:lnTo>
                  <a:pt x="36064" y="98857"/>
                </a:lnTo>
                <a:lnTo>
                  <a:pt x="44291" y="87915"/>
                </a:lnTo>
                <a:lnTo>
                  <a:pt x="49803" y="71687"/>
                </a:lnTo>
                <a:lnTo>
                  <a:pt x="51816" y="51815"/>
                </a:lnTo>
                <a:lnTo>
                  <a:pt x="49803" y="31503"/>
                </a:lnTo>
                <a:lnTo>
                  <a:pt x="44291" y="15049"/>
                </a:lnTo>
                <a:lnTo>
                  <a:pt x="36064" y="4024"/>
                </a:lnTo>
                <a:lnTo>
                  <a:pt x="259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4815840" y="5174742"/>
            <a:ext cx="52069" cy="102870"/>
          </a:xfrm>
          <a:custGeom>
            <a:avLst/>
            <a:gdLst/>
            <a:ahLst/>
            <a:cxnLst/>
            <a:rect l="l" t="t" r="r" b="b"/>
            <a:pathLst>
              <a:path w="52070" h="102870">
                <a:moveTo>
                  <a:pt x="0" y="51815"/>
                </a:moveTo>
                <a:lnTo>
                  <a:pt x="2012" y="31503"/>
                </a:lnTo>
                <a:lnTo>
                  <a:pt x="7524" y="15049"/>
                </a:lnTo>
                <a:lnTo>
                  <a:pt x="15751" y="4024"/>
                </a:lnTo>
                <a:lnTo>
                  <a:pt x="25908" y="0"/>
                </a:lnTo>
                <a:lnTo>
                  <a:pt x="36064" y="4024"/>
                </a:lnTo>
                <a:lnTo>
                  <a:pt x="44291" y="15049"/>
                </a:lnTo>
                <a:lnTo>
                  <a:pt x="49803" y="31503"/>
                </a:lnTo>
                <a:lnTo>
                  <a:pt x="51816" y="51815"/>
                </a:lnTo>
                <a:lnTo>
                  <a:pt x="49803" y="71687"/>
                </a:lnTo>
                <a:lnTo>
                  <a:pt x="44291" y="87915"/>
                </a:lnTo>
                <a:lnTo>
                  <a:pt x="36064" y="98857"/>
                </a:lnTo>
                <a:lnTo>
                  <a:pt x="25908" y="102869"/>
                </a:lnTo>
                <a:lnTo>
                  <a:pt x="15751" y="98857"/>
                </a:lnTo>
                <a:lnTo>
                  <a:pt x="7524" y="87915"/>
                </a:lnTo>
                <a:lnTo>
                  <a:pt x="2012" y="71687"/>
                </a:lnTo>
                <a:lnTo>
                  <a:pt x="0" y="51815"/>
                </a:lnTo>
                <a:close/>
              </a:path>
            </a:pathLst>
          </a:custGeom>
          <a:ln w="3175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4815840" y="5174742"/>
            <a:ext cx="36195" cy="102870"/>
          </a:xfrm>
          <a:custGeom>
            <a:avLst/>
            <a:gdLst/>
            <a:ahLst/>
            <a:cxnLst/>
            <a:rect l="l" t="t" r="r" b="b"/>
            <a:pathLst>
              <a:path w="36195" h="102870">
                <a:moveTo>
                  <a:pt x="18288" y="0"/>
                </a:moveTo>
                <a:lnTo>
                  <a:pt x="11251" y="4024"/>
                </a:lnTo>
                <a:lnTo>
                  <a:pt x="5429" y="15049"/>
                </a:lnTo>
                <a:lnTo>
                  <a:pt x="1464" y="31503"/>
                </a:lnTo>
                <a:lnTo>
                  <a:pt x="0" y="51815"/>
                </a:lnTo>
                <a:lnTo>
                  <a:pt x="1464" y="71687"/>
                </a:lnTo>
                <a:lnTo>
                  <a:pt x="5429" y="87915"/>
                </a:lnTo>
                <a:lnTo>
                  <a:pt x="11251" y="98857"/>
                </a:lnTo>
                <a:lnTo>
                  <a:pt x="18288" y="102869"/>
                </a:lnTo>
                <a:lnTo>
                  <a:pt x="25205" y="98857"/>
                </a:lnTo>
                <a:lnTo>
                  <a:pt x="30765" y="87915"/>
                </a:lnTo>
                <a:lnTo>
                  <a:pt x="34468" y="71687"/>
                </a:lnTo>
                <a:lnTo>
                  <a:pt x="35814" y="51815"/>
                </a:lnTo>
                <a:lnTo>
                  <a:pt x="34468" y="31503"/>
                </a:lnTo>
                <a:lnTo>
                  <a:pt x="30765" y="15049"/>
                </a:lnTo>
                <a:lnTo>
                  <a:pt x="25205" y="4024"/>
                </a:lnTo>
                <a:lnTo>
                  <a:pt x="182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4815840" y="5174742"/>
            <a:ext cx="36195" cy="102870"/>
          </a:xfrm>
          <a:custGeom>
            <a:avLst/>
            <a:gdLst/>
            <a:ahLst/>
            <a:cxnLst/>
            <a:rect l="l" t="t" r="r" b="b"/>
            <a:pathLst>
              <a:path w="36195" h="102870">
                <a:moveTo>
                  <a:pt x="0" y="51815"/>
                </a:moveTo>
                <a:lnTo>
                  <a:pt x="1464" y="31503"/>
                </a:lnTo>
                <a:lnTo>
                  <a:pt x="5429" y="15049"/>
                </a:lnTo>
                <a:lnTo>
                  <a:pt x="11251" y="4024"/>
                </a:lnTo>
                <a:lnTo>
                  <a:pt x="18288" y="0"/>
                </a:lnTo>
                <a:lnTo>
                  <a:pt x="25205" y="4024"/>
                </a:lnTo>
                <a:lnTo>
                  <a:pt x="30765" y="15049"/>
                </a:lnTo>
                <a:lnTo>
                  <a:pt x="34468" y="31503"/>
                </a:lnTo>
                <a:lnTo>
                  <a:pt x="35814" y="51815"/>
                </a:lnTo>
                <a:lnTo>
                  <a:pt x="34468" y="71687"/>
                </a:lnTo>
                <a:lnTo>
                  <a:pt x="30765" y="87915"/>
                </a:lnTo>
                <a:lnTo>
                  <a:pt x="25205" y="98857"/>
                </a:lnTo>
                <a:lnTo>
                  <a:pt x="18288" y="102869"/>
                </a:lnTo>
                <a:lnTo>
                  <a:pt x="11251" y="98857"/>
                </a:lnTo>
                <a:lnTo>
                  <a:pt x="5429" y="87915"/>
                </a:lnTo>
                <a:lnTo>
                  <a:pt x="1464" y="71687"/>
                </a:lnTo>
                <a:lnTo>
                  <a:pt x="0" y="51815"/>
                </a:lnTo>
                <a:close/>
              </a:path>
            </a:pathLst>
          </a:custGeom>
          <a:ln w="3175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4917948" y="5249418"/>
            <a:ext cx="41910" cy="85090"/>
          </a:xfrm>
          <a:custGeom>
            <a:avLst/>
            <a:gdLst/>
            <a:ahLst/>
            <a:cxnLst/>
            <a:rect l="l" t="t" r="r" b="b"/>
            <a:pathLst>
              <a:path w="41910" h="85089">
                <a:moveTo>
                  <a:pt x="20574" y="0"/>
                </a:moveTo>
                <a:lnTo>
                  <a:pt x="12537" y="3345"/>
                </a:lnTo>
                <a:lnTo>
                  <a:pt x="6000" y="12477"/>
                </a:lnTo>
                <a:lnTo>
                  <a:pt x="1607" y="26038"/>
                </a:lnTo>
                <a:lnTo>
                  <a:pt x="0" y="42672"/>
                </a:lnTo>
                <a:lnTo>
                  <a:pt x="1607" y="58864"/>
                </a:lnTo>
                <a:lnTo>
                  <a:pt x="6000" y="72199"/>
                </a:lnTo>
                <a:lnTo>
                  <a:pt x="12537" y="81248"/>
                </a:lnTo>
                <a:lnTo>
                  <a:pt x="20574" y="84582"/>
                </a:lnTo>
                <a:lnTo>
                  <a:pt x="29051" y="81248"/>
                </a:lnTo>
                <a:lnTo>
                  <a:pt x="35814" y="72199"/>
                </a:lnTo>
                <a:lnTo>
                  <a:pt x="40290" y="58864"/>
                </a:lnTo>
                <a:lnTo>
                  <a:pt x="41910" y="42672"/>
                </a:lnTo>
                <a:lnTo>
                  <a:pt x="40290" y="26038"/>
                </a:lnTo>
                <a:lnTo>
                  <a:pt x="35814" y="12477"/>
                </a:lnTo>
                <a:lnTo>
                  <a:pt x="29051" y="3345"/>
                </a:lnTo>
                <a:lnTo>
                  <a:pt x="20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4917948" y="5249418"/>
            <a:ext cx="41910" cy="85090"/>
          </a:xfrm>
          <a:custGeom>
            <a:avLst/>
            <a:gdLst/>
            <a:ahLst/>
            <a:cxnLst/>
            <a:rect l="l" t="t" r="r" b="b"/>
            <a:pathLst>
              <a:path w="41910" h="85089">
                <a:moveTo>
                  <a:pt x="0" y="42672"/>
                </a:moveTo>
                <a:lnTo>
                  <a:pt x="1607" y="26038"/>
                </a:lnTo>
                <a:lnTo>
                  <a:pt x="6000" y="12477"/>
                </a:lnTo>
                <a:lnTo>
                  <a:pt x="12537" y="3345"/>
                </a:lnTo>
                <a:lnTo>
                  <a:pt x="20574" y="0"/>
                </a:lnTo>
                <a:lnTo>
                  <a:pt x="29051" y="3345"/>
                </a:lnTo>
                <a:lnTo>
                  <a:pt x="35814" y="12477"/>
                </a:lnTo>
                <a:lnTo>
                  <a:pt x="40290" y="26038"/>
                </a:lnTo>
                <a:lnTo>
                  <a:pt x="41910" y="42672"/>
                </a:lnTo>
                <a:lnTo>
                  <a:pt x="40290" y="58864"/>
                </a:lnTo>
                <a:lnTo>
                  <a:pt x="35814" y="72199"/>
                </a:lnTo>
                <a:lnTo>
                  <a:pt x="29051" y="81248"/>
                </a:lnTo>
                <a:lnTo>
                  <a:pt x="20574" y="84582"/>
                </a:lnTo>
                <a:lnTo>
                  <a:pt x="12537" y="81248"/>
                </a:lnTo>
                <a:lnTo>
                  <a:pt x="6000" y="72199"/>
                </a:lnTo>
                <a:lnTo>
                  <a:pt x="1607" y="58864"/>
                </a:lnTo>
                <a:lnTo>
                  <a:pt x="0" y="42672"/>
                </a:lnTo>
                <a:close/>
              </a:path>
            </a:pathLst>
          </a:custGeom>
          <a:ln w="3175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4917948" y="5249418"/>
            <a:ext cx="33020" cy="85090"/>
          </a:xfrm>
          <a:custGeom>
            <a:avLst/>
            <a:gdLst/>
            <a:ahLst/>
            <a:cxnLst/>
            <a:rect l="l" t="t" r="r" b="b"/>
            <a:pathLst>
              <a:path w="33020" h="85089">
                <a:moveTo>
                  <a:pt x="16002" y="0"/>
                </a:moveTo>
                <a:lnTo>
                  <a:pt x="9644" y="3345"/>
                </a:lnTo>
                <a:lnTo>
                  <a:pt x="4572" y="12477"/>
                </a:lnTo>
                <a:lnTo>
                  <a:pt x="1214" y="26038"/>
                </a:lnTo>
                <a:lnTo>
                  <a:pt x="0" y="42672"/>
                </a:lnTo>
                <a:lnTo>
                  <a:pt x="1214" y="58864"/>
                </a:lnTo>
                <a:lnTo>
                  <a:pt x="4571" y="72199"/>
                </a:lnTo>
                <a:lnTo>
                  <a:pt x="9644" y="81248"/>
                </a:lnTo>
                <a:lnTo>
                  <a:pt x="16002" y="84582"/>
                </a:lnTo>
                <a:lnTo>
                  <a:pt x="22479" y="81248"/>
                </a:lnTo>
                <a:lnTo>
                  <a:pt x="27813" y="72199"/>
                </a:lnTo>
                <a:lnTo>
                  <a:pt x="31432" y="58864"/>
                </a:lnTo>
                <a:lnTo>
                  <a:pt x="32766" y="42672"/>
                </a:lnTo>
                <a:lnTo>
                  <a:pt x="31432" y="26038"/>
                </a:lnTo>
                <a:lnTo>
                  <a:pt x="27813" y="12477"/>
                </a:lnTo>
                <a:lnTo>
                  <a:pt x="22479" y="3345"/>
                </a:lnTo>
                <a:lnTo>
                  <a:pt x="160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4917948" y="5249418"/>
            <a:ext cx="33020" cy="85090"/>
          </a:xfrm>
          <a:custGeom>
            <a:avLst/>
            <a:gdLst/>
            <a:ahLst/>
            <a:cxnLst/>
            <a:rect l="l" t="t" r="r" b="b"/>
            <a:pathLst>
              <a:path w="33020" h="85089">
                <a:moveTo>
                  <a:pt x="0" y="42672"/>
                </a:moveTo>
                <a:lnTo>
                  <a:pt x="1214" y="26038"/>
                </a:lnTo>
                <a:lnTo>
                  <a:pt x="4572" y="12477"/>
                </a:lnTo>
                <a:lnTo>
                  <a:pt x="9644" y="3345"/>
                </a:lnTo>
                <a:lnTo>
                  <a:pt x="16002" y="0"/>
                </a:lnTo>
                <a:lnTo>
                  <a:pt x="22479" y="3345"/>
                </a:lnTo>
                <a:lnTo>
                  <a:pt x="27813" y="12477"/>
                </a:lnTo>
                <a:lnTo>
                  <a:pt x="31432" y="26038"/>
                </a:lnTo>
                <a:lnTo>
                  <a:pt x="32766" y="42672"/>
                </a:lnTo>
                <a:lnTo>
                  <a:pt x="31432" y="58864"/>
                </a:lnTo>
                <a:lnTo>
                  <a:pt x="27813" y="72199"/>
                </a:lnTo>
                <a:lnTo>
                  <a:pt x="22479" y="81248"/>
                </a:lnTo>
                <a:lnTo>
                  <a:pt x="16002" y="84582"/>
                </a:lnTo>
                <a:lnTo>
                  <a:pt x="9644" y="81248"/>
                </a:lnTo>
                <a:lnTo>
                  <a:pt x="4571" y="72199"/>
                </a:lnTo>
                <a:lnTo>
                  <a:pt x="1214" y="58864"/>
                </a:lnTo>
                <a:lnTo>
                  <a:pt x="0" y="42672"/>
                </a:lnTo>
                <a:close/>
              </a:path>
            </a:pathLst>
          </a:custGeom>
          <a:ln w="3175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4929378" y="5465826"/>
            <a:ext cx="45085" cy="85090"/>
          </a:xfrm>
          <a:custGeom>
            <a:avLst/>
            <a:gdLst/>
            <a:ahLst/>
            <a:cxnLst/>
            <a:rect l="l" t="t" r="r" b="b"/>
            <a:pathLst>
              <a:path w="45085" h="85089">
                <a:moveTo>
                  <a:pt x="22098" y="0"/>
                </a:moveTo>
                <a:lnTo>
                  <a:pt x="13501" y="3333"/>
                </a:lnTo>
                <a:lnTo>
                  <a:pt x="6477" y="12382"/>
                </a:lnTo>
                <a:lnTo>
                  <a:pt x="1738" y="25717"/>
                </a:lnTo>
                <a:lnTo>
                  <a:pt x="0" y="41910"/>
                </a:lnTo>
                <a:lnTo>
                  <a:pt x="1738" y="58543"/>
                </a:lnTo>
                <a:lnTo>
                  <a:pt x="6476" y="72104"/>
                </a:lnTo>
                <a:lnTo>
                  <a:pt x="13501" y="81236"/>
                </a:lnTo>
                <a:lnTo>
                  <a:pt x="22098" y="84582"/>
                </a:lnTo>
                <a:lnTo>
                  <a:pt x="31134" y="81236"/>
                </a:lnTo>
                <a:lnTo>
                  <a:pt x="38385" y="72104"/>
                </a:lnTo>
                <a:lnTo>
                  <a:pt x="43207" y="58543"/>
                </a:lnTo>
                <a:lnTo>
                  <a:pt x="44958" y="41910"/>
                </a:lnTo>
                <a:lnTo>
                  <a:pt x="43207" y="25717"/>
                </a:lnTo>
                <a:lnTo>
                  <a:pt x="38385" y="12382"/>
                </a:lnTo>
                <a:lnTo>
                  <a:pt x="31134" y="3333"/>
                </a:lnTo>
                <a:lnTo>
                  <a:pt x="2209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4929378" y="5465826"/>
            <a:ext cx="45085" cy="85090"/>
          </a:xfrm>
          <a:custGeom>
            <a:avLst/>
            <a:gdLst/>
            <a:ahLst/>
            <a:cxnLst/>
            <a:rect l="l" t="t" r="r" b="b"/>
            <a:pathLst>
              <a:path w="45085" h="85089">
                <a:moveTo>
                  <a:pt x="0" y="41910"/>
                </a:moveTo>
                <a:lnTo>
                  <a:pt x="1738" y="25717"/>
                </a:lnTo>
                <a:lnTo>
                  <a:pt x="6477" y="12382"/>
                </a:lnTo>
                <a:lnTo>
                  <a:pt x="13501" y="3333"/>
                </a:lnTo>
                <a:lnTo>
                  <a:pt x="22098" y="0"/>
                </a:lnTo>
                <a:lnTo>
                  <a:pt x="31134" y="3333"/>
                </a:lnTo>
                <a:lnTo>
                  <a:pt x="38385" y="12382"/>
                </a:lnTo>
                <a:lnTo>
                  <a:pt x="43207" y="25717"/>
                </a:lnTo>
                <a:lnTo>
                  <a:pt x="44958" y="41910"/>
                </a:lnTo>
                <a:lnTo>
                  <a:pt x="43207" y="58543"/>
                </a:lnTo>
                <a:lnTo>
                  <a:pt x="38385" y="72104"/>
                </a:lnTo>
                <a:lnTo>
                  <a:pt x="31134" y="81236"/>
                </a:lnTo>
                <a:lnTo>
                  <a:pt x="22098" y="84582"/>
                </a:lnTo>
                <a:lnTo>
                  <a:pt x="13501" y="81236"/>
                </a:lnTo>
                <a:lnTo>
                  <a:pt x="6476" y="72104"/>
                </a:lnTo>
                <a:lnTo>
                  <a:pt x="1738" y="58543"/>
                </a:lnTo>
                <a:lnTo>
                  <a:pt x="0" y="41910"/>
                </a:lnTo>
                <a:close/>
              </a:path>
            </a:pathLst>
          </a:custGeom>
          <a:ln w="3175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4929378" y="5465826"/>
            <a:ext cx="33020" cy="85090"/>
          </a:xfrm>
          <a:custGeom>
            <a:avLst/>
            <a:gdLst/>
            <a:ahLst/>
            <a:cxnLst/>
            <a:rect l="l" t="t" r="r" b="b"/>
            <a:pathLst>
              <a:path w="33020" h="85089">
                <a:moveTo>
                  <a:pt x="16764" y="0"/>
                </a:moveTo>
                <a:lnTo>
                  <a:pt x="10287" y="3333"/>
                </a:lnTo>
                <a:lnTo>
                  <a:pt x="4952" y="12382"/>
                </a:lnTo>
                <a:lnTo>
                  <a:pt x="1333" y="25717"/>
                </a:lnTo>
                <a:lnTo>
                  <a:pt x="0" y="41910"/>
                </a:lnTo>
                <a:lnTo>
                  <a:pt x="1333" y="58543"/>
                </a:lnTo>
                <a:lnTo>
                  <a:pt x="4952" y="72104"/>
                </a:lnTo>
                <a:lnTo>
                  <a:pt x="10287" y="81236"/>
                </a:lnTo>
                <a:lnTo>
                  <a:pt x="16764" y="84582"/>
                </a:lnTo>
                <a:lnTo>
                  <a:pt x="23121" y="81236"/>
                </a:lnTo>
                <a:lnTo>
                  <a:pt x="28193" y="72104"/>
                </a:lnTo>
                <a:lnTo>
                  <a:pt x="31551" y="58543"/>
                </a:lnTo>
                <a:lnTo>
                  <a:pt x="32766" y="41910"/>
                </a:lnTo>
                <a:lnTo>
                  <a:pt x="31551" y="25717"/>
                </a:lnTo>
                <a:lnTo>
                  <a:pt x="28194" y="12382"/>
                </a:lnTo>
                <a:lnTo>
                  <a:pt x="23121" y="3333"/>
                </a:lnTo>
                <a:lnTo>
                  <a:pt x="167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4929378" y="5465826"/>
            <a:ext cx="33020" cy="85090"/>
          </a:xfrm>
          <a:custGeom>
            <a:avLst/>
            <a:gdLst/>
            <a:ahLst/>
            <a:cxnLst/>
            <a:rect l="l" t="t" r="r" b="b"/>
            <a:pathLst>
              <a:path w="33020" h="85089">
                <a:moveTo>
                  <a:pt x="0" y="41910"/>
                </a:moveTo>
                <a:lnTo>
                  <a:pt x="1333" y="25717"/>
                </a:lnTo>
                <a:lnTo>
                  <a:pt x="4952" y="12382"/>
                </a:lnTo>
                <a:lnTo>
                  <a:pt x="10287" y="3333"/>
                </a:lnTo>
                <a:lnTo>
                  <a:pt x="16764" y="0"/>
                </a:lnTo>
                <a:lnTo>
                  <a:pt x="23121" y="3333"/>
                </a:lnTo>
                <a:lnTo>
                  <a:pt x="28194" y="12382"/>
                </a:lnTo>
                <a:lnTo>
                  <a:pt x="31551" y="25717"/>
                </a:lnTo>
                <a:lnTo>
                  <a:pt x="32766" y="41910"/>
                </a:lnTo>
                <a:lnTo>
                  <a:pt x="31551" y="58543"/>
                </a:lnTo>
                <a:lnTo>
                  <a:pt x="28193" y="72104"/>
                </a:lnTo>
                <a:lnTo>
                  <a:pt x="23121" y="81236"/>
                </a:lnTo>
                <a:lnTo>
                  <a:pt x="16764" y="84582"/>
                </a:lnTo>
                <a:lnTo>
                  <a:pt x="10287" y="81236"/>
                </a:lnTo>
                <a:lnTo>
                  <a:pt x="4952" y="72104"/>
                </a:lnTo>
                <a:lnTo>
                  <a:pt x="1333" y="58543"/>
                </a:lnTo>
                <a:lnTo>
                  <a:pt x="0" y="41910"/>
                </a:lnTo>
                <a:close/>
              </a:path>
            </a:pathLst>
          </a:custGeom>
          <a:ln w="3175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4986528" y="5315711"/>
            <a:ext cx="41910" cy="85090"/>
          </a:xfrm>
          <a:custGeom>
            <a:avLst/>
            <a:gdLst/>
            <a:ahLst/>
            <a:cxnLst/>
            <a:rect l="l" t="t" r="r" b="b"/>
            <a:pathLst>
              <a:path w="41910" h="85089">
                <a:moveTo>
                  <a:pt x="20574" y="0"/>
                </a:moveTo>
                <a:lnTo>
                  <a:pt x="12537" y="3226"/>
                </a:lnTo>
                <a:lnTo>
                  <a:pt x="6000" y="12096"/>
                </a:lnTo>
                <a:lnTo>
                  <a:pt x="1607" y="25396"/>
                </a:lnTo>
                <a:lnTo>
                  <a:pt x="0" y="41910"/>
                </a:lnTo>
                <a:lnTo>
                  <a:pt x="1607" y="58543"/>
                </a:lnTo>
                <a:lnTo>
                  <a:pt x="6000" y="72104"/>
                </a:lnTo>
                <a:lnTo>
                  <a:pt x="12537" y="81236"/>
                </a:lnTo>
                <a:lnTo>
                  <a:pt x="20574" y="84582"/>
                </a:lnTo>
                <a:lnTo>
                  <a:pt x="28729" y="81236"/>
                </a:lnTo>
                <a:lnTo>
                  <a:pt x="35528" y="72104"/>
                </a:lnTo>
                <a:lnTo>
                  <a:pt x="40183" y="58543"/>
                </a:lnTo>
                <a:lnTo>
                  <a:pt x="41910" y="41910"/>
                </a:lnTo>
                <a:lnTo>
                  <a:pt x="40183" y="25396"/>
                </a:lnTo>
                <a:lnTo>
                  <a:pt x="35528" y="12096"/>
                </a:lnTo>
                <a:lnTo>
                  <a:pt x="28729" y="3226"/>
                </a:lnTo>
                <a:lnTo>
                  <a:pt x="20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4986528" y="5315711"/>
            <a:ext cx="41910" cy="85090"/>
          </a:xfrm>
          <a:custGeom>
            <a:avLst/>
            <a:gdLst/>
            <a:ahLst/>
            <a:cxnLst/>
            <a:rect l="l" t="t" r="r" b="b"/>
            <a:pathLst>
              <a:path w="41910" h="85089">
                <a:moveTo>
                  <a:pt x="0" y="41910"/>
                </a:moveTo>
                <a:lnTo>
                  <a:pt x="1607" y="25396"/>
                </a:lnTo>
                <a:lnTo>
                  <a:pt x="6000" y="12096"/>
                </a:lnTo>
                <a:lnTo>
                  <a:pt x="12537" y="3226"/>
                </a:lnTo>
                <a:lnTo>
                  <a:pt x="20574" y="0"/>
                </a:lnTo>
                <a:lnTo>
                  <a:pt x="28729" y="3226"/>
                </a:lnTo>
                <a:lnTo>
                  <a:pt x="35528" y="12096"/>
                </a:lnTo>
                <a:lnTo>
                  <a:pt x="40183" y="25396"/>
                </a:lnTo>
                <a:lnTo>
                  <a:pt x="41910" y="41910"/>
                </a:lnTo>
                <a:lnTo>
                  <a:pt x="40183" y="58543"/>
                </a:lnTo>
                <a:lnTo>
                  <a:pt x="35528" y="72104"/>
                </a:lnTo>
                <a:lnTo>
                  <a:pt x="28729" y="81236"/>
                </a:lnTo>
                <a:lnTo>
                  <a:pt x="20574" y="84582"/>
                </a:lnTo>
                <a:lnTo>
                  <a:pt x="12537" y="81236"/>
                </a:lnTo>
                <a:lnTo>
                  <a:pt x="6000" y="72104"/>
                </a:lnTo>
                <a:lnTo>
                  <a:pt x="1607" y="58543"/>
                </a:lnTo>
                <a:lnTo>
                  <a:pt x="0" y="41910"/>
                </a:lnTo>
                <a:close/>
              </a:path>
            </a:pathLst>
          </a:custGeom>
          <a:ln w="3175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4986528" y="5315711"/>
            <a:ext cx="33020" cy="85090"/>
          </a:xfrm>
          <a:custGeom>
            <a:avLst/>
            <a:gdLst/>
            <a:ahLst/>
            <a:cxnLst/>
            <a:rect l="l" t="t" r="r" b="b"/>
            <a:pathLst>
              <a:path w="33020" h="85089">
                <a:moveTo>
                  <a:pt x="16002" y="0"/>
                </a:moveTo>
                <a:lnTo>
                  <a:pt x="9644" y="3226"/>
                </a:lnTo>
                <a:lnTo>
                  <a:pt x="4572" y="12096"/>
                </a:lnTo>
                <a:lnTo>
                  <a:pt x="1214" y="25396"/>
                </a:lnTo>
                <a:lnTo>
                  <a:pt x="0" y="41910"/>
                </a:lnTo>
                <a:lnTo>
                  <a:pt x="1214" y="58543"/>
                </a:lnTo>
                <a:lnTo>
                  <a:pt x="4571" y="72104"/>
                </a:lnTo>
                <a:lnTo>
                  <a:pt x="9644" y="81236"/>
                </a:lnTo>
                <a:lnTo>
                  <a:pt x="16002" y="84582"/>
                </a:lnTo>
                <a:lnTo>
                  <a:pt x="22479" y="81236"/>
                </a:lnTo>
                <a:lnTo>
                  <a:pt x="27813" y="72104"/>
                </a:lnTo>
                <a:lnTo>
                  <a:pt x="31432" y="58543"/>
                </a:lnTo>
                <a:lnTo>
                  <a:pt x="32766" y="41910"/>
                </a:lnTo>
                <a:lnTo>
                  <a:pt x="31432" y="25396"/>
                </a:lnTo>
                <a:lnTo>
                  <a:pt x="27813" y="12096"/>
                </a:lnTo>
                <a:lnTo>
                  <a:pt x="22479" y="3226"/>
                </a:lnTo>
                <a:lnTo>
                  <a:pt x="160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4986528" y="5315711"/>
            <a:ext cx="33020" cy="85090"/>
          </a:xfrm>
          <a:custGeom>
            <a:avLst/>
            <a:gdLst/>
            <a:ahLst/>
            <a:cxnLst/>
            <a:rect l="l" t="t" r="r" b="b"/>
            <a:pathLst>
              <a:path w="33020" h="85089">
                <a:moveTo>
                  <a:pt x="0" y="41910"/>
                </a:moveTo>
                <a:lnTo>
                  <a:pt x="1214" y="25396"/>
                </a:lnTo>
                <a:lnTo>
                  <a:pt x="4572" y="12096"/>
                </a:lnTo>
                <a:lnTo>
                  <a:pt x="9644" y="3226"/>
                </a:lnTo>
                <a:lnTo>
                  <a:pt x="16002" y="0"/>
                </a:lnTo>
                <a:lnTo>
                  <a:pt x="22479" y="3226"/>
                </a:lnTo>
                <a:lnTo>
                  <a:pt x="27813" y="12096"/>
                </a:lnTo>
                <a:lnTo>
                  <a:pt x="31432" y="25396"/>
                </a:lnTo>
                <a:lnTo>
                  <a:pt x="32766" y="41910"/>
                </a:lnTo>
                <a:lnTo>
                  <a:pt x="31432" y="58543"/>
                </a:lnTo>
                <a:lnTo>
                  <a:pt x="27813" y="72104"/>
                </a:lnTo>
                <a:lnTo>
                  <a:pt x="22479" y="81236"/>
                </a:lnTo>
                <a:lnTo>
                  <a:pt x="16002" y="84582"/>
                </a:lnTo>
                <a:lnTo>
                  <a:pt x="9644" y="81236"/>
                </a:lnTo>
                <a:lnTo>
                  <a:pt x="4571" y="72104"/>
                </a:lnTo>
                <a:lnTo>
                  <a:pt x="1214" y="58543"/>
                </a:lnTo>
                <a:lnTo>
                  <a:pt x="0" y="41910"/>
                </a:lnTo>
                <a:close/>
              </a:path>
            </a:pathLst>
          </a:custGeom>
          <a:ln w="3175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4851653" y="5340858"/>
            <a:ext cx="48005" cy="9677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4851653" y="5340858"/>
            <a:ext cx="48260" cy="97155"/>
          </a:xfrm>
          <a:custGeom>
            <a:avLst/>
            <a:gdLst/>
            <a:ahLst/>
            <a:cxnLst/>
            <a:rect l="l" t="t" r="r" b="b"/>
            <a:pathLst>
              <a:path w="48260" h="97154">
                <a:moveTo>
                  <a:pt x="0" y="48005"/>
                </a:moveTo>
                <a:lnTo>
                  <a:pt x="1881" y="29253"/>
                </a:lnTo>
                <a:lnTo>
                  <a:pt x="7048" y="14001"/>
                </a:lnTo>
                <a:lnTo>
                  <a:pt x="14787" y="3750"/>
                </a:lnTo>
                <a:lnTo>
                  <a:pt x="24384" y="0"/>
                </a:lnTo>
                <a:lnTo>
                  <a:pt x="33539" y="3750"/>
                </a:lnTo>
                <a:lnTo>
                  <a:pt x="41052" y="14001"/>
                </a:lnTo>
                <a:lnTo>
                  <a:pt x="46136" y="29253"/>
                </a:lnTo>
                <a:lnTo>
                  <a:pt x="48006" y="48005"/>
                </a:lnTo>
                <a:lnTo>
                  <a:pt x="46136" y="66877"/>
                </a:lnTo>
                <a:lnTo>
                  <a:pt x="41052" y="82391"/>
                </a:lnTo>
                <a:lnTo>
                  <a:pt x="33539" y="92904"/>
                </a:lnTo>
                <a:lnTo>
                  <a:pt x="24384" y="96774"/>
                </a:lnTo>
                <a:lnTo>
                  <a:pt x="14787" y="92904"/>
                </a:lnTo>
                <a:lnTo>
                  <a:pt x="7048" y="82391"/>
                </a:lnTo>
                <a:lnTo>
                  <a:pt x="1881" y="66877"/>
                </a:lnTo>
                <a:lnTo>
                  <a:pt x="0" y="4800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5145785" y="5102351"/>
            <a:ext cx="292100" cy="570230"/>
          </a:xfrm>
          <a:custGeom>
            <a:avLst/>
            <a:gdLst/>
            <a:ahLst/>
            <a:cxnLst/>
            <a:rect l="l" t="t" r="r" b="b"/>
            <a:pathLst>
              <a:path w="292100" h="570229">
                <a:moveTo>
                  <a:pt x="0" y="0"/>
                </a:moveTo>
                <a:lnTo>
                  <a:pt x="0" y="569976"/>
                </a:lnTo>
                <a:lnTo>
                  <a:pt x="291846" y="472440"/>
                </a:lnTo>
                <a:lnTo>
                  <a:pt x="291846" y="98298"/>
                </a:lnTo>
                <a:lnTo>
                  <a:pt x="0" y="0"/>
                </a:lnTo>
                <a:close/>
              </a:path>
            </a:pathLst>
          </a:custGeom>
          <a:solidFill>
            <a:srgbClr val="189A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5145785" y="5102351"/>
            <a:ext cx="292100" cy="570230"/>
          </a:xfrm>
          <a:custGeom>
            <a:avLst/>
            <a:gdLst/>
            <a:ahLst/>
            <a:cxnLst/>
            <a:rect l="l" t="t" r="r" b="b"/>
            <a:pathLst>
              <a:path w="292100" h="570229">
                <a:moveTo>
                  <a:pt x="0" y="0"/>
                </a:moveTo>
                <a:lnTo>
                  <a:pt x="291846" y="98298"/>
                </a:lnTo>
                <a:lnTo>
                  <a:pt x="291846" y="472440"/>
                </a:lnTo>
                <a:lnTo>
                  <a:pt x="0" y="5699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5193029" y="5494020"/>
            <a:ext cx="50291" cy="10286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5193029" y="5494020"/>
            <a:ext cx="50800" cy="102870"/>
          </a:xfrm>
          <a:custGeom>
            <a:avLst/>
            <a:gdLst/>
            <a:ahLst/>
            <a:cxnLst/>
            <a:rect l="l" t="t" r="r" b="b"/>
            <a:pathLst>
              <a:path w="50800" h="102870">
                <a:moveTo>
                  <a:pt x="0" y="51815"/>
                </a:moveTo>
                <a:lnTo>
                  <a:pt x="1893" y="31503"/>
                </a:lnTo>
                <a:lnTo>
                  <a:pt x="7143" y="15049"/>
                </a:lnTo>
                <a:lnTo>
                  <a:pt x="15109" y="4024"/>
                </a:lnTo>
                <a:lnTo>
                  <a:pt x="25146" y="0"/>
                </a:lnTo>
                <a:lnTo>
                  <a:pt x="34861" y="4024"/>
                </a:lnTo>
                <a:lnTo>
                  <a:pt x="42862" y="15049"/>
                </a:lnTo>
                <a:lnTo>
                  <a:pt x="48291" y="31503"/>
                </a:lnTo>
                <a:lnTo>
                  <a:pt x="50292" y="51815"/>
                </a:lnTo>
                <a:lnTo>
                  <a:pt x="48291" y="71687"/>
                </a:lnTo>
                <a:lnTo>
                  <a:pt x="42862" y="87915"/>
                </a:lnTo>
                <a:lnTo>
                  <a:pt x="34861" y="98857"/>
                </a:lnTo>
                <a:lnTo>
                  <a:pt x="25146" y="102869"/>
                </a:lnTo>
                <a:lnTo>
                  <a:pt x="15109" y="98857"/>
                </a:lnTo>
                <a:lnTo>
                  <a:pt x="7143" y="87915"/>
                </a:lnTo>
                <a:lnTo>
                  <a:pt x="1893" y="71687"/>
                </a:lnTo>
                <a:lnTo>
                  <a:pt x="0" y="51815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5297423" y="5249418"/>
            <a:ext cx="41910" cy="8458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5297423" y="5249417"/>
            <a:ext cx="41910" cy="85090"/>
          </a:xfrm>
          <a:custGeom>
            <a:avLst/>
            <a:gdLst/>
            <a:ahLst/>
            <a:cxnLst/>
            <a:rect l="l" t="t" r="r" b="b"/>
            <a:pathLst>
              <a:path w="41910" h="85089">
                <a:moveTo>
                  <a:pt x="0" y="42672"/>
                </a:moveTo>
                <a:lnTo>
                  <a:pt x="1607" y="26038"/>
                </a:lnTo>
                <a:lnTo>
                  <a:pt x="6000" y="12477"/>
                </a:lnTo>
                <a:lnTo>
                  <a:pt x="12537" y="3345"/>
                </a:lnTo>
                <a:lnTo>
                  <a:pt x="20574" y="0"/>
                </a:lnTo>
                <a:lnTo>
                  <a:pt x="28729" y="3345"/>
                </a:lnTo>
                <a:lnTo>
                  <a:pt x="35528" y="12477"/>
                </a:lnTo>
                <a:lnTo>
                  <a:pt x="40183" y="26038"/>
                </a:lnTo>
                <a:lnTo>
                  <a:pt x="41910" y="42672"/>
                </a:lnTo>
                <a:lnTo>
                  <a:pt x="40183" y="58864"/>
                </a:lnTo>
                <a:lnTo>
                  <a:pt x="35528" y="72199"/>
                </a:lnTo>
                <a:lnTo>
                  <a:pt x="28729" y="81248"/>
                </a:lnTo>
                <a:lnTo>
                  <a:pt x="20574" y="84582"/>
                </a:lnTo>
                <a:lnTo>
                  <a:pt x="12537" y="81248"/>
                </a:lnTo>
                <a:lnTo>
                  <a:pt x="6000" y="72199"/>
                </a:lnTo>
                <a:lnTo>
                  <a:pt x="1607" y="58864"/>
                </a:lnTo>
                <a:lnTo>
                  <a:pt x="0" y="42672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5129784" y="5100828"/>
            <a:ext cx="15240" cy="567055"/>
          </a:xfrm>
          <a:custGeom>
            <a:avLst/>
            <a:gdLst/>
            <a:ahLst/>
            <a:cxnLst/>
            <a:rect l="l" t="t" r="r" b="b"/>
            <a:pathLst>
              <a:path w="15239" h="567054">
                <a:moveTo>
                  <a:pt x="0" y="0"/>
                </a:moveTo>
                <a:lnTo>
                  <a:pt x="15239" y="0"/>
                </a:lnTo>
                <a:lnTo>
                  <a:pt x="15239" y="566927"/>
                </a:lnTo>
                <a:lnTo>
                  <a:pt x="0" y="56692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5195315" y="5174742"/>
            <a:ext cx="51435" cy="102870"/>
          </a:xfrm>
          <a:custGeom>
            <a:avLst/>
            <a:gdLst/>
            <a:ahLst/>
            <a:cxnLst/>
            <a:rect l="l" t="t" r="r" b="b"/>
            <a:pathLst>
              <a:path w="51435" h="102870">
                <a:moveTo>
                  <a:pt x="25908" y="0"/>
                </a:moveTo>
                <a:lnTo>
                  <a:pt x="15751" y="4024"/>
                </a:lnTo>
                <a:lnTo>
                  <a:pt x="7524" y="15049"/>
                </a:lnTo>
                <a:lnTo>
                  <a:pt x="2012" y="31503"/>
                </a:lnTo>
                <a:lnTo>
                  <a:pt x="0" y="51815"/>
                </a:lnTo>
                <a:lnTo>
                  <a:pt x="2012" y="71687"/>
                </a:lnTo>
                <a:lnTo>
                  <a:pt x="7524" y="87915"/>
                </a:lnTo>
                <a:lnTo>
                  <a:pt x="15751" y="98857"/>
                </a:lnTo>
                <a:lnTo>
                  <a:pt x="25908" y="102869"/>
                </a:lnTo>
                <a:lnTo>
                  <a:pt x="35623" y="98857"/>
                </a:lnTo>
                <a:lnTo>
                  <a:pt x="43624" y="87915"/>
                </a:lnTo>
                <a:lnTo>
                  <a:pt x="49053" y="71687"/>
                </a:lnTo>
                <a:lnTo>
                  <a:pt x="51053" y="51815"/>
                </a:lnTo>
                <a:lnTo>
                  <a:pt x="49053" y="31503"/>
                </a:lnTo>
                <a:lnTo>
                  <a:pt x="43624" y="15049"/>
                </a:lnTo>
                <a:lnTo>
                  <a:pt x="35623" y="4024"/>
                </a:lnTo>
                <a:lnTo>
                  <a:pt x="259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5195315" y="5174742"/>
            <a:ext cx="51435" cy="102870"/>
          </a:xfrm>
          <a:custGeom>
            <a:avLst/>
            <a:gdLst/>
            <a:ahLst/>
            <a:cxnLst/>
            <a:rect l="l" t="t" r="r" b="b"/>
            <a:pathLst>
              <a:path w="51435" h="102870">
                <a:moveTo>
                  <a:pt x="0" y="51815"/>
                </a:moveTo>
                <a:lnTo>
                  <a:pt x="2012" y="31503"/>
                </a:lnTo>
                <a:lnTo>
                  <a:pt x="7524" y="15049"/>
                </a:lnTo>
                <a:lnTo>
                  <a:pt x="15751" y="4024"/>
                </a:lnTo>
                <a:lnTo>
                  <a:pt x="25908" y="0"/>
                </a:lnTo>
                <a:lnTo>
                  <a:pt x="35623" y="4024"/>
                </a:lnTo>
                <a:lnTo>
                  <a:pt x="43624" y="15049"/>
                </a:lnTo>
                <a:lnTo>
                  <a:pt x="49053" y="31503"/>
                </a:lnTo>
                <a:lnTo>
                  <a:pt x="51053" y="51815"/>
                </a:lnTo>
                <a:lnTo>
                  <a:pt x="49053" y="71687"/>
                </a:lnTo>
                <a:lnTo>
                  <a:pt x="43624" y="87915"/>
                </a:lnTo>
                <a:lnTo>
                  <a:pt x="35623" y="98857"/>
                </a:lnTo>
                <a:lnTo>
                  <a:pt x="25908" y="102869"/>
                </a:lnTo>
                <a:lnTo>
                  <a:pt x="15751" y="98857"/>
                </a:lnTo>
                <a:lnTo>
                  <a:pt x="7524" y="87915"/>
                </a:lnTo>
                <a:lnTo>
                  <a:pt x="2012" y="71687"/>
                </a:lnTo>
                <a:lnTo>
                  <a:pt x="0" y="51815"/>
                </a:lnTo>
                <a:close/>
              </a:path>
            </a:pathLst>
          </a:custGeom>
          <a:ln w="3175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5195315" y="5174742"/>
            <a:ext cx="36195" cy="102870"/>
          </a:xfrm>
          <a:custGeom>
            <a:avLst/>
            <a:gdLst/>
            <a:ahLst/>
            <a:cxnLst/>
            <a:rect l="l" t="t" r="r" b="b"/>
            <a:pathLst>
              <a:path w="36195" h="102870">
                <a:moveTo>
                  <a:pt x="18288" y="0"/>
                </a:moveTo>
                <a:lnTo>
                  <a:pt x="11251" y="4024"/>
                </a:lnTo>
                <a:lnTo>
                  <a:pt x="5429" y="15049"/>
                </a:lnTo>
                <a:lnTo>
                  <a:pt x="1464" y="31503"/>
                </a:lnTo>
                <a:lnTo>
                  <a:pt x="0" y="51815"/>
                </a:lnTo>
                <a:lnTo>
                  <a:pt x="1464" y="71687"/>
                </a:lnTo>
                <a:lnTo>
                  <a:pt x="5429" y="87915"/>
                </a:lnTo>
                <a:lnTo>
                  <a:pt x="11251" y="98857"/>
                </a:lnTo>
                <a:lnTo>
                  <a:pt x="18288" y="102869"/>
                </a:lnTo>
                <a:lnTo>
                  <a:pt x="25205" y="98857"/>
                </a:lnTo>
                <a:lnTo>
                  <a:pt x="30765" y="87915"/>
                </a:lnTo>
                <a:lnTo>
                  <a:pt x="34468" y="71687"/>
                </a:lnTo>
                <a:lnTo>
                  <a:pt x="35814" y="51815"/>
                </a:lnTo>
                <a:lnTo>
                  <a:pt x="34468" y="31503"/>
                </a:lnTo>
                <a:lnTo>
                  <a:pt x="30765" y="15049"/>
                </a:lnTo>
                <a:lnTo>
                  <a:pt x="25205" y="4024"/>
                </a:lnTo>
                <a:lnTo>
                  <a:pt x="182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5195315" y="5174742"/>
            <a:ext cx="36195" cy="102870"/>
          </a:xfrm>
          <a:custGeom>
            <a:avLst/>
            <a:gdLst/>
            <a:ahLst/>
            <a:cxnLst/>
            <a:rect l="l" t="t" r="r" b="b"/>
            <a:pathLst>
              <a:path w="36195" h="102870">
                <a:moveTo>
                  <a:pt x="0" y="51815"/>
                </a:moveTo>
                <a:lnTo>
                  <a:pt x="1464" y="31503"/>
                </a:lnTo>
                <a:lnTo>
                  <a:pt x="5429" y="15049"/>
                </a:lnTo>
                <a:lnTo>
                  <a:pt x="11251" y="4024"/>
                </a:lnTo>
                <a:lnTo>
                  <a:pt x="18288" y="0"/>
                </a:lnTo>
                <a:lnTo>
                  <a:pt x="25205" y="4024"/>
                </a:lnTo>
                <a:lnTo>
                  <a:pt x="30765" y="15049"/>
                </a:lnTo>
                <a:lnTo>
                  <a:pt x="34468" y="31503"/>
                </a:lnTo>
                <a:lnTo>
                  <a:pt x="35814" y="51815"/>
                </a:lnTo>
                <a:lnTo>
                  <a:pt x="34468" y="71687"/>
                </a:lnTo>
                <a:lnTo>
                  <a:pt x="30765" y="87915"/>
                </a:lnTo>
                <a:lnTo>
                  <a:pt x="25205" y="98857"/>
                </a:lnTo>
                <a:lnTo>
                  <a:pt x="18288" y="102869"/>
                </a:lnTo>
                <a:lnTo>
                  <a:pt x="11251" y="98857"/>
                </a:lnTo>
                <a:lnTo>
                  <a:pt x="5429" y="87915"/>
                </a:lnTo>
                <a:lnTo>
                  <a:pt x="1464" y="71687"/>
                </a:lnTo>
                <a:lnTo>
                  <a:pt x="0" y="51815"/>
                </a:lnTo>
                <a:close/>
              </a:path>
            </a:pathLst>
          </a:custGeom>
          <a:ln w="3175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5308853" y="5465826"/>
            <a:ext cx="45085" cy="85090"/>
          </a:xfrm>
          <a:custGeom>
            <a:avLst/>
            <a:gdLst/>
            <a:ahLst/>
            <a:cxnLst/>
            <a:rect l="l" t="t" r="r" b="b"/>
            <a:pathLst>
              <a:path w="45085" h="85089">
                <a:moveTo>
                  <a:pt x="22860" y="0"/>
                </a:moveTo>
                <a:lnTo>
                  <a:pt x="14144" y="3333"/>
                </a:lnTo>
                <a:lnTo>
                  <a:pt x="6858" y="12382"/>
                </a:lnTo>
                <a:lnTo>
                  <a:pt x="1857" y="25717"/>
                </a:lnTo>
                <a:lnTo>
                  <a:pt x="0" y="41910"/>
                </a:lnTo>
                <a:lnTo>
                  <a:pt x="1857" y="58543"/>
                </a:lnTo>
                <a:lnTo>
                  <a:pt x="6858" y="72104"/>
                </a:lnTo>
                <a:lnTo>
                  <a:pt x="14144" y="81236"/>
                </a:lnTo>
                <a:lnTo>
                  <a:pt x="22860" y="84582"/>
                </a:lnTo>
                <a:lnTo>
                  <a:pt x="31456" y="81236"/>
                </a:lnTo>
                <a:lnTo>
                  <a:pt x="38481" y="72104"/>
                </a:lnTo>
                <a:lnTo>
                  <a:pt x="43219" y="58543"/>
                </a:lnTo>
                <a:lnTo>
                  <a:pt x="44958" y="41910"/>
                </a:lnTo>
                <a:lnTo>
                  <a:pt x="43219" y="25717"/>
                </a:lnTo>
                <a:lnTo>
                  <a:pt x="38480" y="12382"/>
                </a:lnTo>
                <a:lnTo>
                  <a:pt x="31456" y="3333"/>
                </a:lnTo>
                <a:lnTo>
                  <a:pt x="2286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5308853" y="5465826"/>
            <a:ext cx="45085" cy="85090"/>
          </a:xfrm>
          <a:custGeom>
            <a:avLst/>
            <a:gdLst/>
            <a:ahLst/>
            <a:cxnLst/>
            <a:rect l="l" t="t" r="r" b="b"/>
            <a:pathLst>
              <a:path w="45085" h="85089">
                <a:moveTo>
                  <a:pt x="0" y="41910"/>
                </a:moveTo>
                <a:lnTo>
                  <a:pt x="1857" y="25717"/>
                </a:lnTo>
                <a:lnTo>
                  <a:pt x="6858" y="12382"/>
                </a:lnTo>
                <a:lnTo>
                  <a:pt x="14144" y="3333"/>
                </a:lnTo>
                <a:lnTo>
                  <a:pt x="22860" y="0"/>
                </a:lnTo>
                <a:lnTo>
                  <a:pt x="31456" y="3333"/>
                </a:lnTo>
                <a:lnTo>
                  <a:pt x="38480" y="12382"/>
                </a:lnTo>
                <a:lnTo>
                  <a:pt x="43219" y="25717"/>
                </a:lnTo>
                <a:lnTo>
                  <a:pt x="44958" y="41910"/>
                </a:lnTo>
                <a:lnTo>
                  <a:pt x="43219" y="58543"/>
                </a:lnTo>
                <a:lnTo>
                  <a:pt x="38481" y="72104"/>
                </a:lnTo>
                <a:lnTo>
                  <a:pt x="31456" y="81236"/>
                </a:lnTo>
                <a:lnTo>
                  <a:pt x="22860" y="84582"/>
                </a:lnTo>
                <a:lnTo>
                  <a:pt x="14144" y="81236"/>
                </a:lnTo>
                <a:lnTo>
                  <a:pt x="6858" y="72104"/>
                </a:lnTo>
                <a:lnTo>
                  <a:pt x="1857" y="58543"/>
                </a:lnTo>
                <a:lnTo>
                  <a:pt x="0" y="41910"/>
                </a:lnTo>
                <a:close/>
              </a:path>
            </a:pathLst>
          </a:custGeom>
          <a:ln w="3175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5308853" y="5465826"/>
            <a:ext cx="33655" cy="85090"/>
          </a:xfrm>
          <a:custGeom>
            <a:avLst/>
            <a:gdLst/>
            <a:ahLst/>
            <a:cxnLst/>
            <a:rect l="l" t="t" r="r" b="b"/>
            <a:pathLst>
              <a:path w="33654" h="85089">
                <a:moveTo>
                  <a:pt x="16764" y="0"/>
                </a:moveTo>
                <a:lnTo>
                  <a:pt x="10287" y="3333"/>
                </a:lnTo>
                <a:lnTo>
                  <a:pt x="4952" y="12382"/>
                </a:lnTo>
                <a:lnTo>
                  <a:pt x="1333" y="25717"/>
                </a:lnTo>
                <a:lnTo>
                  <a:pt x="0" y="41910"/>
                </a:lnTo>
                <a:lnTo>
                  <a:pt x="1333" y="58543"/>
                </a:lnTo>
                <a:lnTo>
                  <a:pt x="4952" y="72104"/>
                </a:lnTo>
                <a:lnTo>
                  <a:pt x="10287" y="81236"/>
                </a:lnTo>
                <a:lnTo>
                  <a:pt x="16764" y="84582"/>
                </a:lnTo>
                <a:lnTo>
                  <a:pt x="23241" y="81236"/>
                </a:lnTo>
                <a:lnTo>
                  <a:pt x="28575" y="72104"/>
                </a:lnTo>
                <a:lnTo>
                  <a:pt x="32194" y="58543"/>
                </a:lnTo>
                <a:lnTo>
                  <a:pt x="33528" y="41910"/>
                </a:lnTo>
                <a:lnTo>
                  <a:pt x="32194" y="25717"/>
                </a:lnTo>
                <a:lnTo>
                  <a:pt x="28575" y="12382"/>
                </a:lnTo>
                <a:lnTo>
                  <a:pt x="23241" y="3333"/>
                </a:lnTo>
                <a:lnTo>
                  <a:pt x="167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5308853" y="5465826"/>
            <a:ext cx="33655" cy="85090"/>
          </a:xfrm>
          <a:custGeom>
            <a:avLst/>
            <a:gdLst/>
            <a:ahLst/>
            <a:cxnLst/>
            <a:rect l="l" t="t" r="r" b="b"/>
            <a:pathLst>
              <a:path w="33654" h="85089">
                <a:moveTo>
                  <a:pt x="0" y="41910"/>
                </a:moveTo>
                <a:lnTo>
                  <a:pt x="1333" y="25717"/>
                </a:lnTo>
                <a:lnTo>
                  <a:pt x="4952" y="12382"/>
                </a:lnTo>
                <a:lnTo>
                  <a:pt x="10287" y="3333"/>
                </a:lnTo>
                <a:lnTo>
                  <a:pt x="16764" y="0"/>
                </a:lnTo>
                <a:lnTo>
                  <a:pt x="23241" y="3333"/>
                </a:lnTo>
                <a:lnTo>
                  <a:pt x="28575" y="12382"/>
                </a:lnTo>
                <a:lnTo>
                  <a:pt x="32194" y="25717"/>
                </a:lnTo>
                <a:lnTo>
                  <a:pt x="33528" y="41910"/>
                </a:lnTo>
                <a:lnTo>
                  <a:pt x="32194" y="58543"/>
                </a:lnTo>
                <a:lnTo>
                  <a:pt x="28575" y="72104"/>
                </a:lnTo>
                <a:lnTo>
                  <a:pt x="23241" y="81236"/>
                </a:lnTo>
                <a:lnTo>
                  <a:pt x="16764" y="84582"/>
                </a:lnTo>
                <a:lnTo>
                  <a:pt x="10287" y="81236"/>
                </a:lnTo>
                <a:lnTo>
                  <a:pt x="4952" y="72104"/>
                </a:lnTo>
                <a:lnTo>
                  <a:pt x="1333" y="58543"/>
                </a:lnTo>
                <a:lnTo>
                  <a:pt x="0" y="41910"/>
                </a:lnTo>
                <a:close/>
              </a:path>
            </a:pathLst>
          </a:custGeom>
          <a:ln w="3175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5366003" y="5315711"/>
            <a:ext cx="41910" cy="85090"/>
          </a:xfrm>
          <a:custGeom>
            <a:avLst/>
            <a:gdLst/>
            <a:ahLst/>
            <a:cxnLst/>
            <a:rect l="l" t="t" r="r" b="b"/>
            <a:pathLst>
              <a:path w="41910" h="85089">
                <a:moveTo>
                  <a:pt x="20574" y="0"/>
                </a:moveTo>
                <a:lnTo>
                  <a:pt x="12537" y="3226"/>
                </a:lnTo>
                <a:lnTo>
                  <a:pt x="6000" y="12096"/>
                </a:lnTo>
                <a:lnTo>
                  <a:pt x="1607" y="25396"/>
                </a:lnTo>
                <a:lnTo>
                  <a:pt x="0" y="41910"/>
                </a:lnTo>
                <a:lnTo>
                  <a:pt x="1607" y="58543"/>
                </a:lnTo>
                <a:lnTo>
                  <a:pt x="6000" y="72104"/>
                </a:lnTo>
                <a:lnTo>
                  <a:pt x="12537" y="81236"/>
                </a:lnTo>
                <a:lnTo>
                  <a:pt x="20574" y="84582"/>
                </a:lnTo>
                <a:lnTo>
                  <a:pt x="29051" y="81236"/>
                </a:lnTo>
                <a:lnTo>
                  <a:pt x="35814" y="72104"/>
                </a:lnTo>
                <a:lnTo>
                  <a:pt x="40290" y="58543"/>
                </a:lnTo>
                <a:lnTo>
                  <a:pt x="41910" y="41910"/>
                </a:lnTo>
                <a:lnTo>
                  <a:pt x="40290" y="25396"/>
                </a:lnTo>
                <a:lnTo>
                  <a:pt x="35814" y="12096"/>
                </a:lnTo>
                <a:lnTo>
                  <a:pt x="29051" y="3226"/>
                </a:lnTo>
                <a:lnTo>
                  <a:pt x="20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5366003" y="5315711"/>
            <a:ext cx="41910" cy="85090"/>
          </a:xfrm>
          <a:custGeom>
            <a:avLst/>
            <a:gdLst/>
            <a:ahLst/>
            <a:cxnLst/>
            <a:rect l="l" t="t" r="r" b="b"/>
            <a:pathLst>
              <a:path w="41910" h="85089">
                <a:moveTo>
                  <a:pt x="0" y="41910"/>
                </a:moveTo>
                <a:lnTo>
                  <a:pt x="1607" y="25396"/>
                </a:lnTo>
                <a:lnTo>
                  <a:pt x="6000" y="12096"/>
                </a:lnTo>
                <a:lnTo>
                  <a:pt x="12537" y="3226"/>
                </a:lnTo>
                <a:lnTo>
                  <a:pt x="20574" y="0"/>
                </a:lnTo>
                <a:lnTo>
                  <a:pt x="29051" y="3226"/>
                </a:lnTo>
                <a:lnTo>
                  <a:pt x="35814" y="12096"/>
                </a:lnTo>
                <a:lnTo>
                  <a:pt x="40290" y="25396"/>
                </a:lnTo>
                <a:lnTo>
                  <a:pt x="41910" y="41910"/>
                </a:lnTo>
                <a:lnTo>
                  <a:pt x="40290" y="58543"/>
                </a:lnTo>
                <a:lnTo>
                  <a:pt x="35814" y="72104"/>
                </a:lnTo>
                <a:lnTo>
                  <a:pt x="29051" y="81236"/>
                </a:lnTo>
                <a:lnTo>
                  <a:pt x="20574" y="84582"/>
                </a:lnTo>
                <a:lnTo>
                  <a:pt x="12537" y="81236"/>
                </a:lnTo>
                <a:lnTo>
                  <a:pt x="6000" y="72104"/>
                </a:lnTo>
                <a:lnTo>
                  <a:pt x="1607" y="58543"/>
                </a:lnTo>
                <a:lnTo>
                  <a:pt x="0" y="41910"/>
                </a:lnTo>
                <a:close/>
              </a:path>
            </a:pathLst>
          </a:custGeom>
          <a:ln w="3175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5366003" y="5315711"/>
            <a:ext cx="33020" cy="85090"/>
          </a:xfrm>
          <a:custGeom>
            <a:avLst/>
            <a:gdLst/>
            <a:ahLst/>
            <a:cxnLst/>
            <a:rect l="l" t="t" r="r" b="b"/>
            <a:pathLst>
              <a:path w="33020" h="85089">
                <a:moveTo>
                  <a:pt x="16764" y="0"/>
                </a:moveTo>
                <a:lnTo>
                  <a:pt x="10287" y="3226"/>
                </a:lnTo>
                <a:lnTo>
                  <a:pt x="4952" y="12096"/>
                </a:lnTo>
                <a:lnTo>
                  <a:pt x="1333" y="25396"/>
                </a:lnTo>
                <a:lnTo>
                  <a:pt x="0" y="41910"/>
                </a:lnTo>
                <a:lnTo>
                  <a:pt x="1333" y="58543"/>
                </a:lnTo>
                <a:lnTo>
                  <a:pt x="4952" y="72104"/>
                </a:lnTo>
                <a:lnTo>
                  <a:pt x="10287" y="81236"/>
                </a:lnTo>
                <a:lnTo>
                  <a:pt x="16764" y="84582"/>
                </a:lnTo>
                <a:lnTo>
                  <a:pt x="22800" y="81236"/>
                </a:lnTo>
                <a:lnTo>
                  <a:pt x="27908" y="72104"/>
                </a:lnTo>
                <a:lnTo>
                  <a:pt x="31444" y="58543"/>
                </a:lnTo>
                <a:lnTo>
                  <a:pt x="32766" y="41910"/>
                </a:lnTo>
                <a:lnTo>
                  <a:pt x="31444" y="25396"/>
                </a:lnTo>
                <a:lnTo>
                  <a:pt x="27908" y="12096"/>
                </a:lnTo>
                <a:lnTo>
                  <a:pt x="22800" y="3226"/>
                </a:lnTo>
                <a:lnTo>
                  <a:pt x="167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5366003" y="5315711"/>
            <a:ext cx="33020" cy="85090"/>
          </a:xfrm>
          <a:custGeom>
            <a:avLst/>
            <a:gdLst/>
            <a:ahLst/>
            <a:cxnLst/>
            <a:rect l="l" t="t" r="r" b="b"/>
            <a:pathLst>
              <a:path w="33020" h="85089">
                <a:moveTo>
                  <a:pt x="0" y="41910"/>
                </a:moveTo>
                <a:lnTo>
                  <a:pt x="1333" y="25396"/>
                </a:lnTo>
                <a:lnTo>
                  <a:pt x="4952" y="12096"/>
                </a:lnTo>
                <a:lnTo>
                  <a:pt x="10287" y="3226"/>
                </a:lnTo>
                <a:lnTo>
                  <a:pt x="16764" y="0"/>
                </a:lnTo>
                <a:lnTo>
                  <a:pt x="22800" y="3226"/>
                </a:lnTo>
                <a:lnTo>
                  <a:pt x="27908" y="12096"/>
                </a:lnTo>
                <a:lnTo>
                  <a:pt x="31444" y="25396"/>
                </a:lnTo>
                <a:lnTo>
                  <a:pt x="32766" y="41910"/>
                </a:lnTo>
                <a:lnTo>
                  <a:pt x="31444" y="58543"/>
                </a:lnTo>
                <a:lnTo>
                  <a:pt x="27908" y="72104"/>
                </a:lnTo>
                <a:lnTo>
                  <a:pt x="22800" y="81236"/>
                </a:lnTo>
                <a:lnTo>
                  <a:pt x="16764" y="84582"/>
                </a:lnTo>
                <a:lnTo>
                  <a:pt x="10287" y="81236"/>
                </a:lnTo>
                <a:lnTo>
                  <a:pt x="4952" y="72104"/>
                </a:lnTo>
                <a:lnTo>
                  <a:pt x="1333" y="58543"/>
                </a:lnTo>
                <a:lnTo>
                  <a:pt x="0" y="41910"/>
                </a:lnTo>
                <a:close/>
              </a:path>
            </a:pathLst>
          </a:custGeom>
          <a:ln w="3175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5515355" y="5102351"/>
            <a:ext cx="292735" cy="570230"/>
          </a:xfrm>
          <a:custGeom>
            <a:avLst/>
            <a:gdLst/>
            <a:ahLst/>
            <a:cxnLst/>
            <a:rect l="l" t="t" r="r" b="b"/>
            <a:pathLst>
              <a:path w="292735" h="570229">
                <a:moveTo>
                  <a:pt x="0" y="0"/>
                </a:moveTo>
                <a:lnTo>
                  <a:pt x="0" y="569976"/>
                </a:lnTo>
                <a:lnTo>
                  <a:pt x="292608" y="471678"/>
                </a:lnTo>
                <a:lnTo>
                  <a:pt x="292608" y="97536"/>
                </a:lnTo>
                <a:lnTo>
                  <a:pt x="0" y="0"/>
                </a:lnTo>
                <a:close/>
              </a:path>
            </a:pathLst>
          </a:custGeom>
          <a:solidFill>
            <a:srgbClr val="37779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5515355" y="5102351"/>
            <a:ext cx="292735" cy="570230"/>
          </a:xfrm>
          <a:custGeom>
            <a:avLst/>
            <a:gdLst/>
            <a:ahLst/>
            <a:cxnLst/>
            <a:rect l="l" t="t" r="r" b="b"/>
            <a:pathLst>
              <a:path w="292735" h="570229">
                <a:moveTo>
                  <a:pt x="0" y="0"/>
                </a:moveTo>
                <a:lnTo>
                  <a:pt x="292608" y="97536"/>
                </a:lnTo>
                <a:lnTo>
                  <a:pt x="292608" y="471678"/>
                </a:lnTo>
                <a:lnTo>
                  <a:pt x="0" y="5699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5679185" y="5465826"/>
            <a:ext cx="44958" cy="8458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5679185" y="5465826"/>
            <a:ext cx="45085" cy="85090"/>
          </a:xfrm>
          <a:custGeom>
            <a:avLst/>
            <a:gdLst/>
            <a:ahLst/>
            <a:cxnLst/>
            <a:rect l="l" t="t" r="r" b="b"/>
            <a:pathLst>
              <a:path w="45085" h="85089">
                <a:moveTo>
                  <a:pt x="0" y="41910"/>
                </a:moveTo>
                <a:lnTo>
                  <a:pt x="1738" y="25717"/>
                </a:lnTo>
                <a:lnTo>
                  <a:pt x="6476" y="12382"/>
                </a:lnTo>
                <a:lnTo>
                  <a:pt x="13501" y="3333"/>
                </a:lnTo>
                <a:lnTo>
                  <a:pt x="22098" y="0"/>
                </a:lnTo>
                <a:lnTo>
                  <a:pt x="31134" y="3333"/>
                </a:lnTo>
                <a:lnTo>
                  <a:pt x="38385" y="12382"/>
                </a:lnTo>
                <a:lnTo>
                  <a:pt x="43207" y="25717"/>
                </a:lnTo>
                <a:lnTo>
                  <a:pt x="44958" y="41910"/>
                </a:lnTo>
                <a:lnTo>
                  <a:pt x="43207" y="58543"/>
                </a:lnTo>
                <a:lnTo>
                  <a:pt x="38385" y="72104"/>
                </a:lnTo>
                <a:lnTo>
                  <a:pt x="31134" y="81236"/>
                </a:lnTo>
                <a:lnTo>
                  <a:pt x="22098" y="84582"/>
                </a:lnTo>
                <a:lnTo>
                  <a:pt x="13501" y="81236"/>
                </a:lnTo>
                <a:lnTo>
                  <a:pt x="6476" y="72104"/>
                </a:lnTo>
                <a:lnTo>
                  <a:pt x="1738" y="58543"/>
                </a:lnTo>
                <a:lnTo>
                  <a:pt x="0" y="4191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5736335" y="5315711"/>
            <a:ext cx="41910" cy="8458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5736335" y="5315711"/>
            <a:ext cx="41910" cy="85090"/>
          </a:xfrm>
          <a:custGeom>
            <a:avLst/>
            <a:gdLst/>
            <a:ahLst/>
            <a:cxnLst/>
            <a:rect l="l" t="t" r="r" b="b"/>
            <a:pathLst>
              <a:path w="41910" h="85089">
                <a:moveTo>
                  <a:pt x="0" y="41910"/>
                </a:moveTo>
                <a:lnTo>
                  <a:pt x="1607" y="25396"/>
                </a:lnTo>
                <a:lnTo>
                  <a:pt x="6000" y="12096"/>
                </a:lnTo>
                <a:lnTo>
                  <a:pt x="12537" y="3226"/>
                </a:lnTo>
                <a:lnTo>
                  <a:pt x="20574" y="0"/>
                </a:lnTo>
                <a:lnTo>
                  <a:pt x="28729" y="3226"/>
                </a:lnTo>
                <a:lnTo>
                  <a:pt x="35528" y="12096"/>
                </a:lnTo>
                <a:lnTo>
                  <a:pt x="40183" y="25396"/>
                </a:lnTo>
                <a:lnTo>
                  <a:pt x="41910" y="41910"/>
                </a:lnTo>
                <a:lnTo>
                  <a:pt x="40183" y="58543"/>
                </a:lnTo>
                <a:lnTo>
                  <a:pt x="35528" y="72104"/>
                </a:lnTo>
                <a:lnTo>
                  <a:pt x="28729" y="81236"/>
                </a:lnTo>
                <a:lnTo>
                  <a:pt x="20574" y="84582"/>
                </a:lnTo>
                <a:lnTo>
                  <a:pt x="12537" y="81236"/>
                </a:lnTo>
                <a:lnTo>
                  <a:pt x="6000" y="72104"/>
                </a:lnTo>
                <a:lnTo>
                  <a:pt x="1607" y="58543"/>
                </a:lnTo>
                <a:lnTo>
                  <a:pt x="0" y="4191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4287773" y="5355336"/>
            <a:ext cx="101600" cy="1905"/>
          </a:xfrm>
          <a:custGeom>
            <a:avLst/>
            <a:gdLst/>
            <a:ahLst/>
            <a:cxnLst/>
            <a:rect l="l" t="t" r="r" b="b"/>
            <a:pathLst>
              <a:path w="101600" h="1904">
                <a:moveTo>
                  <a:pt x="0" y="0"/>
                </a:moveTo>
                <a:lnTo>
                  <a:pt x="101346" y="1524"/>
                </a:lnTo>
              </a:path>
            </a:pathLst>
          </a:custGeom>
          <a:ln w="9093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4243577" y="5289804"/>
            <a:ext cx="143510" cy="5080"/>
          </a:xfrm>
          <a:custGeom>
            <a:avLst/>
            <a:gdLst/>
            <a:ahLst/>
            <a:cxnLst/>
            <a:rect l="l" t="t" r="r" b="b"/>
            <a:pathLst>
              <a:path w="143510" h="5079">
                <a:moveTo>
                  <a:pt x="0" y="0"/>
                </a:moveTo>
                <a:lnTo>
                  <a:pt x="143256" y="4572"/>
                </a:lnTo>
              </a:path>
            </a:pathLst>
          </a:custGeom>
          <a:ln w="9093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4195571" y="5392674"/>
            <a:ext cx="194310" cy="5715"/>
          </a:xfrm>
          <a:custGeom>
            <a:avLst/>
            <a:gdLst/>
            <a:ahLst/>
            <a:cxnLst/>
            <a:rect l="l" t="t" r="r" b="b"/>
            <a:pathLst>
              <a:path w="194310" h="5714">
                <a:moveTo>
                  <a:pt x="0" y="0"/>
                </a:moveTo>
                <a:lnTo>
                  <a:pt x="194310" y="5334"/>
                </a:lnTo>
              </a:path>
            </a:pathLst>
          </a:custGeom>
          <a:ln w="9093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4195571" y="5549646"/>
            <a:ext cx="191770" cy="2540"/>
          </a:xfrm>
          <a:custGeom>
            <a:avLst/>
            <a:gdLst/>
            <a:ahLst/>
            <a:cxnLst/>
            <a:rect l="l" t="t" r="r" b="b"/>
            <a:pathLst>
              <a:path w="191770" h="2539">
                <a:moveTo>
                  <a:pt x="0" y="0"/>
                </a:moveTo>
                <a:lnTo>
                  <a:pt x="191262" y="2286"/>
                </a:lnTo>
              </a:path>
            </a:pathLst>
          </a:custGeom>
          <a:ln w="9093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4253483" y="5507736"/>
            <a:ext cx="128905" cy="6985"/>
          </a:xfrm>
          <a:custGeom>
            <a:avLst/>
            <a:gdLst/>
            <a:ahLst/>
            <a:cxnLst/>
            <a:rect l="l" t="t" r="r" b="b"/>
            <a:pathLst>
              <a:path w="128904" h="6985">
                <a:moveTo>
                  <a:pt x="-4546" y="3429"/>
                </a:moveTo>
                <a:lnTo>
                  <a:pt x="133324" y="3429"/>
                </a:lnTo>
              </a:path>
            </a:pathLst>
          </a:custGeom>
          <a:ln w="15951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4456937" y="5550408"/>
            <a:ext cx="295910" cy="1905"/>
          </a:xfrm>
          <a:custGeom>
            <a:avLst/>
            <a:gdLst/>
            <a:ahLst/>
            <a:cxnLst/>
            <a:rect l="l" t="t" r="r" b="b"/>
            <a:pathLst>
              <a:path w="295910" h="1904">
                <a:moveTo>
                  <a:pt x="0" y="0"/>
                </a:moveTo>
                <a:lnTo>
                  <a:pt x="295656" y="1524"/>
                </a:lnTo>
              </a:path>
            </a:pathLst>
          </a:custGeom>
          <a:ln w="9093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4488941" y="5394960"/>
            <a:ext cx="260350" cy="3810"/>
          </a:xfrm>
          <a:custGeom>
            <a:avLst/>
            <a:gdLst/>
            <a:ahLst/>
            <a:cxnLst/>
            <a:rect l="l" t="t" r="r" b="b"/>
            <a:pathLst>
              <a:path w="260350" h="3810">
                <a:moveTo>
                  <a:pt x="0" y="3810"/>
                </a:moveTo>
                <a:lnTo>
                  <a:pt x="259842" y="0"/>
                </a:lnTo>
              </a:path>
            </a:pathLst>
          </a:custGeom>
          <a:ln w="9093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4561331" y="5293614"/>
            <a:ext cx="193675" cy="1905"/>
          </a:xfrm>
          <a:custGeom>
            <a:avLst/>
            <a:gdLst/>
            <a:ahLst/>
            <a:cxnLst/>
            <a:rect l="l" t="t" r="r" b="b"/>
            <a:pathLst>
              <a:path w="193675" h="1904">
                <a:moveTo>
                  <a:pt x="0" y="0"/>
                </a:moveTo>
                <a:lnTo>
                  <a:pt x="193548" y="1524"/>
                </a:lnTo>
              </a:path>
            </a:pathLst>
          </a:custGeom>
          <a:ln w="9093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4575809" y="5513070"/>
            <a:ext cx="176530" cy="0"/>
          </a:xfrm>
          <a:custGeom>
            <a:avLst/>
            <a:gdLst/>
            <a:ahLst/>
            <a:cxnLst/>
            <a:rect l="l" t="t" r="r" b="b"/>
            <a:pathLst>
              <a:path w="176529">
                <a:moveTo>
                  <a:pt x="0" y="0"/>
                </a:moveTo>
                <a:lnTo>
                  <a:pt x="176022" y="0"/>
                </a:lnTo>
              </a:path>
            </a:pathLst>
          </a:custGeom>
          <a:ln w="9093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4623815" y="5357622"/>
            <a:ext cx="128270" cy="1905"/>
          </a:xfrm>
          <a:custGeom>
            <a:avLst/>
            <a:gdLst/>
            <a:ahLst/>
            <a:cxnLst/>
            <a:rect l="l" t="t" r="r" b="b"/>
            <a:pathLst>
              <a:path w="128270" h="1904">
                <a:moveTo>
                  <a:pt x="0" y="0"/>
                </a:moveTo>
                <a:lnTo>
                  <a:pt x="128016" y="1524"/>
                </a:lnTo>
              </a:path>
            </a:pathLst>
          </a:custGeom>
          <a:ln w="9093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4997195" y="5357623"/>
            <a:ext cx="128270" cy="3175"/>
          </a:xfrm>
          <a:custGeom>
            <a:avLst/>
            <a:gdLst/>
            <a:ahLst/>
            <a:cxnLst/>
            <a:rect l="l" t="t" r="r" b="b"/>
            <a:pathLst>
              <a:path w="128270" h="3175">
                <a:moveTo>
                  <a:pt x="0" y="3048"/>
                </a:moveTo>
                <a:lnTo>
                  <a:pt x="128016" y="0"/>
                </a:lnTo>
              </a:path>
            </a:pathLst>
          </a:custGeom>
          <a:ln w="9093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4934711" y="5509261"/>
            <a:ext cx="196850" cy="1905"/>
          </a:xfrm>
          <a:custGeom>
            <a:avLst/>
            <a:gdLst/>
            <a:ahLst/>
            <a:cxnLst/>
            <a:rect l="l" t="t" r="r" b="b"/>
            <a:pathLst>
              <a:path w="196850" h="1904">
                <a:moveTo>
                  <a:pt x="0" y="0"/>
                </a:moveTo>
                <a:lnTo>
                  <a:pt x="196596" y="1524"/>
                </a:lnTo>
              </a:path>
            </a:pathLst>
          </a:custGeom>
          <a:ln w="9093">
            <a:solidFill>
              <a:srgbClr val="D2413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4181881" y="4847469"/>
            <a:ext cx="2421985" cy="1032497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131" name="object 131"/>
          <p:cNvGraphicFramePr>
            <a:graphicFrameLocks noGrp="1"/>
          </p:cNvGraphicFramePr>
          <p:nvPr/>
        </p:nvGraphicFramePr>
        <p:xfrm>
          <a:off x="3919346" y="4525898"/>
          <a:ext cx="2916555" cy="16370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1850"/>
                <a:gridCol w="680085"/>
                <a:gridCol w="855979"/>
                <a:gridCol w="529589"/>
              </a:tblGrid>
              <a:tr h="200406">
                <a:tc gridSpan="4">
                  <a:txBody>
                    <a:bodyPr/>
                    <a:lstStyle/>
                    <a:p>
                      <a:pPr marL="80073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50" dirty="0">
                          <a:solidFill>
                            <a:srgbClr val="CC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三、实验室</a:t>
                      </a:r>
                      <a:r>
                        <a:rPr sz="950" spc="-10" dirty="0">
                          <a:solidFill>
                            <a:srgbClr val="CC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防</a:t>
                      </a:r>
                      <a:r>
                        <a:rPr sz="950" dirty="0">
                          <a:solidFill>
                            <a:srgbClr val="CC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护的关注点</a:t>
                      </a:r>
                      <a:endParaRPr sz="9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222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F4B183"/>
                      </a:solidFill>
                      <a:prstDash val="solid"/>
                    </a:lnB>
                  </a:tcPr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4635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281305" marR="24765">
                        <a:lnSpc>
                          <a:spcPct val="100000"/>
                        </a:lnSpc>
                      </a:pPr>
                      <a:r>
                        <a:rPr sz="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实验活动和设施</a:t>
                      </a:r>
                      <a:r>
                        <a:rPr sz="400" b="1" spc="-1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设</a:t>
                      </a:r>
                      <a:r>
                        <a:rPr sz="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备的 </a:t>
                      </a:r>
                      <a:r>
                        <a:rPr sz="400" b="1" spc="5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风险充分评估和</a:t>
                      </a:r>
                      <a:r>
                        <a:rPr sz="400" b="1" spc="-5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识</a:t>
                      </a:r>
                      <a:r>
                        <a:rPr sz="400" b="1" spc="5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别</a:t>
                      </a:r>
                      <a:endParaRPr sz="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F4B183"/>
                      </a:solidFill>
                      <a:prstDash val="solid"/>
                    </a:lnT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59690" marR="94615">
                        <a:lnSpc>
                          <a:spcPct val="100000"/>
                        </a:lnSpc>
                      </a:pPr>
                      <a:r>
                        <a:rPr sz="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良好的设备维护</a:t>
                      </a:r>
                      <a:r>
                        <a:rPr sz="400" b="1" spc="-1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和</a:t>
                      </a:r>
                      <a:r>
                        <a:rPr sz="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管理 </a:t>
                      </a:r>
                      <a:r>
                        <a:rPr sz="400" b="1" spc="5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能避免意外事故</a:t>
                      </a:r>
                      <a:r>
                        <a:rPr sz="400" b="1" spc="-5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发</a:t>
                      </a:r>
                      <a:r>
                        <a:rPr sz="400" b="1" spc="5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生</a:t>
                      </a:r>
                      <a:endParaRPr sz="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73660" marR="50165">
                        <a:lnSpc>
                          <a:spcPct val="108000"/>
                        </a:lnSpc>
                        <a:spcBef>
                          <a:spcPts val="425"/>
                        </a:spcBef>
                      </a:pPr>
                      <a:r>
                        <a:rPr sz="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有效的感染性材</a:t>
                      </a:r>
                      <a:r>
                        <a:rPr sz="400" b="1" spc="-1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料</a:t>
                      </a:r>
                      <a:r>
                        <a:rPr sz="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管控 </a:t>
                      </a:r>
                      <a:r>
                        <a:rPr sz="400" b="1" spc="3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能避免意外事故</a:t>
                      </a:r>
                      <a:r>
                        <a:rPr sz="400" b="1" spc="2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发</a:t>
                      </a:r>
                      <a:r>
                        <a:rPr sz="400" b="1" spc="3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生</a:t>
                      </a:r>
                      <a:endParaRPr sz="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32385">
                        <a:lnSpc>
                          <a:spcPct val="100000"/>
                        </a:lnSpc>
                      </a:pPr>
                      <a:r>
                        <a:rPr sz="450" b="1" spc="30" dirty="0">
                          <a:solidFill>
                            <a:srgbClr val="D24132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设备配置</a:t>
                      </a:r>
                      <a:r>
                        <a:rPr sz="450" b="1" spc="85" dirty="0">
                          <a:solidFill>
                            <a:srgbClr val="D24132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sz="675" b="1" spc="44" baseline="6000" dirty="0">
                          <a:solidFill>
                            <a:srgbClr val="D24132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材料监管</a:t>
                      </a:r>
                      <a:endParaRPr sz="675" baseline="60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>
                    <a:lnT w="9525">
                      <a:solidFill>
                        <a:srgbClr val="F4B183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4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320040" marR="10160" algn="just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规范的管理制度</a:t>
                      </a:r>
                      <a:r>
                        <a:rPr sz="400" b="1" spc="-1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和</a:t>
                      </a:r>
                      <a:r>
                        <a:rPr sz="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管理 体系能避免意外</a:t>
                      </a:r>
                      <a:r>
                        <a:rPr sz="400" b="1" spc="-1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事</a:t>
                      </a:r>
                      <a:r>
                        <a:rPr sz="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故发 </a:t>
                      </a:r>
                      <a:r>
                        <a:rPr sz="400" b="1" spc="5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生</a:t>
                      </a:r>
                      <a:endParaRPr sz="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>
                    <a:lnT w="9525">
                      <a:solidFill>
                        <a:srgbClr val="F4B183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F4B183"/>
                      </a:solidFill>
                      <a:prstDash val="solid"/>
                    </a:lnT>
                  </a:tcPr>
                </a:tc>
              </a:tr>
              <a:tr h="3761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cPr marL="0" marR="0" marT="0" marB="0">
                    <a:lnT w="9525">
                      <a:solidFill>
                        <a:srgbClr val="F4B183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45085" marR="283845" indent="-27940">
                        <a:lnSpc>
                          <a:spcPct val="108000"/>
                        </a:lnSpc>
                      </a:pPr>
                      <a:r>
                        <a:rPr sz="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零意外事 </a:t>
                      </a:r>
                      <a:r>
                        <a:rPr sz="400" b="1" spc="3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故发生</a:t>
                      </a:r>
                      <a:endParaRPr sz="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344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 vMerge="1">
                  <a:tcPr marL="0" marR="0" marT="0" marB="0">
                    <a:lnT w="9525">
                      <a:solidFill>
                        <a:srgbClr val="F4B183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7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38100" marR="292100" algn="just">
                        <a:lnSpc>
                          <a:spcPct val="100000"/>
                        </a:lnSpc>
                      </a:pPr>
                      <a:r>
                        <a:rPr sz="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常态化的设施环</a:t>
                      </a:r>
                      <a:r>
                        <a:rPr sz="400" b="1" spc="-1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境</a:t>
                      </a:r>
                      <a:r>
                        <a:rPr sz="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检查 和维护能避免意</a:t>
                      </a:r>
                      <a:r>
                        <a:rPr sz="400" b="1" spc="-1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外</a:t>
                      </a:r>
                      <a:r>
                        <a:rPr sz="400" b="1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事故 </a:t>
                      </a:r>
                      <a:r>
                        <a:rPr sz="400" b="1" spc="5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发生</a:t>
                      </a:r>
                      <a:endParaRPr sz="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39213">
                <a:tc>
                  <a:txBody>
                    <a:bodyPr/>
                    <a:lstStyle/>
                    <a:p>
                      <a:pPr marL="47117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450" b="1" spc="30" dirty="0">
                          <a:solidFill>
                            <a:srgbClr val="D24132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风险评估</a:t>
                      </a:r>
                      <a:endParaRPr sz="45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62865" marB="0">
                    <a:lnL w="19050">
                      <a:solidFill>
                        <a:srgbClr val="000000"/>
                      </a:solidFill>
                      <a:prstDash val="solid"/>
                    </a:lnL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cPr marL="0" marR="0" marT="0" marB="0">
                    <a:lnT w="9525">
                      <a:solidFill>
                        <a:srgbClr val="F4B183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450" b="1" spc="30" dirty="0">
                          <a:solidFill>
                            <a:srgbClr val="D24132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设施环境</a:t>
                      </a:r>
                      <a:r>
                        <a:rPr sz="450" b="1" spc="160" dirty="0">
                          <a:solidFill>
                            <a:srgbClr val="D24132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sz="450" b="1" spc="30" dirty="0">
                          <a:solidFill>
                            <a:srgbClr val="D24132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法规标准</a:t>
                      </a:r>
                      <a:endParaRPr sz="45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59055" marB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32" name="object 132"/>
          <p:cNvSpPr/>
          <p:nvPr/>
        </p:nvSpPr>
        <p:spPr>
          <a:xfrm>
            <a:off x="725423" y="7492745"/>
            <a:ext cx="224789" cy="2080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725423" y="7699247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 txBox="1"/>
          <p:nvPr/>
        </p:nvSpPr>
        <p:spPr>
          <a:xfrm>
            <a:off x="737997" y="7515102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8801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三、生物安全实验室建设规划的重点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737997" y="7761226"/>
            <a:ext cx="2884170" cy="9601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701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建设生物安全实验室的目的：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650">
              <a:latin typeface="Times New Roman" panose="02020603050405020304"/>
              <a:cs typeface="Times New Roman" panose="02020603050405020304"/>
            </a:endParaRPr>
          </a:p>
          <a:p>
            <a:pPr marL="692150" indent="-151130">
              <a:lnSpc>
                <a:spcPct val="100000"/>
              </a:lnSpc>
              <a:buClr>
                <a:srgbClr val="FF0000"/>
              </a:buClr>
              <a:buSzPct val="87000"/>
              <a:buFont typeface="Wingdings" panose="05000000000000000000"/>
              <a:buChar char=""/>
              <a:tabLst>
                <a:tab pos="692785" algn="l"/>
              </a:tabLst>
            </a:pPr>
            <a:r>
              <a:rPr sz="750" spc="1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保护实</a:t>
            </a:r>
            <a:r>
              <a:rPr sz="7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750" spc="1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室工作人员不被</a:t>
            </a:r>
            <a:r>
              <a:rPr sz="7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感</a:t>
            </a:r>
            <a:r>
              <a:rPr sz="750" spc="1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染</a:t>
            </a:r>
            <a:endParaRPr sz="750">
              <a:latin typeface="黑体" panose="02010609060101010101" charset="-122"/>
              <a:cs typeface="黑体" panose="02010609060101010101" charset="-122"/>
            </a:endParaRPr>
          </a:p>
          <a:p>
            <a:pPr marL="692150" indent="-151130">
              <a:lnSpc>
                <a:spcPct val="100000"/>
              </a:lnSpc>
              <a:spcBef>
                <a:spcPts val="655"/>
              </a:spcBef>
              <a:buClr>
                <a:srgbClr val="FF0000"/>
              </a:buClr>
              <a:buSzPct val="87000"/>
              <a:buFont typeface="Wingdings" panose="05000000000000000000"/>
              <a:buChar char=""/>
              <a:tabLst>
                <a:tab pos="692785" algn="l"/>
              </a:tabLst>
            </a:pPr>
            <a:r>
              <a:rPr sz="750" spc="1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保护实</a:t>
            </a:r>
            <a:r>
              <a:rPr sz="7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750" spc="1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室内外环境不被</a:t>
            </a:r>
            <a:r>
              <a:rPr sz="7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污</a:t>
            </a:r>
            <a:r>
              <a:rPr sz="750" spc="1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染</a:t>
            </a:r>
            <a:endParaRPr sz="750">
              <a:latin typeface="黑体" panose="02010609060101010101" charset="-122"/>
              <a:cs typeface="黑体" panose="02010609060101010101" charset="-122"/>
            </a:endParaRPr>
          </a:p>
          <a:p>
            <a:pPr marL="692150" indent="-151130">
              <a:lnSpc>
                <a:spcPct val="100000"/>
              </a:lnSpc>
              <a:spcBef>
                <a:spcPts val="650"/>
              </a:spcBef>
              <a:buClr>
                <a:srgbClr val="FF0000"/>
              </a:buClr>
              <a:buSzPct val="87000"/>
              <a:buFont typeface="Wingdings" panose="05000000000000000000"/>
              <a:buChar char=""/>
              <a:tabLst>
                <a:tab pos="692785" algn="l"/>
              </a:tabLst>
            </a:pPr>
            <a:r>
              <a:rPr sz="750" spc="1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保障实</a:t>
            </a:r>
            <a:r>
              <a:rPr sz="7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750" spc="1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材料不被污染</a:t>
            </a:r>
            <a:endParaRPr sz="750">
              <a:latin typeface="黑体" panose="02010609060101010101" charset="-122"/>
              <a:cs typeface="黑体" panose="02010609060101010101" charset="-122"/>
            </a:endParaRPr>
          </a:p>
          <a:p>
            <a:pPr marL="692150" indent="-151130">
              <a:lnSpc>
                <a:spcPct val="100000"/>
              </a:lnSpc>
              <a:spcBef>
                <a:spcPts val="660"/>
              </a:spcBef>
              <a:buClr>
                <a:srgbClr val="FF0000"/>
              </a:buClr>
              <a:buSzPct val="87000"/>
              <a:buFont typeface="Wingdings" panose="05000000000000000000"/>
              <a:buChar char=""/>
              <a:tabLst>
                <a:tab pos="692785" algn="l"/>
              </a:tabLst>
            </a:pPr>
            <a:r>
              <a:rPr sz="750" spc="1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防止感</a:t>
            </a:r>
            <a:r>
              <a:rPr sz="7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染</a:t>
            </a:r>
            <a:r>
              <a:rPr sz="750" spc="1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性材料被恶意使用</a:t>
            </a:r>
            <a:endParaRPr sz="7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731519" y="7498842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1"/>
                </a:lnTo>
                <a:lnTo>
                  <a:pt x="2897124" y="1623821"/>
                </a:lnTo>
                <a:lnTo>
                  <a:pt x="2897124" y="0"/>
                </a:lnTo>
                <a:close/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3919728" y="7492745"/>
            <a:ext cx="224790" cy="2080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3919728" y="7699247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 txBox="1"/>
          <p:nvPr/>
        </p:nvSpPr>
        <p:spPr>
          <a:xfrm>
            <a:off x="3932301" y="7515102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" algn="ctr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结束语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5482590" y="8029193"/>
            <a:ext cx="777240" cy="756666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5686805" y="7754873"/>
            <a:ext cx="369570" cy="370331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 txBox="1"/>
          <p:nvPr/>
        </p:nvSpPr>
        <p:spPr>
          <a:xfrm>
            <a:off x="5791961" y="7871715"/>
            <a:ext cx="171450" cy="12001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00" b="1" spc="20" dirty="0">
                <a:latin typeface="楷体" panose="02010609060101010101" charset="-122"/>
                <a:cs typeface="楷体" panose="02010609060101010101" charset="-122"/>
              </a:rPr>
              <a:t>组织</a:t>
            </a:r>
            <a:endParaRPr sz="60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143" name="object 143"/>
          <p:cNvSpPr/>
          <p:nvPr/>
        </p:nvSpPr>
        <p:spPr>
          <a:xfrm>
            <a:off x="5961125" y="7842504"/>
            <a:ext cx="369570" cy="374141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 txBox="1"/>
          <p:nvPr/>
        </p:nvSpPr>
        <p:spPr>
          <a:xfrm>
            <a:off x="6066282" y="7965442"/>
            <a:ext cx="171450" cy="12001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00" b="1" spc="20" dirty="0">
                <a:latin typeface="楷体" panose="02010609060101010101" charset="-122"/>
                <a:cs typeface="楷体" panose="02010609060101010101" charset="-122"/>
              </a:rPr>
              <a:t>制度</a:t>
            </a:r>
            <a:endParaRPr sz="60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145" name="object 145"/>
          <p:cNvSpPr/>
          <p:nvPr/>
        </p:nvSpPr>
        <p:spPr>
          <a:xfrm>
            <a:off x="6131052" y="8079485"/>
            <a:ext cx="370332" cy="369569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 txBox="1"/>
          <p:nvPr/>
        </p:nvSpPr>
        <p:spPr>
          <a:xfrm>
            <a:off x="6236208" y="8194804"/>
            <a:ext cx="171450" cy="12001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00" b="1" spc="20" dirty="0">
                <a:latin typeface="楷体" panose="02010609060101010101" charset="-122"/>
                <a:cs typeface="楷体" panose="02010609060101010101" charset="-122"/>
              </a:rPr>
              <a:t>设施</a:t>
            </a:r>
            <a:endParaRPr sz="60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6131052" y="8365997"/>
            <a:ext cx="370332" cy="369569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5961125" y="8598407"/>
            <a:ext cx="369570" cy="374141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 txBox="1"/>
          <p:nvPr/>
        </p:nvSpPr>
        <p:spPr>
          <a:xfrm>
            <a:off x="6026658" y="8694790"/>
            <a:ext cx="238125" cy="170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50"/>
              </a:lnSpc>
            </a:pPr>
            <a:r>
              <a:rPr sz="600" b="1" spc="20" dirty="0">
                <a:latin typeface="楷体" panose="02010609060101010101" charset="-122"/>
                <a:cs typeface="楷体" panose="02010609060101010101" charset="-122"/>
              </a:rPr>
              <a:t>个人防</a:t>
            </a:r>
            <a:endParaRPr sz="600">
              <a:latin typeface="楷体" panose="02010609060101010101" charset="-122"/>
              <a:cs typeface="楷体" panose="02010609060101010101" charset="-122"/>
            </a:endParaRPr>
          </a:p>
          <a:p>
            <a:pPr>
              <a:lnSpc>
                <a:spcPts val="685"/>
              </a:lnSpc>
              <a:spcBef>
                <a:spcPts val="5"/>
              </a:spcBef>
            </a:pPr>
            <a:r>
              <a:rPr sz="600" b="1" spc="20" dirty="0">
                <a:latin typeface="楷体" panose="02010609060101010101" charset="-122"/>
                <a:cs typeface="楷体" panose="02010609060101010101" charset="-122"/>
              </a:rPr>
              <a:t>护装备</a:t>
            </a:r>
            <a:endParaRPr sz="60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5686805" y="8689847"/>
            <a:ext cx="369570" cy="370331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5412485" y="8635745"/>
            <a:ext cx="369570" cy="374141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 txBox="1"/>
          <p:nvPr/>
        </p:nvSpPr>
        <p:spPr>
          <a:xfrm>
            <a:off x="5477255" y="8708392"/>
            <a:ext cx="486409" cy="2184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00" b="1" spc="20" dirty="0">
                <a:latin typeface="楷体" panose="02010609060101010101" charset="-122"/>
                <a:cs typeface="楷体" panose="02010609060101010101" charset="-122"/>
              </a:rPr>
              <a:t>感染性</a:t>
            </a:r>
            <a:endParaRPr sz="600">
              <a:latin typeface="楷体" panose="02010609060101010101" charset="-122"/>
              <a:cs typeface="楷体" panose="02010609060101010101" charset="-122"/>
            </a:endParaRPr>
          </a:p>
          <a:p>
            <a:pPr marL="39370">
              <a:lnSpc>
                <a:spcPct val="100000"/>
              </a:lnSpc>
              <a:spcBef>
                <a:spcPts val="55"/>
              </a:spcBef>
            </a:pPr>
            <a:r>
              <a:rPr sz="900" b="1" spc="30" baseline="5000" dirty="0">
                <a:latin typeface="楷体" panose="02010609060101010101" charset="-122"/>
                <a:cs typeface="楷体" panose="02010609060101010101" charset="-122"/>
              </a:rPr>
              <a:t>材</a:t>
            </a:r>
            <a:r>
              <a:rPr sz="900" b="1" spc="22" baseline="5000" dirty="0">
                <a:latin typeface="楷体" panose="02010609060101010101" charset="-122"/>
                <a:cs typeface="楷体" panose="02010609060101010101" charset="-122"/>
              </a:rPr>
              <a:t>料</a:t>
            </a:r>
            <a:r>
              <a:rPr sz="900" b="1" spc="322" baseline="5000" dirty="0">
                <a:latin typeface="楷体" panose="02010609060101010101" charset="-122"/>
                <a:cs typeface="楷体" panose="02010609060101010101" charset="-122"/>
              </a:rPr>
              <a:t> </a:t>
            </a:r>
            <a:r>
              <a:rPr sz="600" b="1" spc="20" dirty="0">
                <a:latin typeface="楷体" panose="02010609060101010101" charset="-122"/>
                <a:cs typeface="楷体" panose="02010609060101010101" charset="-122"/>
              </a:rPr>
              <a:t>人员</a:t>
            </a:r>
            <a:endParaRPr sz="60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5241798" y="8365997"/>
            <a:ext cx="369570" cy="369569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 txBox="1"/>
          <p:nvPr/>
        </p:nvSpPr>
        <p:spPr>
          <a:xfrm>
            <a:off x="5346953" y="8428425"/>
            <a:ext cx="171450" cy="231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>
              <a:lnSpc>
                <a:spcPct val="113000"/>
              </a:lnSpc>
              <a:spcBef>
                <a:spcPts val="95"/>
              </a:spcBef>
            </a:pPr>
            <a:r>
              <a:rPr sz="600" b="1" spc="15" dirty="0">
                <a:latin typeface="楷体" panose="02010609060101010101" charset="-122"/>
                <a:cs typeface="楷体" panose="02010609060101010101" charset="-122"/>
              </a:rPr>
              <a:t>废物 处置</a:t>
            </a:r>
            <a:endParaRPr sz="60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5241798" y="8079485"/>
            <a:ext cx="369570" cy="369569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 txBox="1"/>
          <p:nvPr/>
        </p:nvSpPr>
        <p:spPr>
          <a:xfrm>
            <a:off x="5426224" y="8172058"/>
            <a:ext cx="79375" cy="78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20"/>
              </a:lnSpc>
            </a:pPr>
            <a:r>
              <a:rPr sz="600" b="1" spc="20" dirty="0">
                <a:latin typeface="楷体" panose="02010609060101010101" charset="-122"/>
                <a:cs typeface="楷体" panose="02010609060101010101" charset="-122"/>
              </a:rPr>
              <a:t>务</a:t>
            </a:r>
            <a:endParaRPr sz="60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5346953" y="8148322"/>
            <a:ext cx="792480" cy="43815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ts val="565"/>
              </a:lnSpc>
              <a:spcBef>
                <a:spcPts val="115"/>
              </a:spcBef>
            </a:pPr>
            <a:r>
              <a:rPr sz="600" b="1" spc="20" dirty="0">
                <a:latin typeface="楷体" panose="02010609060101010101" charset="-122"/>
                <a:cs typeface="楷体" panose="02010609060101010101" charset="-122"/>
              </a:rPr>
              <a:t>内</a:t>
            </a:r>
            <a:endParaRPr sz="600">
              <a:latin typeface="楷体" panose="02010609060101010101" charset="-122"/>
              <a:cs typeface="楷体" panose="02010609060101010101" charset="-122"/>
            </a:endParaRPr>
          </a:p>
          <a:p>
            <a:pPr>
              <a:lnSpc>
                <a:spcPts val="1045"/>
              </a:lnSpc>
              <a:tabLst>
                <a:tab pos="332105" algn="l"/>
              </a:tabLst>
            </a:pPr>
            <a:r>
              <a:rPr sz="600" b="1" spc="20" dirty="0">
                <a:latin typeface="楷体" panose="02010609060101010101" charset="-122"/>
                <a:cs typeface="楷体" panose="02010609060101010101" charset="-122"/>
              </a:rPr>
              <a:t>管</a:t>
            </a:r>
            <a:r>
              <a:rPr sz="600" b="1" spc="15" dirty="0">
                <a:latin typeface="楷体" panose="02010609060101010101" charset="-122"/>
                <a:cs typeface="楷体" panose="02010609060101010101" charset="-122"/>
              </a:rPr>
              <a:t>理	</a:t>
            </a:r>
            <a:r>
              <a:rPr sz="1000" b="1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实</a:t>
            </a:r>
            <a:r>
              <a:rPr sz="1000" b="1" spc="-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验室</a:t>
            </a:r>
            <a:endParaRPr sz="1000">
              <a:latin typeface="楷体" panose="02010609060101010101" charset="-122"/>
              <a:cs typeface="楷体" panose="02010609060101010101" charset="-122"/>
            </a:endParaRPr>
          </a:p>
          <a:p>
            <a:pPr marL="267970">
              <a:lnSpc>
                <a:spcPct val="100000"/>
              </a:lnSpc>
              <a:spcBef>
                <a:spcPts val="420"/>
              </a:spcBef>
            </a:pPr>
            <a:r>
              <a:rPr sz="1000" b="1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生</a:t>
            </a:r>
            <a:r>
              <a:rPr sz="1000" b="1" spc="-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物</a:t>
            </a:r>
            <a:r>
              <a:rPr sz="1000" b="1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安全</a:t>
            </a:r>
            <a:endParaRPr sz="100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5412485" y="7842504"/>
            <a:ext cx="369570" cy="374141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 txBox="1"/>
          <p:nvPr/>
        </p:nvSpPr>
        <p:spPr>
          <a:xfrm>
            <a:off x="5516879" y="7960870"/>
            <a:ext cx="171450" cy="12001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00" b="1" spc="20" dirty="0">
                <a:latin typeface="楷体" panose="02010609060101010101" charset="-122"/>
                <a:cs typeface="楷体" panose="02010609060101010101" charset="-122"/>
              </a:rPr>
              <a:t>应急</a:t>
            </a:r>
            <a:endParaRPr sz="60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4148328" y="7786361"/>
            <a:ext cx="1049020" cy="286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4455" marR="5080" indent="-85090">
              <a:lnSpc>
                <a:spcPct val="156000"/>
              </a:lnSpc>
              <a:spcBef>
                <a:spcPts val="95"/>
              </a:spcBef>
              <a:buClr>
                <a:srgbClr val="FF0000"/>
              </a:buClr>
              <a:buSzPct val="91000"/>
              <a:buFont typeface="Wingdings" panose="05000000000000000000"/>
              <a:buChar char=""/>
              <a:tabLst>
                <a:tab pos="85090" algn="l"/>
              </a:tabLst>
            </a:pP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依据国家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和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行业的法律法规进 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行</a:t>
            </a:r>
            <a:r>
              <a:rPr sz="5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管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理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4148328" y="8065253"/>
            <a:ext cx="1049020" cy="286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4455" marR="5080" indent="-85090">
              <a:lnSpc>
                <a:spcPct val="156000"/>
              </a:lnSpc>
              <a:spcBef>
                <a:spcPts val="95"/>
              </a:spcBef>
              <a:buClr>
                <a:srgbClr val="FF0000"/>
              </a:buClr>
              <a:buSzPct val="91000"/>
              <a:buFont typeface="Wingdings" panose="05000000000000000000"/>
              <a:buChar char=""/>
              <a:tabLst>
                <a:tab pos="85090" algn="l"/>
              </a:tabLst>
            </a:pP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按照国家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和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行业标准建设实验 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4148328" y="8344145"/>
            <a:ext cx="1049020" cy="286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4455" marR="5080" indent="-85090">
              <a:lnSpc>
                <a:spcPct val="156000"/>
              </a:lnSpc>
              <a:spcBef>
                <a:spcPts val="95"/>
              </a:spcBef>
              <a:buClr>
                <a:srgbClr val="FF0000"/>
              </a:buClr>
              <a:buSzPct val="91000"/>
              <a:buFont typeface="Wingdings" panose="05000000000000000000"/>
              <a:buChar char=""/>
              <a:tabLst>
                <a:tab pos="85090" algn="l"/>
              </a:tabLst>
            </a:pP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依照标准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操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作规范开展实验室 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活动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4148328" y="8483602"/>
            <a:ext cx="2259330" cy="4267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15"/>
              </a:spcBef>
            </a:pPr>
            <a:r>
              <a:rPr sz="600" b="1" spc="20" dirty="0">
                <a:latin typeface="楷体" panose="02010609060101010101" charset="-122"/>
                <a:cs typeface="楷体" panose="02010609060101010101" charset="-122"/>
              </a:rPr>
              <a:t>设备</a:t>
            </a:r>
            <a:endParaRPr sz="600">
              <a:latin typeface="楷体" panose="02010609060101010101" charset="-122"/>
              <a:cs typeface="楷体" panose="02010609060101010101" charset="-122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600">
              <a:latin typeface="Times New Roman" panose="02020603050405020304"/>
              <a:cs typeface="Times New Roman" panose="02020603050405020304"/>
            </a:endParaRPr>
          </a:p>
          <a:p>
            <a:pPr marL="84455" indent="-85090">
              <a:lnSpc>
                <a:spcPct val="100000"/>
              </a:lnSpc>
              <a:buClr>
                <a:srgbClr val="FF0000"/>
              </a:buClr>
              <a:buSzPct val="91000"/>
              <a:buFont typeface="Wingdings" panose="05000000000000000000"/>
              <a:buChar char=""/>
              <a:tabLst>
                <a:tab pos="85090" algn="l"/>
              </a:tabLst>
            </a:pP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加强突发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事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故的应急处置演练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  <a:p>
            <a:pPr marL="84455">
              <a:lnSpc>
                <a:spcPct val="100000"/>
              </a:lnSpc>
              <a:spcBef>
                <a:spcPts val="370"/>
              </a:spcBef>
            </a:pP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提高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战能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力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64" name="object 164"/>
          <p:cNvSpPr/>
          <p:nvPr/>
        </p:nvSpPr>
        <p:spPr>
          <a:xfrm>
            <a:off x="3925823" y="7498842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1"/>
                </a:lnTo>
                <a:lnTo>
                  <a:pt x="2897124" y="1623821"/>
                </a:lnTo>
                <a:lnTo>
                  <a:pt x="2897124" y="0"/>
                </a:lnTo>
                <a:close/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35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5423" y="1765552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99388" y="2598419"/>
            <a:ext cx="1820417" cy="20802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93926" y="1941574"/>
            <a:ext cx="752856" cy="6819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779270" y="2035694"/>
            <a:ext cx="594995" cy="426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14000"/>
              </a:lnSpc>
              <a:spcBef>
                <a:spcPts val="100"/>
              </a:spcBef>
            </a:pPr>
            <a:r>
              <a:rPr sz="1150" spc="-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感谢聆听 欢迎指正</a:t>
            </a:r>
            <a:endParaRPr sz="11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31519" y="1565147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30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35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5423" y="1765553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37997" y="1582171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247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67739" y="1807720"/>
            <a:ext cx="2047875" cy="1416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750" spc="1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（二）</a:t>
            </a:r>
            <a:r>
              <a:rPr sz="7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《</a:t>
            </a:r>
            <a:r>
              <a:rPr sz="750" spc="1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生物安全法》对</a:t>
            </a:r>
            <a:r>
              <a:rPr sz="7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750" spc="1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验室生物安全的</a:t>
            </a:r>
            <a:r>
              <a:rPr sz="7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要</a:t>
            </a:r>
            <a:r>
              <a:rPr sz="750" spc="1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求</a:t>
            </a:r>
            <a:endParaRPr sz="7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70253" y="2001011"/>
            <a:ext cx="828890" cy="1194816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151126" y="2001011"/>
            <a:ext cx="896543" cy="11917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31519" y="1565147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30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919728" y="1559052"/>
            <a:ext cx="224790" cy="2080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919728" y="1765553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932301" y="1582171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311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14215" y="1792223"/>
            <a:ext cx="2722245" cy="327025"/>
          </a:xfrm>
          <a:prstGeom prst="rect">
            <a:avLst/>
          </a:prstGeom>
          <a:ln w="6819">
            <a:solidFill>
              <a:srgbClr val="C55A11"/>
            </a:solidFill>
          </a:ln>
        </p:spPr>
        <p:txBody>
          <a:bodyPr vert="horz" wrap="square" lIns="0" tIns="10795" rIns="0" bIns="0" rtlCol="0">
            <a:spAutoFit/>
          </a:bodyPr>
          <a:lstStyle/>
          <a:p>
            <a:pPr marL="22225" marR="15875" indent="169545" algn="just">
              <a:lnSpc>
                <a:spcPct val="121000"/>
              </a:lnSpc>
              <a:spcBef>
                <a:spcPts val="85"/>
              </a:spcBef>
            </a:pP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生物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全是指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国家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有效防范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和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应对危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险生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物因子及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相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关因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素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威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胁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，生物技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术</a:t>
            </a:r>
            <a:r>
              <a:rPr sz="5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能 </a:t>
            </a:r>
            <a:r>
              <a:rPr sz="55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够稳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定</a:t>
            </a:r>
            <a:r>
              <a:rPr sz="55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健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康</a:t>
            </a:r>
            <a:r>
              <a:rPr sz="55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发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展</a:t>
            </a:r>
            <a:r>
              <a:rPr sz="55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，人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民</a:t>
            </a:r>
            <a:r>
              <a:rPr sz="55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生命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健</a:t>
            </a:r>
            <a:r>
              <a:rPr sz="55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康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和</a:t>
            </a:r>
            <a:r>
              <a:rPr sz="55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态</a:t>
            </a:r>
            <a:r>
              <a:rPr sz="55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系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统相</a:t>
            </a:r>
            <a:r>
              <a:rPr sz="55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对处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于</a:t>
            </a:r>
            <a:r>
              <a:rPr sz="55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没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有</a:t>
            </a:r>
            <a:r>
              <a:rPr sz="55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危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险</a:t>
            </a:r>
            <a:r>
              <a:rPr sz="55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和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不受</a:t>
            </a:r>
            <a:r>
              <a:rPr sz="55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威胁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550" spc="3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状</a:t>
            </a:r>
            <a:r>
              <a:rPr sz="550" spc="3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态</a:t>
            </a:r>
            <a:r>
              <a:rPr sz="5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， 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物领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域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具备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维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护国家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全和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持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续发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展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的能力。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072634" y="2872739"/>
            <a:ext cx="568451" cy="2423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578198" y="2332386"/>
            <a:ext cx="66697" cy="538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516117" y="2307335"/>
            <a:ext cx="105155" cy="9144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646420" y="2327147"/>
            <a:ext cx="59690" cy="59055"/>
          </a:xfrm>
          <a:custGeom>
            <a:avLst/>
            <a:gdLst/>
            <a:ahLst/>
            <a:cxnLst/>
            <a:rect l="l" t="t" r="r" b="b"/>
            <a:pathLst>
              <a:path w="59689" h="59055">
                <a:moveTo>
                  <a:pt x="0" y="0"/>
                </a:moveTo>
                <a:lnTo>
                  <a:pt x="12191" y="28955"/>
                </a:lnTo>
                <a:lnTo>
                  <a:pt x="0" y="58673"/>
                </a:lnTo>
                <a:lnTo>
                  <a:pt x="33527" y="28955"/>
                </a:lnTo>
                <a:lnTo>
                  <a:pt x="0" y="0"/>
                </a:lnTo>
                <a:close/>
              </a:path>
              <a:path w="59689" h="59055">
                <a:moveTo>
                  <a:pt x="25907" y="0"/>
                </a:moveTo>
                <a:lnTo>
                  <a:pt x="38099" y="28955"/>
                </a:lnTo>
                <a:lnTo>
                  <a:pt x="25907" y="58673"/>
                </a:lnTo>
                <a:lnTo>
                  <a:pt x="59435" y="28955"/>
                </a:lnTo>
                <a:lnTo>
                  <a:pt x="25907" y="0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756909" y="2376677"/>
            <a:ext cx="347980" cy="3810"/>
          </a:xfrm>
          <a:custGeom>
            <a:avLst/>
            <a:gdLst/>
            <a:ahLst/>
            <a:cxnLst/>
            <a:rect l="l" t="t" r="r" b="b"/>
            <a:pathLst>
              <a:path w="347979" h="3810">
                <a:moveTo>
                  <a:pt x="0" y="3809"/>
                </a:moveTo>
                <a:lnTo>
                  <a:pt x="347472" y="0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649383" y="2511399"/>
            <a:ext cx="62230" cy="5349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584698" y="2485644"/>
            <a:ext cx="105155" cy="9067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715000" y="2504694"/>
            <a:ext cx="59055" cy="59690"/>
          </a:xfrm>
          <a:custGeom>
            <a:avLst/>
            <a:gdLst/>
            <a:ahLst/>
            <a:cxnLst/>
            <a:rect l="l" t="t" r="r" b="b"/>
            <a:pathLst>
              <a:path w="59054" h="59689">
                <a:moveTo>
                  <a:pt x="0" y="0"/>
                </a:moveTo>
                <a:lnTo>
                  <a:pt x="12191" y="29718"/>
                </a:lnTo>
                <a:lnTo>
                  <a:pt x="0" y="59436"/>
                </a:lnTo>
                <a:lnTo>
                  <a:pt x="33527" y="29718"/>
                </a:lnTo>
                <a:lnTo>
                  <a:pt x="0" y="0"/>
                </a:lnTo>
                <a:close/>
              </a:path>
              <a:path w="59054" h="59689">
                <a:moveTo>
                  <a:pt x="25145" y="0"/>
                </a:moveTo>
                <a:lnTo>
                  <a:pt x="38099" y="29718"/>
                </a:lnTo>
                <a:lnTo>
                  <a:pt x="25145" y="59436"/>
                </a:lnTo>
                <a:lnTo>
                  <a:pt x="58673" y="29718"/>
                </a:lnTo>
                <a:lnTo>
                  <a:pt x="25145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817108" y="2541269"/>
            <a:ext cx="330200" cy="5080"/>
          </a:xfrm>
          <a:custGeom>
            <a:avLst/>
            <a:gdLst/>
            <a:ahLst/>
            <a:cxnLst/>
            <a:rect l="l" t="t" r="r" b="b"/>
            <a:pathLst>
              <a:path w="330200" h="5080">
                <a:moveTo>
                  <a:pt x="0" y="0"/>
                </a:moveTo>
                <a:lnTo>
                  <a:pt x="329946" y="4572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715358" y="2681478"/>
            <a:ext cx="62528" cy="5448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652515" y="2655570"/>
            <a:ext cx="105155" cy="9220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782817" y="2675382"/>
            <a:ext cx="59690" cy="59690"/>
          </a:xfrm>
          <a:custGeom>
            <a:avLst/>
            <a:gdLst/>
            <a:ahLst/>
            <a:cxnLst/>
            <a:rect l="l" t="t" r="r" b="b"/>
            <a:pathLst>
              <a:path w="59689" h="59689">
                <a:moveTo>
                  <a:pt x="0" y="0"/>
                </a:moveTo>
                <a:lnTo>
                  <a:pt x="12191" y="29718"/>
                </a:lnTo>
                <a:lnTo>
                  <a:pt x="0" y="59436"/>
                </a:lnTo>
                <a:lnTo>
                  <a:pt x="33527" y="29718"/>
                </a:lnTo>
                <a:lnTo>
                  <a:pt x="0" y="0"/>
                </a:lnTo>
                <a:close/>
              </a:path>
              <a:path w="59689" h="59689">
                <a:moveTo>
                  <a:pt x="25907" y="0"/>
                </a:moveTo>
                <a:lnTo>
                  <a:pt x="38099" y="29718"/>
                </a:lnTo>
                <a:lnTo>
                  <a:pt x="25907" y="59436"/>
                </a:lnTo>
                <a:lnTo>
                  <a:pt x="59435" y="29718"/>
                </a:lnTo>
                <a:lnTo>
                  <a:pt x="25907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884925" y="2711195"/>
            <a:ext cx="330835" cy="5715"/>
          </a:xfrm>
          <a:custGeom>
            <a:avLst/>
            <a:gdLst/>
            <a:ahLst/>
            <a:cxnLst/>
            <a:rect l="l" t="t" r="r" b="b"/>
            <a:pathLst>
              <a:path w="330835" h="5714">
                <a:moveTo>
                  <a:pt x="0" y="0"/>
                </a:moveTo>
                <a:lnTo>
                  <a:pt x="330708" y="5334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5739383" y="2257300"/>
            <a:ext cx="423545" cy="28892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人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类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健康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  <a:p>
            <a:pPr marL="71120">
              <a:lnSpc>
                <a:spcPct val="100000"/>
              </a:lnSpc>
              <a:spcBef>
                <a:spcPts val="490"/>
              </a:spcBef>
            </a:pP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社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会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稳定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884166" y="2591057"/>
            <a:ext cx="351790" cy="1270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经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济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发展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786493" y="2852070"/>
            <a:ext cx="61856" cy="5386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721095" y="2827020"/>
            <a:ext cx="105155" cy="9144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851397" y="2846070"/>
            <a:ext cx="59055" cy="59690"/>
          </a:xfrm>
          <a:custGeom>
            <a:avLst/>
            <a:gdLst/>
            <a:ahLst/>
            <a:cxnLst/>
            <a:rect l="l" t="t" r="r" b="b"/>
            <a:pathLst>
              <a:path w="59054" h="59689">
                <a:moveTo>
                  <a:pt x="0" y="0"/>
                </a:moveTo>
                <a:lnTo>
                  <a:pt x="12191" y="29718"/>
                </a:lnTo>
                <a:lnTo>
                  <a:pt x="0" y="59436"/>
                </a:lnTo>
                <a:lnTo>
                  <a:pt x="33527" y="29718"/>
                </a:lnTo>
                <a:lnTo>
                  <a:pt x="0" y="0"/>
                </a:lnTo>
                <a:close/>
              </a:path>
              <a:path w="59054" h="59689">
                <a:moveTo>
                  <a:pt x="25145" y="0"/>
                </a:moveTo>
                <a:lnTo>
                  <a:pt x="38099" y="29718"/>
                </a:lnTo>
                <a:lnTo>
                  <a:pt x="25145" y="59436"/>
                </a:lnTo>
                <a:lnTo>
                  <a:pt x="58673" y="29718"/>
                </a:lnTo>
                <a:lnTo>
                  <a:pt x="25145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953505" y="2882645"/>
            <a:ext cx="364490" cy="5080"/>
          </a:xfrm>
          <a:custGeom>
            <a:avLst/>
            <a:gdLst/>
            <a:ahLst/>
            <a:cxnLst/>
            <a:rect l="l" t="t" r="r" b="b"/>
            <a:pathLst>
              <a:path w="364489" h="5080">
                <a:moveTo>
                  <a:pt x="0" y="0"/>
                </a:moveTo>
                <a:lnTo>
                  <a:pt x="364236" y="4572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5907785" y="2719913"/>
            <a:ext cx="386080" cy="33274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33655">
              <a:lnSpc>
                <a:spcPct val="100000"/>
              </a:lnSpc>
              <a:spcBef>
                <a:spcPts val="445"/>
              </a:spcBef>
            </a:pP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国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家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安全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00000"/>
              </a:lnSpc>
              <a:spcBef>
                <a:spcPts val="390"/>
              </a:spcBef>
            </a:pPr>
            <a:r>
              <a:rPr sz="750" b="1" spc="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…</a:t>
            </a:r>
            <a:r>
              <a:rPr sz="750" b="1" spc="-1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750" b="1" spc="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…</a:t>
            </a:r>
            <a:endParaRPr sz="75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863083" y="2225040"/>
            <a:ext cx="334010" cy="426720"/>
          </a:xfrm>
          <a:custGeom>
            <a:avLst/>
            <a:gdLst/>
            <a:ahLst/>
            <a:cxnLst/>
            <a:rect l="l" t="t" r="r" b="b"/>
            <a:pathLst>
              <a:path w="334010" h="426719">
                <a:moveTo>
                  <a:pt x="0" y="0"/>
                </a:moveTo>
                <a:lnTo>
                  <a:pt x="0" y="426720"/>
                </a:lnTo>
                <a:lnTo>
                  <a:pt x="333756" y="160782"/>
                </a:lnTo>
                <a:lnTo>
                  <a:pt x="301568" y="124776"/>
                </a:lnTo>
                <a:lnTo>
                  <a:pt x="265854" y="92904"/>
                </a:lnTo>
                <a:lnTo>
                  <a:pt x="227014" y="65372"/>
                </a:lnTo>
                <a:lnTo>
                  <a:pt x="185451" y="42386"/>
                </a:lnTo>
                <a:lnTo>
                  <a:pt x="141566" y="24150"/>
                </a:lnTo>
                <a:lnTo>
                  <a:pt x="95761" y="10870"/>
                </a:lnTo>
                <a:lnTo>
                  <a:pt x="48439" y="2751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888991" y="2417826"/>
            <a:ext cx="427355" cy="361315"/>
          </a:xfrm>
          <a:custGeom>
            <a:avLst/>
            <a:gdLst/>
            <a:ahLst/>
            <a:cxnLst/>
            <a:rect l="l" t="t" r="r" b="b"/>
            <a:pathLst>
              <a:path w="427354" h="361314">
                <a:moveTo>
                  <a:pt x="332993" y="0"/>
                </a:moveTo>
                <a:lnTo>
                  <a:pt x="0" y="265938"/>
                </a:lnTo>
                <a:lnTo>
                  <a:pt x="416051" y="361188"/>
                </a:lnTo>
                <a:lnTo>
                  <a:pt x="424140" y="313507"/>
                </a:lnTo>
                <a:lnTo>
                  <a:pt x="426755" y="265640"/>
                </a:lnTo>
                <a:lnTo>
                  <a:pt x="423994" y="218040"/>
                </a:lnTo>
                <a:lnTo>
                  <a:pt x="415956" y="171164"/>
                </a:lnTo>
                <a:lnTo>
                  <a:pt x="402739" y="125466"/>
                </a:lnTo>
                <a:lnTo>
                  <a:pt x="384440" y="81403"/>
                </a:lnTo>
                <a:lnTo>
                  <a:pt x="361159" y="39429"/>
                </a:lnTo>
                <a:lnTo>
                  <a:pt x="332993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879847" y="2723388"/>
            <a:ext cx="416559" cy="384810"/>
          </a:xfrm>
          <a:custGeom>
            <a:avLst/>
            <a:gdLst/>
            <a:ahLst/>
            <a:cxnLst/>
            <a:rect l="l" t="t" r="r" b="b"/>
            <a:pathLst>
              <a:path w="416560" h="384810">
                <a:moveTo>
                  <a:pt x="0" y="0"/>
                </a:moveTo>
                <a:lnTo>
                  <a:pt x="185165" y="384810"/>
                </a:lnTo>
                <a:lnTo>
                  <a:pt x="227372" y="361366"/>
                </a:lnTo>
                <a:lnTo>
                  <a:pt x="266354" y="333565"/>
                </a:lnTo>
                <a:lnTo>
                  <a:pt x="301818" y="301763"/>
                </a:lnTo>
                <a:lnTo>
                  <a:pt x="333470" y="266319"/>
                </a:lnTo>
                <a:lnTo>
                  <a:pt x="361013" y="227587"/>
                </a:lnTo>
                <a:lnTo>
                  <a:pt x="384155" y="185928"/>
                </a:lnTo>
                <a:lnTo>
                  <a:pt x="402599" y="141696"/>
                </a:lnTo>
                <a:lnTo>
                  <a:pt x="416051" y="9525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658105" y="2740913"/>
            <a:ext cx="370840" cy="427355"/>
          </a:xfrm>
          <a:custGeom>
            <a:avLst/>
            <a:gdLst/>
            <a:ahLst/>
            <a:cxnLst/>
            <a:rect l="l" t="t" r="r" b="b"/>
            <a:pathLst>
              <a:path w="370839" h="427355">
                <a:moveTo>
                  <a:pt x="185166" y="0"/>
                </a:moveTo>
                <a:lnTo>
                  <a:pt x="0" y="384809"/>
                </a:lnTo>
                <a:lnTo>
                  <a:pt x="44572" y="403312"/>
                </a:lnTo>
                <a:lnTo>
                  <a:pt x="90547" y="416528"/>
                </a:lnTo>
                <a:lnTo>
                  <a:pt x="137468" y="424457"/>
                </a:lnTo>
                <a:lnTo>
                  <a:pt x="184880" y="427100"/>
                </a:lnTo>
                <a:lnTo>
                  <a:pt x="232328" y="424457"/>
                </a:lnTo>
                <a:lnTo>
                  <a:pt x="279356" y="416528"/>
                </a:lnTo>
                <a:lnTo>
                  <a:pt x="325509" y="403312"/>
                </a:lnTo>
                <a:lnTo>
                  <a:pt x="370332" y="384809"/>
                </a:lnTo>
                <a:lnTo>
                  <a:pt x="185166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389882" y="2723387"/>
            <a:ext cx="416559" cy="384810"/>
          </a:xfrm>
          <a:custGeom>
            <a:avLst/>
            <a:gdLst/>
            <a:ahLst/>
            <a:cxnLst/>
            <a:rect l="l" t="t" r="r" b="b"/>
            <a:pathLst>
              <a:path w="416560" h="384810">
                <a:moveTo>
                  <a:pt x="416052" y="0"/>
                </a:moveTo>
                <a:lnTo>
                  <a:pt x="0" y="95249"/>
                </a:lnTo>
                <a:lnTo>
                  <a:pt x="13452" y="141696"/>
                </a:lnTo>
                <a:lnTo>
                  <a:pt x="31896" y="185927"/>
                </a:lnTo>
                <a:lnTo>
                  <a:pt x="55038" y="227587"/>
                </a:lnTo>
                <a:lnTo>
                  <a:pt x="82581" y="266318"/>
                </a:lnTo>
                <a:lnTo>
                  <a:pt x="114233" y="301763"/>
                </a:lnTo>
                <a:lnTo>
                  <a:pt x="149697" y="333565"/>
                </a:lnTo>
                <a:lnTo>
                  <a:pt x="188679" y="361366"/>
                </a:lnTo>
                <a:lnTo>
                  <a:pt x="230886" y="384809"/>
                </a:lnTo>
                <a:lnTo>
                  <a:pt x="416052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370677" y="2417826"/>
            <a:ext cx="427355" cy="361315"/>
          </a:xfrm>
          <a:custGeom>
            <a:avLst/>
            <a:gdLst/>
            <a:ahLst/>
            <a:cxnLst/>
            <a:rect l="l" t="t" r="r" b="b"/>
            <a:pathLst>
              <a:path w="427354" h="361314">
                <a:moveTo>
                  <a:pt x="93118" y="0"/>
                </a:moveTo>
                <a:lnTo>
                  <a:pt x="64985" y="39429"/>
                </a:lnTo>
                <a:lnTo>
                  <a:pt x="41790" y="81403"/>
                </a:lnTo>
                <a:lnTo>
                  <a:pt x="23614" y="125466"/>
                </a:lnTo>
                <a:lnTo>
                  <a:pt x="10537" y="171164"/>
                </a:lnTo>
                <a:lnTo>
                  <a:pt x="2638" y="218040"/>
                </a:lnTo>
                <a:lnTo>
                  <a:pt x="0" y="265640"/>
                </a:lnTo>
                <a:lnTo>
                  <a:pt x="2701" y="313507"/>
                </a:lnTo>
                <a:lnTo>
                  <a:pt x="10822" y="361188"/>
                </a:lnTo>
                <a:lnTo>
                  <a:pt x="426874" y="265938"/>
                </a:lnTo>
                <a:lnTo>
                  <a:pt x="93118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488941" y="2225040"/>
            <a:ext cx="334010" cy="426720"/>
          </a:xfrm>
          <a:custGeom>
            <a:avLst/>
            <a:gdLst/>
            <a:ahLst/>
            <a:cxnLst/>
            <a:rect l="l" t="t" r="r" b="b"/>
            <a:pathLst>
              <a:path w="334010" h="426719">
                <a:moveTo>
                  <a:pt x="333756" y="0"/>
                </a:moveTo>
                <a:lnTo>
                  <a:pt x="285316" y="2751"/>
                </a:lnTo>
                <a:lnTo>
                  <a:pt x="237994" y="10870"/>
                </a:lnTo>
                <a:lnTo>
                  <a:pt x="192189" y="24150"/>
                </a:lnTo>
                <a:lnTo>
                  <a:pt x="148304" y="42386"/>
                </a:lnTo>
                <a:lnTo>
                  <a:pt x="106741" y="65372"/>
                </a:lnTo>
                <a:lnTo>
                  <a:pt x="67901" y="92904"/>
                </a:lnTo>
                <a:lnTo>
                  <a:pt x="32187" y="124776"/>
                </a:lnTo>
                <a:lnTo>
                  <a:pt x="0" y="160781"/>
                </a:lnTo>
                <a:lnTo>
                  <a:pt x="333756" y="426719"/>
                </a:lnTo>
                <a:lnTo>
                  <a:pt x="333756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4893563" y="2363214"/>
            <a:ext cx="208279" cy="844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350" b="1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生物技术</a:t>
            </a:r>
            <a:endParaRPr sz="3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419597" y="2563464"/>
            <a:ext cx="256540" cy="1524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8260" marR="5080" indent="-48895">
              <a:lnSpc>
                <a:spcPct val="119000"/>
              </a:lnSpc>
              <a:spcBef>
                <a:spcPts val="90"/>
              </a:spcBef>
            </a:pPr>
            <a:r>
              <a:rPr sz="350" b="1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生物武器生 </a:t>
            </a:r>
            <a:r>
              <a:rPr sz="350" b="1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物恐怖</a:t>
            </a:r>
            <a:endParaRPr sz="3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520181" y="2812641"/>
            <a:ext cx="159385" cy="1524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4130" marR="5080" indent="-24765">
              <a:lnSpc>
                <a:spcPct val="119000"/>
              </a:lnSpc>
              <a:spcBef>
                <a:spcPts val="90"/>
              </a:spcBef>
            </a:pPr>
            <a:r>
              <a:rPr sz="350" b="1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微生物 </a:t>
            </a:r>
            <a:r>
              <a:rPr sz="350" b="1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耐药</a:t>
            </a:r>
            <a:endParaRPr sz="3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965949" y="2798928"/>
            <a:ext cx="256540" cy="2146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ctr">
              <a:lnSpc>
                <a:spcPct val="118000"/>
              </a:lnSpc>
              <a:spcBef>
                <a:spcPts val="95"/>
              </a:spcBef>
            </a:pPr>
            <a:r>
              <a:rPr sz="350" b="1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人类遗传资 源和生物资 </a:t>
            </a:r>
            <a:r>
              <a:rPr sz="350" b="1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源</a:t>
            </a:r>
            <a:endParaRPr sz="3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738876" y="2919325"/>
            <a:ext cx="208279" cy="2146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just">
              <a:lnSpc>
                <a:spcPct val="118000"/>
              </a:lnSpc>
              <a:spcBef>
                <a:spcPts val="95"/>
              </a:spcBef>
            </a:pPr>
            <a:r>
              <a:rPr sz="350" b="1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外来物种 入侵和生 物多样性</a:t>
            </a:r>
            <a:endParaRPr sz="3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615434" y="2283048"/>
            <a:ext cx="159385" cy="2146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just">
              <a:lnSpc>
                <a:spcPct val="118000"/>
              </a:lnSpc>
              <a:spcBef>
                <a:spcPts val="95"/>
              </a:spcBef>
            </a:pPr>
            <a:r>
              <a:rPr sz="350" b="1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传染病 动植物 </a:t>
            </a:r>
            <a:r>
              <a:rPr sz="350" b="1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疫情</a:t>
            </a:r>
            <a:endParaRPr sz="3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4696967" y="2532126"/>
            <a:ext cx="307848" cy="28651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4790694" y="2543051"/>
            <a:ext cx="463550" cy="21907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79400">
              <a:lnSpc>
                <a:spcPts val="410"/>
              </a:lnSpc>
              <a:spcBef>
                <a:spcPts val="130"/>
              </a:spcBef>
            </a:pPr>
            <a:r>
              <a:rPr sz="350" b="1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实验室</a:t>
            </a:r>
            <a:endParaRPr sz="35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ts val="530"/>
              </a:lnSpc>
              <a:tabLst>
                <a:tab pos="254635" algn="l"/>
              </a:tabLst>
            </a:pPr>
            <a:r>
              <a:rPr sz="450" b="1" spc="25" dirty="0">
                <a:solidFill>
                  <a:srgbClr val="002060"/>
                </a:solidFill>
                <a:latin typeface="黑体" panose="02010609060101010101" charset="-122"/>
                <a:cs typeface="黑体" panose="02010609060101010101" charset="-122"/>
              </a:rPr>
              <a:t>生物</a:t>
            </a:r>
            <a:r>
              <a:rPr sz="450" b="1" spc="25" dirty="0">
                <a:solidFill>
                  <a:srgbClr val="002060"/>
                </a:solidFill>
                <a:latin typeface="黑体" panose="02010609060101010101" charset="-122"/>
                <a:cs typeface="黑体" panose="02010609060101010101" charset="-122"/>
              </a:rPr>
              <a:t>	</a:t>
            </a:r>
            <a:r>
              <a:rPr sz="350" b="1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生物安全</a:t>
            </a:r>
            <a:endParaRPr sz="35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r>
              <a:rPr sz="450" b="1" spc="25" dirty="0">
                <a:solidFill>
                  <a:srgbClr val="002060"/>
                </a:solidFill>
                <a:latin typeface="黑体" panose="02010609060101010101" charset="-122"/>
                <a:cs typeface="黑体" panose="02010609060101010101" charset="-122"/>
              </a:rPr>
              <a:t>安全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3925823" y="1565147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30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725423" y="4526279"/>
            <a:ext cx="224789" cy="2080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725423" y="4732782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737997" y="4549398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247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37997" y="4768090"/>
            <a:ext cx="2884170" cy="122491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89865" algn="just">
              <a:lnSpc>
                <a:spcPct val="100000"/>
              </a:lnSpc>
              <a:spcBef>
                <a:spcPts val="115"/>
              </a:spcBef>
            </a:pPr>
            <a:r>
              <a:rPr sz="650" b="1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第五</a:t>
            </a:r>
            <a:r>
              <a:rPr sz="650" b="1" spc="1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章</a:t>
            </a:r>
            <a:r>
              <a:rPr sz="650" b="1" spc="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650" b="1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650" b="1" spc="1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650" b="1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微生</a:t>
            </a:r>
            <a:r>
              <a:rPr sz="650" b="1" spc="1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650" b="1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实验室生</a:t>
            </a:r>
            <a:r>
              <a:rPr sz="650" b="1" spc="1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650" b="1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安全</a:t>
            </a:r>
            <a:r>
              <a:rPr sz="650" b="1" spc="1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（共11</a:t>
            </a:r>
            <a:r>
              <a:rPr sz="650" b="1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条）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  <a:p>
            <a:pPr marL="189865" marR="217170" algn="just">
              <a:lnSpc>
                <a:spcPct val="156000"/>
              </a:lnSpc>
              <a:spcBef>
                <a:spcPts val="120"/>
              </a:spcBef>
            </a:pP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第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四十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二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条</a:t>
            </a:r>
            <a:r>
              <a:rPr sz="550" spc="19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国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家加强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对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病原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微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生物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验室生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安全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管理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制定统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一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的实验 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生物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全标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准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。病原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微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生物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验室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应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当符合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物安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国家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标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准和要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求</a:t>
            </a:r>
            <a:r>
              <a:rPr sz="5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。从事 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原微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物实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活动，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应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当严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格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遵守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有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关国家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标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准和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验室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技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术规范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5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操作规 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程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，采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取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安全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防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范措施。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  <a:p>
            <a:pPr marL="189865" marR="217170" algn="just">
              <a:lnSpc>
                <a:spcPct val="156000"/>
              </a:lnSpc>
              <a:spcBef>
                <a:spcPts val="285"/>
              </a:spcBef>
            </a:pP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第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四十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三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条</a:t>
            </a:r>
            <a:r>
              <a:rPr sz="550" spc="19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国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家根据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原微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物的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传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染性、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感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染后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对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人和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动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物的个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体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或者群 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体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的危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害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程度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对病原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微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生物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行分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类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管理。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从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事高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致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病性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或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者疑似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高</a:t>
            </a:r>
            <a:r>
              <a:rPr sz="5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致病性 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原微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物样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本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采集、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保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藏、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运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输活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动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，应当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具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备相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应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条件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符合生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5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安全管 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理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规范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具体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办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法由国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务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院卫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健康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农业农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村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主管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部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门制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定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731519" y="4532376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919728" y="4526279"/>
            <a:ext cx="224790" cy="2080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919728" y="4732782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3932301" y="4549398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120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graphicFrame>
        <p:nvGraphicFramePr>
          <p:cNvPr id="56" name="object 56"/>
          <p:cNvGraphicFramePr>
            <a:graphicFrameLocks noGrp="1"/>
          </p:cNvGraphicFramePr>
          <p:nvPr/>
        </p:nvGraphicFramePr>
        <p:xfrm>
          <a:off x="4136535" y="4781188"/>
          <a:ext cx="2468880" cy="1212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0235"/>
                <a:gridCol w="1851660"/>
              </a:tblGrid>
              <a:tr h="20345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47625">
                        <a:lnSpc>
                          <a:spcPct val="100000"/>
                        </a:lnSpc>
                      </a:pPr>
                      <a:r>
                        <a:rPr sz="550" spc="25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国</a:t>
                      </a:r>
                      <a:r>
                        <a:rPr sz="550" spc="2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务</a:t>
                      </a:r>
                      <a:r>
                        <a:rPr sz="550" spc="25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院</a:t>
                      </a:r>
                      <a:r>
                        <a:rPr sz="550" spc="5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424</a:t>
                      </a:r>
                      <a:r>
                        <a:rPr sz="550" spc="25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号</a:t>
                      </a:r>
                      <a:r>
                        <a:rPr sz="550" spc="2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令《</a:t>
                      </a:r>
                      <a:r>
                        <a:rPr sz="550" spc="25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病</a:t>
                      </a:r>
                      <a:r>
                        <a:rPr sz="550" spc="2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原微</a:t>
                      </a:r>
                      <a:r>
                        <a:rPr sz="550" spc="25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生</a:t>
                      </a:r>
                      <a:r>
                        <a:rPr sz="550" spc="2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物实</a:t>
                      </a:r>
                      <a:r>
                        <a:rPr sz="550" spc="25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验</a:t>
                      </a:r>
                      <a:r>
                        <a:rPr sz="550" spc="2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室生</a:t>
                      </a:r>
                      <a:r>
                        <a:rPr sz="550" spc="25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物</a:t>
                      </a:r>
                      <a:r>
                        <a:rPr sz="550" spc="2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安全管</a:t>
                      </a:r>
                      <a:r>
                        <a:rPr sz="550" spc="25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理</a:t>
                      </a:r>
                      <a:r>
                        <a:rPr sz="550" spc="2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条例</a:t>
                      </a:r>
                      <a:r>
                        <a:rPr sz="550" spc="25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》</a:t>
                      </a:r>
                      <a:r>
                        <a:rPr sz="550" spc="2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的病</a:t>
                      </a:r>
                      <a:r>
                        <a:rPr sz="550" spc="25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原</a:t>
                      </a:r>
                      <a:r>
                        <a:rPr sz="550" spc="2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微生物</a:t>
                      </a:r>
                      <a:r>
                        <a:rPr sz="550" spc="25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分</a:t>
                      </a:r>
                      <a:r>
                        <a:rPr sz="550" spc="2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类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1F4E79"/>
                    </a:solidFill>
                  </a:tcPr>
                </a:tc>
                <a:tc hMerge="1">
                  <a:tcPr marL="0" marR="0" marT="0" marB="0"/>
                </a:tc>
              </a:tr>
              <a:tr h="2468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6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20955">
                        <a:lnSpc>
                          <a:spcPct val="100000"/>
                        </a:lnSpc>
                      </a:pP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第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一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类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病原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微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生物</a:t>
                      </a:r>
                      <a:endParaRPr sz="5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20955" marR="24130">
                        <a:lnSpc>
                          <a:spcPct val="105000"/>
                        </a:lnSpc>
                        <a:spcBef>
                          <a:spcPts val="350"/>
                        </a:spcBef>
                      </a:pP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能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够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引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起人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类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或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者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动物非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常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严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重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疾病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的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微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生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物，以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及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我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国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尚未 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发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现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或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者已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经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宣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布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消灭的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微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生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物。</a:t>
                      </a:r>
                      <a:endParaRPr sz="5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445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BF1E9"/>
                    </a:solidFill>
                  </a:tcPr>
                </a:tc>
              </a:tr>
              <a:tr h="2468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6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20955">
                        <a:lnSpc>
                          <a:spcPct val="100000"/>
                        </a:lnSpc>
                      </a:pP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第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二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类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病原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微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生物</a:t>
                      </a:r>
                      <a:endParaRPr sz="5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955" marR="24130">
                        <a:lnSpc>
                          <a:spcPct val="105000"/>
                        </a:lnSpc>
                        <a:spcBef>
                          <a:spcPts val="350"/>
                        </a:spcBef>
                      </a:pP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能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够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引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起人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类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或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者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动物严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重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疾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病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，比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较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容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易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直接或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者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间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接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在人 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与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人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、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动物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与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人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、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动物与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动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物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间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传播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的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微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生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物。</a:t>
                      </a:r>
                      <a:endParaRPr sz="5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445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13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6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20955">
                        <a:lnSpc>
                          <a:spcPct val="100000"/>
                        </a:lnSpc>
                      </a:pP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第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三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类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病原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微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生物</a:t>
                      </a:r>
                      <a:endParaRPr sz="5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20955" marR="24130" algn="just">
                        <a:lnSpc>
                          <a:spcPct val="105000"/>
                        </a:lnSpc>
                        <a:spcBef>
                          <a:spcPts val="95"/>
                        </a:spcBef>
                      </a:pP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能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够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引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起人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类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或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者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动物疾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病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，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但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一般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情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况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下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对人、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动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物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或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者环 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境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不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构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成严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重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危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害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，传播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风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险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有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限，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实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验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室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感染后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很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少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引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起严 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重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疾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病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，并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且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具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备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有效治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疗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和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预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防措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施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的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微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生物。</a:t>
                      </a:r>
                      <a:endParaRPr sz="5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206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BF1E9"/>
                    </a:solidFill>
                  </a:tcPr>
                </a:tc>
              </a:tr>
              <a:tr h="2468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6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20955">
                        <a:lnSpc>
                          <a:spcPct val="100000"/>
                        </a:lnSpc>
                      </a:pP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第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四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类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病原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微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生物</a:t>
                      </a:r>
                      <a:endParaRPr sz="5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6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20955">
                        <a:lnSpc>
                          <a:spcPct val="100000"/>
                        </a:lnSpc>
                      </a:pP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在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通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常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情况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下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不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会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引起人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类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或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者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动物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疾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病</a:t>
                      </a:r>
                      <a:r>
                        <a:rPr sz="50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的</a:t>
                      </a:r>
                      <a:r>
                        <a:rPr sz="50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微生物。</a:t>
                      </a:r>
                      <a:endParaRPr sz="5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2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7" name="object 57"/>
          <p:cNvSpPr/>
          <p:nvPr/>
        </p:nvSpPr>
        <p:spPr>
          <a:xfrm>
            <a:off x="3925823" y="4532376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725423" y="7492745"/>
            <a:ext cx="224789" cy="2080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725423" y="7699247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737997" y="7515102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247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928116" y="7671458"/>
            <a:ext cx="255587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>
              <a:lnSpc>
                <a:spcPct val="154000"/>
              </a:lnSpc>
              <a:spcBef>
                <a:spcPts val="95"/>
              </a:spcBef>
            </a:pP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第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四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十四条</a:t>
            </a:r>
            <a:r>
              <a:rPr sz="650" spc="27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设立病原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微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生物实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室，应当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依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法取得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批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准或者进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行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备 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案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个人不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得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设立病原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微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生物实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室或者从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事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病原微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物实验活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动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1410461" y="8086343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3784">
            <a:solidFill>
              <a:srgbClr val="FF66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043177" y="8086343"/>
            <a:ext cx="104139" cy="0"/>
          </a:xfrm>
          <a:custGeom>
            <a:avLst/>
            <a:gdLst/>
            <a:ahLst/>
            <a:cxnLst/>
            <a:rect l="l" t="t" r="r" b="b"/>
            <a:pathLst>
              <a:path w="104140">
                <a:moveTo>
                  <a:pt x="0" y="0"/>
                </a:moveTo>
                <a:lnTo>
                  <a:pt x="103632" y="0"/>
                </a:lnTo>
              </a:path>
            </a:pathLst>
          </a:custGeom>
          <a:ln w="3784">
            <a:solidFill>
              <a:srgbClr val="FF66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998219" y="8534400"/>
            <a:ext cx="91440" cy="266700"/>
          </a:xfrm>
          <a:custGeom>
            <a:avLst/>
            <a:gdLst/>
            <a:ahLst/>
            <a:cxnLst/>
            <a:rect l="l" t="t" r="r" b="b"/>
            <a:pathLst>
              <a:path w="91440" h="266700">
                <a:moveTo>
                  <a:pt x="0" y="266700"/>
                </a:moveTo>
                <a:lnTo>
                  <a:pt x="91440" y="266700"/>
                </a:lnTo>
                <a:lnTo>
                  <a:pt x="91440" y="0"/>
                </a:lnTo>
                <a:lnTo>
                  <a:pt x="0" y="0"/>
                </a:lnTo>
                <a:lnTo>
                  <a:pt x="0" y="266700"/>
                </a:lnTo>
                <a:close/>
              </a:path>
            </a:pathLst>
          </a:custGeom>
          <a:solidFill>
            <a:srgbClr val="FFCC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998219" y="8534400"/>
            <a:ext cx="91440" cy="70485"/>
          </a:xfrm>
          <a:prstGeom prst="rect">
            <a:avLst/>
          </a:prstGeom>
          <a:solidFill>
            <a:srgbClr val="FFCC99"/>
          </a:solidFill>
        </p:spPr>
        <p:txBody>
          <a:bodyPr vert="horz" wrap="square" lIns="0" tIns="7620" rIns="0" bIns="0" rtlCol="0">
            <a:spAutoFit/>
          </a:bodyPr>
          <a:lstStyle/>
          <a:p>
            <a:pPr marL="17780">
              <a:lnSpc>
                <a:spcPct val="100000"/>
              </a:lnSpc>
              <a:spcBef>
                <a:spcPts val="60"/>
              </a:spcBef>
            </a:pPr>
            <a:r>
              <a:rPr sz="40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体</a:t>
            </a:r>
            <a:endParaRPr sz="4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998219" y="8604597"/>
            <a:ext cx="91440" cy="65405"/>
          </a:xfrm>
          <a:prstGeom prst="rect">
            <a:avLst/>
          </a:prstGeom>
          <a:solidFill>
            <a:srgbClr val="FFCC99"/>
          </a:solidFill>
        </p:spPr>
        <p:txBody>
          <a:bodyPr vert="horz" wrap="square" lIns="0" tIns="0" rIns="0" bIns="0" rtlCol="0">
            <a:spAutoFit/>
          </a:bodyPr>
          <a:lstStyle/>
          <a:p>
            <a:pPr marL="17780">
              <a:lnSpc>
                <a:spcPct val="100000"/>
              </a:lnSpc>
            </a:pPr>
            <a:r>
              <a:rPr sz="40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系</a:t>
            </a:r>
            <a:endParaRPr sz="4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998219" y="8669746"/>
            <a:ext cx="91440" cy="66040"/>
          </a:xfrm>
          <a:prstGeom prst="rect">
            <a:avLst/>
          </a:prstGeom>
          <a:solidFill>
            <a:srgbClr val="FFCC99"/>
          </a:solidFill>
        </p:spPr>
        <p:txBody>
          <a:bodyPr vert="horz" wrap="square" lIns="0" tIns="2540" rIns="0" bIns="0" rtlCol="0">
            <a:spAutoFit/>
          </a:bodyPr>
          <a:lstStyle/>
          <a:p>
            <a:pPr marL="17780">
              <a:lnSpc>
                <a:spcPct val="100000"/>
              </a:lnSpc>
              <a:spcBef>
                <a:spcPts val="20"/>
              </a:spcBef>
            </a:pPr>
            <a:r>
              <a:rPr sz="40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规</a:t>
            </a:r>
            <a:endParaRPr sz="4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998219" y="8735657"/>
            <a:ext cx="91440" cy="66040"/>
          </a:xfrm>
          <a:prstGeom prst="rect">
            <a:avLst/>
          </a:prstGeom>
          <a:solidFill>
            <a:srgbClr val="FFCC99"/>
          </a:solidFill>
        </p:spPr>
        <p:txBody>
          <a:bodyPr vert="horz" wrap="square" lIns="0" tIns="635" rIns="0" bIns="0" rtlCol="0">
            <a:spAutoFit/>
          </a:bodyPr>
          <a:lstStyle/>
          <a:p>
            <a:pPr marL="17780">
              <a:lnSpc>
                <a:spcPct val="100000"/>
              </a:lnSpc>
              <a:spcBef>
                <a:spcPts val="5"/>
              </a:spcBef>
            </a:pPr>
            <a:r>
              <a:rPr sz="40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划</a:t>
            </a:r>
            <a:endParaRPr sz="4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146810" y="8500109"/>
            <a:ext cx="92710" cy="273050"/>
          </a:xfrm>
          <a:prstGeom prst="rect">
            <a:avLst/>
          </a:prstGeom>
          <a:solidFill>
            <a:srgbClr val="FFCC99"/>
          </a:solidFill>
        </p:spPr>
        <p:txBody>
          <a:bodyPr vert="horz" wrap="square" lIns="0" tIns="6985" rIns="0" bIns="0" rtlCol="0">
            <a:spAutoFit/>
          </a:bodyPr>
          <a:lstStyle/>
          <a:p>
            <a:pPr marL="17780" marR="11430" algn="just">
              <a:lnSpc>
                <a:spcPct val="106000"/>
              </a:lnSpc>
              <a:spcBef>
                <a:spcPts val="55"/>
              </a:spcBef>
            </a:pPr>
            <a:r>
              <a:rPr sz="40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审 查 同 意</a:t>
            </a:r>
            <a:endParaRPr sz="4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1456944" y="8411718"/>
            <a:ext cx="90170" cy="291465"/>
          </a:xfrm>
          <a:prstGeom prst="rect">
            <a:avLst/>
          </a:prstGeom>
          <a:solidFill>
            <a:srgbClr val="FFCC99"/>
          </a:solidFill>
        </p:spPr>
        <p:txBody>
          <a:bodyPr vert="horz" wrap="square" lIns="0" tIns="635" rIns="0" bIns="0" rtlCol="0">
            <a:spAutoFit/>
          </a:bodyPr>
          <a:lstStyle/>
          <a:p>
            <a:pPr marL="20320" marR="12700" algn="just">
              <a:lnSpc>
                <a:spcPct val="108000"/>
              </a:lnSpc>
              <a:spcBef>
                <a:spcPts val="5"/>
              </a:spcBef>
            </a:pPr>
            <a:r>
              <a:rPr sz="350" spc="25" dirty="0">
                <a:latin typeface="黑体" panose="02010609060101010101" charset="-122"/>
                <a:cs typeface="黑体" panose="02010609060101010101" charset="-122"/>
              </a:rPr>
              <a:t>可 行 性 论 证</a:t>
            </a:r>
            <a:endParaRPr sz="3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640585" y="8401811"/>
            <a:ext cx="92710" cy="264160"/>
          </a:xfrm>
          <a:prstGeom prst="rect">
            <a:avLst/>
          </a:prstGeom>
          <a:solidFill>
            <a:srgbClr val="33CCCC"/>
          </a:solidFill>
        </p:spPr>
        <p:txBody>
          <a:bodyPr vert="horz" wrap="square" lIns="0" tIns="17145" rIns="0" bIns="0" rtlCol="0">
            <a:spAutoFit/>
          </a:bodyPr>
          <a:lstStyle/>
          <a:p>
            <a:pPr marL="21590" marR="13335" algn="just">
              <a:lnSpc>
                <a:spcPct val="108000"/>
              </a:lnSpc>
              <a:spcBef>
                <a:spcPts val="135"/>
              </a:spcBef>
            </a:pPr>
            <a:r>
              <a:rPr sz="350" spc="25" dirty="0">
                <a:latin typeface="黑体" panose="02010609060101010101" charset="-122"/>
                <a:cs typeface="黑体" panose="02010609060101010101" charset="-122"/>
              </a:rPr>
              <a:t>工 程 建 设</a:t>
            </a:r>
            <a:endParaRPr sz="3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862327" y="8357616"/>
            <a:ext cx="91440" cy="273050"/>
          </a:xfrm>
          <a:prstGeom prst="rect">
            <a:avLst/>
          </a:prstGeom>
          <a:solidFill>
            <a:srgbClr val="33CCCC"/>
          </a:solidFill>
        </p:spPr>
        <p:txBody>
          <a:bodyPr vert="horz" wrap="square" lIns="0" tIns="38735" rIns="0" bIns="0" rtlCol="0">
            <a:spAutoFit/>
          </a:bodyPr>
          <a:lstStyle/>
          <a:p>
            <a:pPr marL="20320" marR="13970" algn="just">
              <a:lnSpc>
                <a:spcPct val="108000"/>
              </a:lnSpc>
              <a:spcBef>
                <a:spcPts val="305"/>
              </a:spcBef>
            </a:pPr>
            <a:r>
              <a:rPr sz="350" spc="25" dirty="0">
                <a:latin typeface="黑体" panose="02010609060101010101" charset="-122"/>
                <a:cs typeface="黑体" panose="02010609060101010101" charset="-122"/>
              </a:rPr>
              <a:t>工 程 验 收</a:t>
            </a:r>
            <a:endParaRPr sz="3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2063495" y="8324088"/>
            <a:ext cx="92710" cy="317500"/>
          </a:xfrm>
          <a:prstGeom prst="rect">
            <a:avLst/>
          </a:prstGeom>
          <a:solidFill>
            <a:srgbClr val="33CCCC"/>
          </a:solidFill>
        </p:spPr>
        <p:txBody>
          <a:bodyPr vert="horz" wrap="square" lIns="0" tIns="29209" rIns="0" bIns="0" rtlCol="0">
            <a:spAutoFit/>
          </a:bodyPr>
          <a:lstStyle/>
          <a:p>
            <a:pPr marL="17780" marR="11430" algn="just">
              <a:lnSpc>
                <a:spcPct val="106000"/>
              </a:lnSpc>
              <a:spcBef>
                <a:spcPts val="230"/>
              </a:spcBef>
            </a:pPr>
            <a:r>
              <a:rPr sz="40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环 评 验 收</a:t>
            </a:r>
            <a:endParaRPr sz="400">
              <a:latin typeface="黑体" panose="02010609060101010101" charset="-122"/>
              <a:cs typeface="黑体" panose="02010609060101010101" charset="-122"/>
            </a:endParaRPr>
          </a:p>
        </p:txBody>
      </p:sp>
      <p:graphicFrame>
        <p:nvGraphicFramePr>
          <p:cNvPr id="74" name="object 74"/>
          <p:cNvGraphicFramePr>
            <a:graphicFrameLocks noGrp="1"/>
          </p:cNvGraphicFramePr>
          <p:nvPr/>
        </p:nvGraphicFramePr>
        <p:xfrm>
          <a:off x="2254757" y="8285605"/>
          <a:ext cx="82550" cy="2870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55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solidFill>
                      <a:srgbClr val="99CC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8890" algn="r">
                        <a:lnSpc>
                          <a:spcPts val="340"/>
                        </a:lnSpc>
                        <a:spcBef>
                          <a:spcPts val="15"/>
                        </a:spcBef>
                      </a:pPr>
                      <a:r>
                        <a:rPr sz="35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物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905" marB="0">
                    <a:solidFill>
                      <a:srgbClr val="99CC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8890" algn="r">
                        <a:lnSpc>
                          <a:spcPts val="340"/>
                        </a:lnSpc>
                        <a:spcBef>
                          <a:spcPts val="15"/>
                        </a:spcBef>
                      </a:pPr>
                      <a:r>
                        <a:rPr sz="35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安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905" marB="0">
                    <a:solidFill>
                      <a:srgbClr val="99CC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8890" algn="r">
                        <a:lnSpc>
                          <a:spcPts val="345"/>
                        </a:lnSpc>
                        <a:spcBef>
                          <a:spcPts val="15"/>
                        </a:spcBef>
                      </a:pPr>
                      <a:r>
                        <a:rPr sz="35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全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905" marB="0">
                    <a:solidFill>
                      <a:srgbClr val="99CC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35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认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905" marB="0"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75" name="object 75"/>
          <p:cNvSpPr txBox="1"/>
          <p:nvPr/>
        </p:nvSpPr>
        <p:spPr>
          <a:xfrm>
            <a:off x="2271522" y="8241283"/>
            <a:ext cx="61594" cy="844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endParaRPr sz="3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271522" y="8530086"/>
            <a:ext cx="61594" cy="844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可</a:t>
            </a:r>
            <a:endParaRPr sz="3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2463164" y="8237981"/>
            <a:ext cx="0" cy="334010"/>
          </a:xfrm>
          <a:custGeom>
            <a:avLst/>
            <a:gdLst/>
            <a:ahLst/>
            <a:cxnLst/>
            <a:rect l="l" t="t" r="r" b="b"/>
            <a:pathLst>
              <a:path h="334009">
                <a:moveTo>
                  <a:pt x="0" y="0"/>
                </a:moveTo>
                <a:lnTo>
                  <a:pt x="0" y="333756"/>
                </a:lnTo>
              </a:path>
            </a:pathLst>
          </a:custGeom>
          <a:ln w="80010">
            <a:solidFill>
              <a:srgbClr val="99CC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 txBox="1"/>
          <p:nvPr/>
        </p:nvSpPr>
        <p:spPr>
          <a:xfrm>
            <a:off x="2438400" y="8218422"/>
            <a:ext cx="61594" cy="844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活</a:t>
            </a:r>
            <a:endParaRPr sz="3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423160" y="8277985"/>
            <a:ext cx="80010" cy="71755"/>
          </a:xfrm>
          <a:prstGeom prst="rect">
            <a:avLst/>
          </a:prstGeom>
          <a:solidFill>
            <a:srgbClr val="99CCFF"/>
          </a:solidFill>
        </p:spPr>
        <p:txBody>
          <a:bodyPr vert="horz" wrap="square" lIns="0" tIns="15240" rIns="0" bIns="0" rtlCol="0">
            <a:spAutoFit/>
          </a:bodyPr>
          <a:lstStyle/>
          <a:p>
            <a:pPr marL="14605">
              <a:lnSpc>
                <a:spcPct val="100000"/>
              </a:lnSpc>
              <a:spcBef>
                <a:spcPts val="120"/>
              </a:spcBef>
            </a:pP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动</a:t>
            </a:r>
            <a:endParaRPr sz="3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2423160" y="8349233"/>
            <a:ext cx="80010" cy="58419"/>
          </a:xfrm>
          <a:prstGeom prst="rect">
            <a:avLst/>
          </a:prstGeom>
          <a:solidFill>
            <a:srgbClr val="99CCFF"/>
          </a:solidFill>
        </p:spPr>
        <p:txBody>
          <a:bodyPr vert="horz" wrap="square" lIns="0" tIns="1905" rIns="0" bIns="0" rtlCol="0">
            <a:spAutoFit/>
          </a:bodyPr>
          <a:lstStyle/>
          <a:p>
            <a:pPr marL="14605">
              <a:lnSpc>
                <a:spcPct val="100000"/>
              </a:lnSpc>
              <a:spcBef>
                <a:spcPts val="15"/>
              </a:spcBef>
            </a:pP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审</a:t>
            </a:r>
            <a:endParaRPr sz="3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2423160" y="8407148"/>
            <a:ext cx="80010" cy="58419"/>
          </a:xfrm>
          <a:prstGeom prst="rect">
            <a:avLst/>
          </a:prstGeom>
          <a:solidFill>
            <a:srgbClr val="99CCFF"/>
          </a:solidFill>
        </p:spPr>
        <p:txBody>
          <a:bodyPr vert="horz" wrap="square" lIns="0" tIns="1905" rIns="0" bIns="0" rtlCol="0">
            <a:spAutoFit/>
          </a:bodyPr>
          <a:lstStyle/>
          <a:p>
            <a:pPr marL="14605">
              <a:lnSpc>
                <a:spcPct val="100000"/>
              </a:lnSpc>
              <a:spcBef>
                <a:spcPts val="15"/>
              </a:spcBef>
            </a:pP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批</a:t>
            </a:r>
            <a:endParaRPr sz="3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2423160" y="8465442"/>
            <a:ext cx="80010" cy="69850"/>
          </a:xfrm>
          <a:prstGeom prst="rect">
            <a:avLst/>
          </a:prstGeom>
          <a:solidFill>
            <a:srgbClr val="99CCFF"/>
          </a:solidFill>
        </p:spPr>
        <p:txBody>
          <a:bodyPr vert="horz" wrap="square" lIns="0" tIns="1905" rIns="0" bIns="0" rtlCol="0">
            <a:spAutoFit/>
          </a:bodyPr>
          <a:lstStyle/>
          <a:p>
            <a:pPr marL="14605">
              <a:lnSpc>
                <a:spcPct val="100000"/>
              </a:lnSpc>
              <a:spcBef>
                <a:spcPts val="15"/>
              </a:spcBef>
            </a:pP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授</a:t>
            </a:r>
            <a:endParaRPr sz="3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2438400" y="8507226"/>
            <a:ext cx="61594" cy="844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3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权</a:t>
            </a:r>
            <a:endParaRPr sz="3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2616707" y="8190738"/>
            <a:ext cx="91440" cy="271780"/>
          </a:xfrm>
          <a:prstGeom prst="rect">
            <a:avLst/>
          </a:prstGeom>
          <a:solidFill>
            <a:srgbClr val="99CCFF"/>
          </a:solidFill>
        </p:spPr>
        <p:txBody>
          <a:bodyPr vert="horz" wrap="square" lIns="0" tIns="0" rIns="0" bIns="0" rtlCol="0">
            <a:spAutoFit/>
          </a:bodyPr>
          <a:lstStyle/>
          <a:p>
            <a:pPr marL="20320">
              <a:lnSpc>
                <a:spcPts val="390"/>
              </a:lnSpc>
            </a:pPr>
            <a:r>
              <a:rPr sz="350" spc="30" dirty="0">
                <a:latin typeface="黑体" panose="02010609060101010101" charset="-122"/>
                <a:cs typeface="黑体" panose="02010609060101010101" charset="-122"/>
              </a:rPr>
              <a:t>实</a:t>
            </a:r>
            <a:endParaRPr sz="350">
              <a:latin typeface="黑体" panose="02010609060101010101" charset="-122"/>
              <a:cs typeface="黑体" panose="02010609060101010101" charset="-122"/>
            </a:endParaRPr>
          </a:p>
          <a:p>
            <a:pPr marL="20320" marR="13970" algn="just">
              <a:lnSpc>
                <a:spcPct val="108000"/>
              </a:lnSpc>
            </a:pPr>
            <a:r>
              <a:rPr sz="350" spc="25" dirty="0">
                <a:latin typeface="黑体" panose="02010609060101010101" charset="-122"/>
                <a:cs typeface="黑体" panose="02010609060101010101" charset="-122"/>
              </a:rPr>
              <a:t>验 室 运 行</a:t>
            </a:r>
            <a:endParaRPr sz="3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1040130" y="8039100"/>
            <a:ext cx="3175" cy="483234"/>
          </a:xfrm>
          <a:custGeom>
            <a:avLst/>
            <a:gdLst/>
            <a:ahLst/>
            <a:cxnLst/>
            <a:rect l="l" t="t" r="r" b="b"/>
            <a:pathLst>
              <a:path w="3175" h="483234">
                <a:moveTo>
                  <a:pt x="0" y="483108"/>
                </a:moveTo>
                <a:lnTo>
                  <a:pt x="3048" y="0"/>
                </a:lnTo>
              </a:path>
            </a:pathLst>
          </a:custGeom>
          <a:ln w="3784">
            <a:solidFill>
              <a:srgbClr val="FF66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1494282" y="8045195"/>
            <a:ext cx="0" cy="376555"/>
          </a:xfrm>
          <a:custGeom>
            <a:avLst/>
            <a:gdLst/>
            <a:ahLst/>
            <a:cxnLst/>
            <a:rect l="l" t="t" r="r" b="b"/>
            <a:pathLst>
              <a:path h="376554">
                <a:moveTo>
                  <a:pt x="0" y="376428"/>
                </a:moveTo>
                <a:lnTo>
                  <a:pt x="0" y="0"/>
                </a:lnTo>
              </a:path>
            </a:pathLst>
          </a:custGeom>
          <a:ln w="3784">
            <a:solidFill>
              <a:srgbClr val="FF66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1684782" y="8039100"/>
            <a:ext cx="1270" cy="299720"/>
          </a:xfrm>
          <a:custGeom>
            <a:avLst/>
            <a:gdLst/>
            <a:ahLst/>
            <a:cxnLst/>
            <a:rect l="l" t="t" r="r" b="b"/>
            <a:pathLst>
              <a:path w="1269" h="299720">
                <a:moveTo>
                  <a:pt x="762" y="299466"/>
                </a:moveTo>
                <a:lnTo>
                  <a:pt x="0" y="0"/>
                </a:lnTo>
              </a:path>
            </a:pathLst>
          </a:custGeom>
          <a:ln w="3784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1998726" y="8086343"/>
            <a:ext cx="109220" cy="0"/>
          </a:xfrm>
          <a:custGeom>
            <a:avLst/>
            <a:gdLst/>
            <a:ahLst/>
            <a:cxnLst/>
            <a:rect l="l" t="t" r="r" b="b"/>
            <a:pathLst>
              <a:path w="109219">
                <a:moveTo>
                  <a:pt x="0" y="0"/>
                </a:moveTo>
                <a:lnTo>
                  <a:pt x="108966" y="0"/>
                </a:lnTo>
              </a:path>
            </a:pathLst>
          </a:custGeom>
          <a:ln w="3784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1697736" y="8086343"/>
            <a:ext cx="71120" cy="0"/>
          </a:xfrm>
          <a:custGeom>
            <a:avLst/>
            <a:gdLst/>
            <a:ahLst/>
            <a:cxnLst/>
            <a:rect l="l" t="t" r="r" b="b"/>
            <a:pathLst>
              <a:path w="71119">
                <a:moveTo>
                  <a:pt x="0" y="0"/>
                </a:moveTo>
                <a:lnTo>
                  <a:pt x="70865" y="0"/>
                </a:lnTo>
              </a:path>
            </a:pathLst>
          </a:custGeom>
          <a:ln w="3784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2290572" y="8052054"/>
            <a:ext cx="1270" cy="112395"/>
          </a:xfrm>
          <a:custGeom>
            <a:avLst/>
            <a:gdLst/>
            <a:ahLst/>
            <a:cxnLst/>
            <a:rect l="l" t="t" r="r" b="b"/>
            <a:pathLst>
              <a:path w="1269" h="112395">
                <a:moveTo>
                  <a:pt x="0" y="112014"/>
                </a:moveTo>
                <a:lnTo>
                  <a:pt x="762" y="0"/>
                </a:lnTo>
              </a:path>
            </a:pathLst>
          </a:custGeom>
          <a:ln w="378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2849117" y="8052054"/>
            <a:ext cx="1270" cy="81915"/>
          </a:xfrm>
          <a:custGeom>
            <a:avLst/>
            <a:gdLst/>
            <a:ahLst/>
            <a:cxnLst/>
            <a:rect l="l" t="t" r="r" b="b"/>
            <a:pathLst>
              <a:path w="1269" h="81915">
                <a:moveTo>
                  <a:pt x="0" y="81534"/>
                </a:moveTo>
                <a:lnTo>
                  <a:pt x="762" y="0"/>
                </a:lnTo>
              </a:path>
            </a:pathLst>
          </a:custGeom>
          <a:ln w="378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2740914" y="8086725"/>
            <a:ext cx="111125" cy="0"/>
          </a:xfrm>
          <a:custGeom>
            <a:avLst/>
            <a:gdLst/>
            <a:ahLst/>
            <a:cxnLst/>
            <a:rect l="l" t="t" r="r" b="b"/>
            <a:pathLst>
              <a:path w="111125">
                <a:moveTo>
                  <a:pt x="0" y="0"/>
                </a:moveTo>
                <a:lnTo>
                  <a:pt x="110858" y="0"/>
                </a:lnTo>
              </a:path>
            </a:pathLst>
          </a:custGeom>
          <a:ln w="4546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2290203" y="8086725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5">
                <a:moveTo>
                  <a:pt x="0" y="0"/>
                </a:moveTo>
                <a:lnTo>
                  <a:pt x="109334" y="0"/>
                </a:lnTo>
              </a:path>
            </a:pathLst>
          </a:custGeom>
          <a:ln w="4546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1146810" y="8083295"/>
            <a:ext cx="264160" cy="0"/>
          </a:xfrm>
          <a:custGeom>
            <a:avLst/>
            <a:gdLst/>
            <a:ahLst/>
            <a:cxnLst/>
            <a:rect l="l" t="t" r="r" b="b"/>
            <a:pathLst>
              <a:path w="264159">
                <a:moveTo>
                  <a:pt x="0" y="0"/>
                </a:moveTo>
                <a:lnTo>
                  <a:pt x="263652" y="0"/>
                </a:lnTo>
              </a:path>
            </a:pathLst>
          </a:custGeom>
          <a:ln w="62483">
            <a:solidFill>
              <a:srgbClr val="FFCC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 txBox="1"/>
          <p:nvPr/>
        </p:nvSpPr>
        <p:spPr>
          <a:xfrm>
            <a:off x="1146810" y="8052054"/>
            <a:ext cx="264160" cy="62865"/>
          </a:xfrm>
          <a:prstGeom prst="rect">
            <a:avLst/>
          </a:prstGeom>
          <a:solidFill>
            <a:srgbClr val="FFCC99"/>
          </a:solidFill>
        </p:spPr>
        <p:txBody>
          <a:bodyPr vert="horz" wrap="square" lIns="0" tIns="5715" rIns="0" bIns="0" rtlCol="0">
            <a:spAutoFit/>
          </a:bodyPr>
          <a:lstStyle/>
          <a:p>
            <a:pPr marL="34925">
              <a:lnSpc>
                <a:spcPct val="100000"/>
              </a:lnSpc>
              <a:spcBef>
                <a:spcPts val="45"/>
              </a:spcBef>
            </a:pPr>
            <a:r>
              <a:rPr sz="350" spc="30" dirty="0">
                <a:latin typeface="黑体" panose="02010609060101010101" charset="-122"/>
                <a:cs typeface="黑体" panose="02010609060101010101" charset="-122"/>
              </a:rPr>
              <a:t>前期</a:t>
            </a:r>
            <a:r>
              <a:rPr sz="350" spc="20" dirty="0">
                <a:latin typeface="黑体" panose="02010609060101010101" charset="-122"/>
                <a:cs typeface="黑体" panose="02010609060101010101" charset="-122"/>
              </a:rPr>
              <a:t>论</a:t>
            </a:r>
            <a:r>
              <a:rPr sz="350" spc="30" dirty="0">
                <a:latin typeface="黑体" panose="02010609060101010101" charset="-122"/>
                <a:cs typeface="黑体" panose="02010609060101010101" charset="-122"/>
              </a:rPr>
              <a:t>证</a:t>
            </a:r>
            <a:endParaRPr sz="3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1045844" y="8893302"/>
            <a:ext cx="0" cy="163195"/>
          </a:xfrm>
          <a:custGeom>
            <a:avLst/>
            <a:gdLst/>
            <a:ahLst/>
            <a:cxnLst/>
            <a:rect l="l" t="t" r="r" b="b"/>
            <a:pathLst>
              <a:path h="163195">
                <a:moveTo>
                  <a:pt x="0" y="0"/>
                </a:moveTo>
                <a:lnTo>
                  <a:pt x="0" y="163068"/>
                </a:lnTo>
              </a:path>
            </a:pathLst>
          </a:custGeom>
          <a:ln w="63246">
            <a:solidFill>
              <a:srgbClr val="FFCC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1183766" y="8891778"/>
            <a:ext cx="0" cy="162560"/>
          </a:xfrm>
          <a:custGeom>
            <a:avLst/>
            <a:gdLst/>
            <a:ahLst/>
            <a:cxnLst/>
            <a:rect l="l" t="t" r="r" b="b"/>
            <a:pathLst>
              <a:path h="162559">
                <a:moveTo>
                  <a:pt x="0" y="0"/>
                </a:moveTo>
                <a:lnTo>
                  <a:pt x="0" y="162306"/>
                </a:lnTo>
              </a:path>
            </a:pathLst>
          </a:custGeom>
          <a:ln w="73914">
            <a:solidFill>
              <a:srgbClr val="FFCC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 txBox="1"/>
          <p:nvPr/>
        </p:nvSpPr>
        <p:spPr>
          <a:xfrm>
            <a:off x="992123" y="8908032"/>
            <a:ext cx="258445" cy="133985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</a:pPr>
            <a:r>
              <a:rPr sz="200" spc="40" dirty="0">
                <a:latin typeface="黑体" panose="02010609060101010101" charset="-122"/>
                <a:cs typeface="黑体" panose="02010609060101010101" charset="-122"/>
              </a:rPr>
              <a:t>发    </a:t>
            </a:r>
            <a:r>
              <a:rPr sz="200" spc="90" dirty="0"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300" spc="60" baseline="14000" dirty="0">
                <a:latin typeface="黑体" panose="02010609060101010101" charset="-122"/>
                <a:cs typeface="黑体" panose="02010609060101010101" charset="-122"/>
              </a:rPr>
              <a:t>科</a:t>
            </a:r>
            <a:endParaRPr sz="300" baseline="14000">
              <a:latin typeface="黑体" panose="02010609060101010101" charset="-122"/>
              <a:cs typeface="黑体" panose="02010609060101010101" charset="-122"/>
            </a:endParaRPr>
          </a:p>
          <a:p>
            <a:pPr marL="38100">
              <a:lnSpc>
                <a:spcPct val="100000"/>
              </a:lnSpc>
              <a:spcBef>
                <a:spcPts val="45"/>
              </a:spcBef>
            </a:pPr>
            <a:r>
              <a:rPr sz="200" spc="40" dirty="0">
                <a:latin typeface="黑体" panose="02010609060101010101" charset="-122"/>
                <a:cs typeface="黑体" panose="02010609060101010101" charset="-122"/>
              </a:rPr>
              <a:t>改    </a:t>
            </a:r>
            <a:r>
              <a:rPr sz="200" spc="90" dirty="0"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300" spc="60" baseline="14000" dirty="0">
                <a:latin typeface="黑体" panose="02010609060101010101" charset="-122"/>
                <a:cs typeface="黑体" panose="02010609060101010101" charset="-122"/>
              </a:rPr>
              <a:t>技</a:t>
            </a:r>
            <a:endParaRPr sz="300" baseline="14000">
              <a:latin typeface="黑体" panose="02010609060101010101" charset="-122"/>
              <a:cs typeface="黑体" panose="02010609060101010101" charset="-122"/>
            </a:endParaRPr>
          </a:p>
          <a:p>
            <a:pPr marL="38100">
              <a:lnSpc>
                <a:spcPct val="100000"/>
              </a:lnSpc>
              <a:spcBef>
                <a:spcPts val="35"/>
              </a:spcBef>
            </a:pPr>
            <a:r>
              <a:rPr sz="200" spc="40" dirty="0">
                <a:latin typeface="黑体" panose="02010609060101010101" charset="-122"/>
                <a:cs typeface="黑体" panose="02010609060101010101" charset="-122"/>
              </a:rPr>
              <a:t>委    </a:t>
            </a:r>
            <a:r>
              <a:rPr sz="200" spc="90" dirty="0"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200" spc="40" dirty="0">
                <a:latin typeface="黑体" panose="02010609060101010101" charset="-122"/>
                <a:cs typeface="黑体" panose="02010609060101010101" charset="-122"/>
              </a:rPr>
              <a:t>部</a:t>
            </a:r>
            <a:endParaRPr sz="2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1450847" y="8879573"/>
            <a:ext cx="142875" cy="176530"/>
          </a:xfrm>
          <a:prstGeom prst="rect">
            <a:avLst/>
          </a:prstGeom>
          <a:solidFill>
            <a:srgbClr val="FFCC99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200">
              <a:latin typeface="Times New Roman" panose="02020603050405020304"/>
              <a:cs typeface="Times New Roman" panose="02020603050405020304"/>
            </a:endParaRPr>
          </a:p>
          <a:p>
            <a:pPr marL="24765" marR="9525" indent="-9525">
              <a:lnSpc>
                <a:spcPct val="125000"/>
              </a:lnSpc>
            </a:pPr>
            <a:r>
              <a:rPr sz="200" spc="40" dirty="0">
                <a:latin typeface="黑体" panose="02010609060101010101" charset="-122"/>
                <a:cs typeface="黑体" panose="02010609060101010101" charset="-122"/>
              </a:rPr>
              <a:t>投资方</a:t>
            </a:r>
            <a:r>
              <a:rPr sz="200" spc="15" dirty="0">
                <a:latin typeface="Arial" panose="020B0604020202020204"/>
                <a:cs typeface="Arial" panose="020B0604020202020204"/>
              </a:rPr>
              <a:t>+ </a:t>
            </a:r>
            <a:r>
              <a:rPr sz="200" spc="40" dirty="0">
                <a:latin typeface="黑体" panose="02010609060101010101" charset="-122"/>
                <a:cs typeface="黑体" panose="02010609060101010101" charset="-122"/>
              </a:rPr>
              <a:t>认可委</a:t>
            </a:r>
            <a:endParaRPr sz="200">
              <a:latin typeface="黑体" panose="02010609060101010101" charset="-122"/>
              <a:cs typeface="黑体" panose="02010609060101010101" charset="-122"/>
            </a:endParaRPr>
          </a:p>
          <a:p>
            <a:pPr marL="40005" marR="17780" indent="-15240">
              <a:lnSpc>
                <a:spcPct val="118000"/>
              </a:lnSpc>
            </a:pPr>
            <a:r>
              <a:rPr sz="200" spc="35" dirty="0">
                <a:latin typeface="黑体" panose="02010609060101010101" charset="-122"/>
                <a:cs typeface="黑体" panose="02010609060101010101" charset="-122"/>
              </a:rPr>
              <a:t>＋建设 单位</a:t>
            </a:r>
            <a:endParaRPr sz="2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1623822" y="8879573"/>
            <a:ext cx="144780" cy="176530"/>
          </a:xfrm>
          <a:prstGeom prst="rect">
            <a:avLst/>
          </a:prstGeom>
          <a:solidFill>
            <a:srgbClr val="33CCCC"/>
          </a:solidFill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250">
              <a:latin typeface="Times New Roman" panose="02020603050405020304"/>
              <a:cs typeface="Times New Roman" panose="02020603050405020304"/>
            </a:endParaRPr>
          </a:p>
          <a:p>
            <a:pPr marL="27305">
              <a:lnSpc>
                <a:spcPct val="100000"/>
              </a:lnSpc>
            </a:pPr>
            <a:r>
              <a:rPr sz="200" spc="40" dirty="0">
                <a:latin typeface="黑体" panose="02010609060101010101" charset="-122"/>
                <a:cs typeface="黑体" panose="02010609060101010101" charset="-122"/>
              </a:rPr>
              <a:t>设计方</a:t>
            </a:r>
            <a:endParaRPr sz="200">
              <a:latin typeface="黑体" panose="02010609060101010101" charset="-122"/>
              <a:cs typeface="黑体" panose="02010609060101010101" charset="-122"/>
            </a:endParaRPr>
          </a:p>
          <a:p>
            <a:pPr marL="57150" marR="17780" indent="-29845">
              <a:lnSpc>
                <a:spcPct val="115000"/>
              </a:lnSpc>
              <a:spcBef>
                <a:spcPts val="25"/>
              </a:spcBef>
            </a:pPr>
            <a:r>
              <a:rPr sz="200" spc="35" dirty="0">
                <a:latin typeface="黑体" panose="02010609060101010101" charset="-122"/>
                <a:cs typeface="黑体" panose="02010609060101010101" charset="-122"/>
              </a:rPr>
              <a:t>＋建设 </a:t>
            </a:r>
            <a:r>
              <a:rPr sz="200" spc="40" dirty="0">
                <a:latin typeface="黑体" panose="02010609060101010101" charset="-122"/>
                <a:cs typeface="黑体" panose="02010609060101010101" charset="-122"/>
              </a:rPr>
              <a:t>方</a:t>
            </a:r>
            <a:endParaRPr sz="2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1822704" y="8879573"/>
            <a:ext cx="177800" cy="176530"/>
          </a:xfrm>
          <a:prstGeom prst="rect">
            <a:avLst/>
          </a:prstGeom>
          <a:solidFill>
            <a:srgbClr val="33CCCC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250">
              <a:latin typeface="Times New Roman" panose="02020603050405020304"/>
              <a:cs typeface="Times New Roman" panose="02020603050405020304"/>
            </a:endParaRPr>
          </a:p>
          <a:p>
            <a:pPr marL="27940" marR="19685" algn="just">
              <a:lnSpc>
                <a:spcPct val="118000"/>
              </a:lnSpc>
            </a:pPr>
            <a:r>
              <a:rPr sz="200" spc="35" dirty="0">
                <a:latin typeface="黑体" panose="02010609060101010101" charset="-122"/>
                <a:cs typeface="黑体" panose="02010609060101010101" charset="-122"/>
              </a:rPr>
              <a:t>有资质的 建筑质量 验收单位</a:t>
            </a:r>
            <a:endParaRPr sz="2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2052066" y="8879573"/>
            <a:ext cx="142875" cy="176530"/>
          </a:xfrm>
          <a:prstGeom prst="rect">
            <a:avLst/>
          </a:prstGeom>
          <a:solidFill>
            <a:srgbClr val="33CCCC"/>
          </a:solidFill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250">
              <a:latin typeface="Times New Roman" panose="02020603050405020304"/>
              <a:cs typeface="Times New Roman" panose="02020603050405020304"/>
            </a:endParaRPr>
          </a:p>
          <a:p>
            <a:pPr marL="24765" marR="17780" algn="just">
              <a:lnSpc>
                <a:spcPct val="118000"/>
              </a:lnSpc>
            </a:pPr>
            <a:r>
              <a:rPr sz="200" spc="35" dirty="0">
                <a:latin typeface="黑体" panose="02010609060101010101" charset="-122"/>
                <a:cs typeface="黑体" panose="02010609060101010101" charset="-122"/>
              </a:rPr>
              <a:t>环保部 或省级 环保局</a:t>
            </a:r>
            <a:endParaRPr sz="2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2305811" y="8893302"/>
            <a:ext cx="0" cy="161925"/>
          </a:xfrm>
          <a:custGeom>
            <a:avLst/>
            <a:gdLst/>
            <a:ahLst/>
            <a:cxnLst/>
            <a:rect l="l" t="t" r="r" b="b"/>
            <a:pathLst>
              <a:path h="161925">
                <a:moveTo>
                  <a:pt x="0" y="0"/>
                </a:moveTo>
                <a:lnTo>
                  <a:pt x="0" y="161544"/>
                </a:lnTo>
              </a:path>
            </a:pathLst>
          </a:custGeom>
          <a:ln w="62483">
            <a:solidFill>
              <a:srgbClr val="99CC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 txBox="1"/>
          <p:nvPr/>
        </p:nvSpPr>
        <p:spPr>
          <a:xfrm>
            <a:off x="2289810" y="8907271"/>
            <a:ext cx="43180" cy="1339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just">
              <a:lnSpc>
                <a:spcPct val="118000"/>
              </a:lnSpc>
              <a:spcBef>
                <a:spcPts val="95"/>
              </a:spcBef>
            </a:pPr>
            <a:r>
              <a:rPr sz="200" spc="30" dirty="0">
                <a:latin typeface="黑体" panose="02010609060101010101" charset="-122"/>
                <a:cs typeface="黑体" panose="02010609060101010101" charset="-122"/>
              </a:rPr>
              <a:t>认 可 委</a:t>
            </a:r>
            <a:endParaRPr sz="2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2423160" y="8879573"/>
            <a:ext cx="142875" cy="176530"/>
          </a:xfrm>
          <a:prstGeom prst="rect">
            <a:avLst/>
          </a:prstGeom>
          <a:solidFill>
            <a:srgbClr val="99CCFF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250">
              <a:latin typeface="Times New Roman" panose="02020603050405020304"/>
              <a:cs typeface="Times New Roman" panose="02020603050405020304"/>
            </a:endParaRPr>
          </a:p>
          <a:p>
            <a:pPr marL="24765" marR="17780" algn="ctr">
              <a:lnSpc>
                <a:spcPct val="118000"/>
              </a:lnSpc>
            </a:pPr>
            <a:r>
              <a:rPr sz="200" spc="35" dirty="0">
                <a:latin typeface="黑体" panose="02010609060101010101" charset="-122"/>
                <a:cs typeface="黑体" panose="02010609060101010101" charset="-122"/>
              </a:rPr>
              <a:t>卫生部 和农业 </a:t>
            </a:r>
            <a:r>
              <a:rPr sz="200" spc="40" dirty="0">
                <a:latin typeface="黑体" panose="02010609060101010101" charset="-122"/>
                <a:cs typeface="黑体" panose="02010609060101010101" charset="-122"/>
              </a:rPr>
              <a:t>部</a:t>
            </a:r>
            <a:endParaRPr sz="2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2676525" y="8891778"/>
            <a:ext cx="0" cy="161925"/>
          </a:xfrm>
          <a:custGeom>
            <a:avLst/>
            <a:gdLst/>
            <a:ahLst/>
            <a:cxnLst/>
            <a:rect l="l" t="t" r="r" b="b"/>
            <a:pathLst>
              <a:path h="161925">
                <a:moveTo>
                  <a:pt x="0" y="0"/>
                </a:moveTo>
                <a:lnTo>
                  <a:pt x="0" y="161544"/>
                </a:lnTo>
              </a:path>
            </a:pathLst>
          </a:custGeom>
          <a:ln w="63245">
            <a:solidFill>
              <a:srgbClr val="99CC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 txBox="1"/>
          <p:nvPr/>
        </p:nvSpPr>
        <p:spPr>
          <a:xfrm>
            <a:off x="2660904" y="8905745"/>
            <a:ext cx="43180" cy="1339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just">
              <a:lnSpc>
                <a:spcPct val="118000"/>
              </a:lnSpc>
              <a:spcBef>
                <a:spcPts val="95"/>
              </a:spcBef>
            </a:pPr>
            <a:r>
              <a:rPr sz="200" spc="30" dirty="0">
                <a:latin typeface="黑体" panose="02010609060101010101" charset="-122"/>
                <a:cs typeface="黑体" panose="02010609060101010101" charset="-122"/>
              </a:rPr>
              <a:t>建 设 方</a:t>
            </a:r>
            <a:endParaRPr sz="2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1088136" y="8721090"/>
            <a:ext cx="59055" cy="29209"/>
          </a:xfrm>
          <a:custGeom>
            <a:avLst/>
            <a:gdLst/>
            <a:ahLst/>
            <a:cxnLst/>
            <a:rect l="l" t="t" r="r" b="b"/>
            <a:pathLst>
              <a:path w="59055" h="29209">
                <a:moveTo>
                  <a:pt x="31904" y="8355"/>
                </a:moveTo>
                <a:lnTo>
                  <a:pt x="0" y="20573"/>
                </a:lnTo>
                <a:lnTo>
                  <a:pt x="3047" y="28955"/>
                </a:lnTo>
                <a:lnTo>
                  <a:pt x="34873" y="16767"/>
                </a:lnTo>
                <a:lnTo>
                  <a:pt x="31904" y="8355"/>
                </a:lnTo>
                <a:close/>
              </a:path>
              <a:path w="59055" h="29209">
                <a:moveTo>
                  <a:pt x="55244" y="6857"/>
                </a:moveTo>
                <a:lnTo>
                  <a:pt x="35813" y="6857"/>
                </a:lnTo>
                <a:lnTo>
                  <a:pt x="38861" y="15239"/>
                </a:lnTo>
                <a:lnTo>
                  <a:pt x="34873" y="16767"/>
                </a:lnTo>
                <a:lnTo>
                  <a:pt x="38099" y="25907"/>
                </a:lnTo>
                <a:lnTo>
                  <a:pt x="55244" y="6857"/>
                </a:lnTo>
                <a:close/>
              </a:path>
              <a:path w="59055" h="29209">
                <a:moveTo>
                  <a:pt x="35813" y="6857"/>
                </a:moveTo>
                <a:lnTo>
                  <a:pt x="31904" y="8355"/>
                </a:lnTo>
                <a:lnTo>
                  <a:pt x="34873" y="16767"/>
                </a:lnTo>
                <a:lnTo>
                  <a:pt x="38861" y="15239"/>
                </a:lnTo>
                <a:lnTo>
                  <a:pt x="35813" y="6857"/>
                </a:lnTo>
                <a:close/>
              </a:path>
              <a:path w="59055" h="29209">
                <a:moveTo>
                  <a:pt x="28955" y="0"/>
                </a:moveTo>
                <a:lnTo>
                  <a:pt x="31904" y="8355"/>
                </a:lnTo>
                <a:lnTo>
                  <a:pt x="35813" y="6857"/>
                </a:lnTo>
                <a:lnTo>
                  <a:pt x="55244" y="6857"/>
                </a:lnTo>
                <a:lnTo>
                  <a:pt x="58673" y="3047"/>
                </a:lnTo>
                <a:lnTo>
                  <a:pt x="28955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1237488" y="8670035"/>
            <a:ext cx="62230" cy="29845"/>
          </a:xfrm>
          <a:custGeom>
            <a:avLst/>
            <a:gdLst/>
            <a:ahLst/>
            <a:cxnLst/>
            <a:rect l="l" t="t" r="r" b="b"/>
            <a:pathLst>
              <a:path w="62230" h="29845">
                <a:moveTo>
                  <a:pt x="34238" y="8489"/>
                </a:moveTo>
                <a:lnTo>
                  <a:pt x="0" y="20573"/>
                </a:lnTo>
                <a:lnTo>
                  <a:pt x="3047" y="29717"/>
                </a:lnTo>
                <a:lnTo>
                  <a:pt x="37445" y="17577"/>
                </a:lnTo>
                <a:lnTo>
                  <a:pt x="34238" y="8489"/>
                </a:lnTo>
                <a:close/>
              </a:path>
              <a:path w="62230" h="29845">
                <a:moveTo>
                  <a:pt x="58779" y="6857"/>
                </a:moveTo>
                <a:lnTo>
                  <a:pt x="38861" y="6857"/>
                </a:lnTo>
                <a:lnTo>
                  <a:pt x="41909" y="16001"/>
                </a:lnTo>
                <a:lnTo>
                  <a:pt x="37445" y="17577"/>
                </a:lnTo>
                <a:lnTo>
                  <a:pt x="40385" y="25907"/>
                </a:lnTo>
                <a:lnTo>
                  <a:pt x="58779" y="6857"/>
                </a:lnTo>
                <a:close/>
              </a:path>
              <a:path w="62230" h="29845">
                <a:moveTo>
                  <a:pt x="38861" y="6857"/>
                </a:moveTo>
                <a:lnTo>
                  <a:pt x="34238" y="8489"/>
                </a:lnTo>
                <a:lnTo>
                  <a:pt x="37445" y="17577"/>
                </a:lnTo>
                <a:lnTo>
                  <a:pt x="41909" y="16001"/>
                </a:lnTo>
                <a:lnTo>
                  <a:pt x="38861" y="6857"/>
                </a:lnTo>
                <a:close/>
              </a:path>
              <a:path w="62230" h="29845">
                <a:moveTo>
                  <a:pt x="31241" y="0"/>
                </a:moveTo>
                <a:lnTo>
                  <a:pt x="34238" y="8489"/>
                </a:lnTo>
                <a:lnTo>
                  <a:pt x="38861" y="6857"/>
                </a:lnTo>
                <a:lnTo>
                  <a:pt x="58779" y="6857"/>
                </a:lnTo>
                <a:lnTo>
                  <a:pt x="61721" y="3809"/>
                </a:lnTo>
                <a:lnTo>
                  <a:pt x="31241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1389888" y="8623554"/>
            <a:ext cx="67310" cy="33655"/>
          </a:xfrm>
          <a:custGeom>
            <a:avLst/>
            <a:gdLst/>
            <a:ahLst/>
            <a:cxnLst/>
            <a:rect l="l" t="t" r="r" b="b"/>
            <a:pathLst>
              <a:path w="67309" h="33654">
                <a:moveTo>
                  <a:pt x="40718" y="8582"/>
                </a:moveTo>
                <a:lnTo>
                  <a:pt x="0" y="25146"/>
                </a:lnTo>
                <a:lnTo>
                  <a:pt x="3048" y="33528"/>
                </a:lnTo>
                <a:lnTo>
                  <a:pt x="43985" y="16875"/>
                </a:lnTo>
                <a:lnTo>
                  <a:pt x="40718" y="8582"/>
                </a:lnTo>
                <a:close/>
              </a:path>
              <a:path w="67309" h="33654">
                <a:moveTo>
                  <a:pt x="63093" y="6858"/>
                </a:moveTo>
                <a:lnTo>
                  <a:pt x="44958" y="6858"/>
                </a:lnTo>
                <a:lnTo>
                  <a:pt x="48006" y="15240"/>
                </a:lnTo>
                <a:lnTo>
                  <a:pt x="43985" y="16875"/>
                </a:lnTo>
                <a:lnTo>
                  <a:pt x="47244" y="25146"/>
                </a:lnTo>
                <a:lnTo>
                  <a:pt x="63093" y="6858"/>
                </a:lnTo>
                <a:close/>
              </a:path>
              <a:path w="67309" h="33654">
                <a:moveTo>
                  <a:pt x="44958" y="6858"/>
                </a:moveTo>
                <a:lnTo>
                  <a:pt x="40718" y="8582"/>
                </a:lnTo>
                <a:lnTo>
                  <a:pt x="43985" y="16875"/>
                </a:lnTo>
                <a:lnTo>
                  <a:pt x="48006" y="15240"/>
                </a:lnTo>
                <a:lnTo>
                  <a:pt x="44958" y="6858"/>
                </a:lnTo>
                <a:close/>
              </a:path>
              <a:path w="67309" h="33654">
                <a:moveTo>
                  <a:pt x="37338" y="0"/>
                </a:moveTo>
                <a:lnTo>
                  <a:pt x="40718" y="8582"/>
                </a:lnTo>
                <a:lnTo>
                  <a:pt x="44958" y="6858"/>
                </a:lnTo>
                <a:lnTo>
                  <a:pt x="63093" y="6858"/>
                </a:lnTo>
                <a:lnTo>
                  <a:pt x="67056" y="2286"/>
                </a:lnTo>
                <a:lnTo>
                  <a:pt x="37338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1556003" y="8579357"/>
            <a:ext cx="79375" cy="31750"/>
          </a:xfrm>
          <a:custGeom>
            <a:avLst/>
            <a:gdLst/>
            <a:ahLst/>
            <a:cxnLst/>
            <a:rect l="l" t="t" r="r" b="b"/>
            <a:pathLst>
              <a:path w="79375" h="31750">
                <a:moveTo>
                  <a:pt x="51337" y="8736"/>
                </a:moveTo>
                <a:lnTo>
                  <a:pt x="0" y="22098"/>
                </a:lnTo>
                <a:lnTo>
                  <a:pt x="2286" y="31242"/>
                </a:lnTo>
                <a:lnTo>
                  <a:pt x="53805" y="17127"/>
                </a:lnTo>
                <a:lnTo>
                  <a:pt x="51337" y="8736"/>
                </a:lnTo>
                <a:close/>
              </a:path>
              <a:path w="79375" h="31750">
                <a:moveTo>
                  <a:pt x="77489" y="7620"/>
                </a:moveTo>
                <a:lnTo>
                  <a:pt x="55626" y="7620"/>
                </a:lnTo>
                <a:lnTo>
                  <a:pt x="57912" y="16002"/>
                </a:lnTo>
                <a:lnTo>
                  <a:pt x="53805" y="17127"/>
                </a:lnTo>
                <a:lnTo>
                  <a:pt x="56388" y="25908"/>
                </a:lnTo>
                <a:lnTo>
                  <a:pt x="77489" y="7620"/>
                </a:lnTo>
                <a:close/>
              </a:path>
              <a:path w="79375" h="31750">
                <a:moveTo>
                  <a:pt x="55626" y="7620"/>
                </a:moveTo>
                <a:lnTo>
                  <a:pt x="51337" y="8736"/>
                </a:lnTo>
                <a:lnTo>
                  <a:pt x="53805" y="17127"/>
                </a:lnTo>
                <a:lnTo>
                  <a:pt x="57912" y="16002"/>
                </a:lnTo>
                <a:lnTo>
                  <a:pt x="55626" y="7620"/>
                </a:lnTo>
                <a:close/>
              </a:path>
              <a:path w="79375" h="31750">
                <a:moveTo>
                  <a:pt x="48768" y="0"/>
                </a:moveTo>
                <a:lnTo>
                  <a:pt x="51337" y="8736"/>
                </a:lnTo>
                <a:lnTo>
                  <a:pt x="55626" y="7620"/>
                </a:lnTo>
                <a:lnTo>
                  <a:pt x="77489" y="7620"/>
                </a:lnTo>
                <a:lnTo>
                  <a:pt x="79248" y="6096"/>
                </a:lnTo>
                <a:lnTo>
                  <a:pt x="48768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1741170" y="8526017"/>
            <a:ext cx="116839" cy="47625"/>
          </a:xfrm>
          <a:custGeom>
            <a:avLst/>
            <a:gdLst/>
            <a:ahLst/>
            <a:cxnLst/>
            <a:rect l="l" t="t" r="r" b="b"/>
            <a:pathLst>
              <a:path w="116839" h="47625">
                <a:moveTo>
                  <a:pt x="89085" y="8442"/>
                </a:moveTo>
                <a:lnTo>
                  <a:pt x="0" y="38862"/>
                </a:lnTo>
                <a:lnTo>
                  <a:pt x="3048" y="47244"/>
                </a:lnTo>
                <a:lnTo>
                  <a:pt x="92282" y="17499"/>
                </a:lnTo>
                <a:lnTo>
                  <a:pt x="89085" y="8442"/>
                </a:lnTo>
                <a:close/>
              </a:path>
              <a:path w="116839" h="47625">
                <a:moveTo>
                  <a:pt x="113643" y="6858"/>
                </a:moveTo>
                <a:lnTo>
                  <a:pt x="93726" y="6858"/>
                </a:lnTo>
                <a:lnTo>
                  <a:pt x="96774" y="16002"/>
                </a:lnTo>
                <a:lnTo>
                  <a:pt x="92282" y="17499"/>
                </a:lnTo>
                <a:lnTo>
                  <a:pt x="95250" y="25908"/>
                </a:lnTo>
                <a:lnTo>
                  <a:pt x="113643" y="6858"/>
                </a:lnTo>
                <a:close/>
              </a:path>
              <a:path w="116839" h="47625">
                <a:moveTo>
                  <a:pt x="93726" y="6858"/>
                </a:moveTo>
                <a:lnTo>
                  <a:pt x="89085" y="8442"/>
                </a:lnTo>
                <a:lnTo>
                  <a:pt x="92282" y="17499"/>
                </a:lnTo>
                <a:lnTo>
                  <a:pt x="96774" y="16002"/>
                </a:lnTo>
                <a:lnTo>
                  <a:pt x="93726" y="6858"/>
                </a:lnTo>
                <a:close/>
              </a:path>
              <a:path w="116839" h="47625">
                <a:moveTo>
                  <a:pt x="86106" y="0"/>
                </a:moveTo>
                <a:lnTo>
                  <a:pt x="89085" y="8442"/>
                </a:lnTo>
                <a:lnTo>
                  <a:pt x="93726" y="6858"/>
                </a:lnTo>
                <a:lnTo>
                  <a:pt x="113643" y="6858"/>
                </a:lnTo>
                <a:lnTo>
                  <a:pt x="116586" y="3810"/>
                </a:lnTo>
                <a:lnTo>
                  <a:pt x="86106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1952244" y="8477250"/>
            <a:ext cx="111760" cy="49530"/>
          </a:xfrm>
          <a:custGeom>
            <a:avLst/>
            <a:gdLst/>
            <a:ahLst/>
            <a:cxnLst/>
            <a:rect l="l" t="t" r="r" b="b"/>
            <a:pathLst>
              <a:path w="111760" h="49529">
                <a:moveTo>
                  <a:pt x="84488" y="8372"/>
                </a:moveTo>
                <a:lnTo>
                  <a:pt x="0" y="41148"/>
                </a:lnTo>
                <a:lnTo>
                  <a:pt x="3048" y="49530"/>
                </a:lnTo>
                <a:lnTo>
                  <a:pt x="87770" y="17668"/>
                </a:lnTo>
                <a:lnTo>
                  <a:pt x="84488" y="8372"/>
                </a:lnTo>
                <a:close/>
              </a:path>
              <a:path w="111760" h="49529">
                <a:moveTo>
                  <a:pt x="107823" y="6858"/>
                </a:moveTo>
                <a:lnTo>
                  <a:pt x="88392" y="6858"/>
                </a:lnTo>
                <a:lnTo>
                  <a:pt x="92202" y="16002"/>
                </a:lnTo>
                <a:lnTo>
                  <a:pt x="87770" y="17668"/>
                </a:lnTo>
                <a:lnTo>
                  <a:pt x="90678" y="25908"/>
                </a:lnTo>
                <a:lnTo>
                  <a:pt x="107823" y="6858"/>
                </a:lnTo>
                <a:close/>
              </a:path>
              <a:path w="111760" h="49529">
                <a:moveTo>
                  <a:pt x="88392" y="6858"/>
                </a:moveTo>
                <a:lnTo>
                  <a:pt x="84488" y="8372"/>
                </a:lnTo>
                <a:lnTo>
                  <a:pt x="87770" y="17668"/>
                </a:lnTo>
                <a:lnTo>
                  <a:pt x="92202" y="16002"/>
                </a:lnTo>
                <a:lnTo>
                  <a:pt x="88392" y="6858"/>
                </a:lnTo>
                <a:close/>
              </a:path>
              <a:path w="111760" h="49529">
                <a:moveTo>
                  <a:pt x="81534" y="0"/>
                </a:moveTo>
                <a:lnTo>
                  <a:pt x="84488" y="8372"/>
                </a:lnTo>
                <a:lnTo>
                  <a:pt x="88392" y="6858"/>
                </a:lnTo>
                <a:lnTo>
                  <a:pt x="107823" y="6858"/>
                </a:lnTo>
                <a:lnTo>
                  <a:pt x="111252" y="3048"/>
                </a:lnTo>
                <a:lnTo>
                  <a:pt x="81534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2161032" y="8430768"/>
            <a:ext cx="91440" cy="40640"/>
          </a:xfrm>
          <a:custGeom>
            <a:avLst/>
            <a:gdLst/>
            <a:ahLst/>
            <a:cxnLst/>
            <a:rect l="l" t="t" r="r" b="b"/>
            <a:pathLst>
              <a:path w="91439" h="40640">
                <a:moveTo>
                  <a:pt x="64282" y="8433"/>
                </a:moveTo>
                <a:lnTo>
                  <a:pt x="0" y="32003"/>
                </a:lnTo>
                <a:lnTo>
                  <a:pt x="3048" y="40385"/>
                </a:lnTo>
                <a:lnTo>
                  <a:pt x="67552" y="16734"/>
                </a:lnTo>
                <a:lnTo>
                  <a:pt x="64282" y="8433"/>
                </a:lnTo>
                <a:close/>
              </a:path>
              <a:path w="91439" h="40640">
                <a:moveTo>
                  <a:pt x="87892" y="6857"/>
                </a:moveTo>
                <a:lnTo>
                  <a:pt x="68580" y="6857"/>
                </a:lnTo>
                <a:lnTo>
                  <a:pt x="71628" y="15239"/>
                </a:lnTo>
                <a:lnTo>
                  <a:pt x="67552" y="16734"/>
                </a:lnTo>
                <a:lnTo>
                  <a:pt x="70866" y="25145"/>
                </a:lnTo>
                <a:lnTo>
                  <a:pt x="87892" y="6857"/>
                </a:lnTo>
                <a:close/>
              </a:path>
              <a:path w="91439" h="40640">
                <a:moveTo>
                  <a:pt x="68580" y="6857"/>
                </a:moveTo>
                <a:lnTo>
                  <a:pt x="64282" y="8433"/>
                </a:lnTo>
                <a:lnTo>
                  <a:pt x="67552" y="16734"/>
                </a:lnTo>
                <a:lnTo>
                  <a:pt x="71628" y="15239"/>
                </a:lnTo>
                <a:lnTo>
                  <a:pt x="68580" y="6857"/>
                </a:lnTo>
                <a:close/>
              </a:path>
              <a:path w="91439" h="40640">
                <a:moveTo>
                  <a:pt x="60960" y="0"/>
                </a:moveTo>
                <a:lnTo>
                  <a:pt x="64282" y="8433"/>
                </a:lnTo>
                <a:lnTo>
                  <a:pt x="68580" y="6857"/>
                </a:lnTo>
                <a:lnTo>
                  <a:pt x="87892" y="6857"/>
                </a:lnTo>
                <a:lnTo>
                  <a:pt x="91440" y="3047"/>
                </a:lnTo>
                <a:lnTo>
                  <a:pt x="6096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2719577" y="8263890"/>
            <a:ext cx="83820" cy="37465"/>
          </a:xfrm>
          <a:custGeom>
            <a:avLst/>
            <a:gdLst/>
            <a:ahLst/>
            <a:cxnLst/>
            <a:rect l="l" t="t" r="r" b="b"/>
            <a:pathLst>
              <a:path w="83819" h="37465">
                <a:moveTo>
                  <a:pt x="56571" y="9155"/>
                </a:moveTo>
                <a:lnTo>
                  <a:pt x="0" y="28955"/>
                </a:lnTo>
                <a:lnTo>
                  <a:pt x="3048" y="37337"/>
                </a:lnTo>
                <a:lnTo>
                  <a:pt x="59539" y="17565"/>
                </a:lnTo>
                <a:lnTo>
                  <a:pt x="56571" y="9155"/>
                </a:lnTo>
                <a:close/>
              </a:path>
              <a:path w="83819" h="37465">
                <a:moveTo>
                  <a:pt x="80141" y="7619"/>
                </a:moveTo>
                <a:lnTo>
                  <a:pt x="60960" y="7619"/>
                </a:lnTo>
                <a:lnTo>
                  <a:pt x="64008" y="16001"/>
                </a:lnTo>
                <a:lnTo>
                  <a:pt x="59539" y="17565"/>
                </a:lnTo>
                <a:lnTo>
                  <a:pt x="62484" y="25907"/>
                </a:lnTo>
                <a:lnTo>
                  <a:pt x="80141" y="7619"/>
                </a:lnTo>
                <a:close/>
              </a:path>
              <a:path w="83819" h="37465">
                <a:moveTo>
                  <a:pt x="60960" y="7619"/>
                </a:moveTo>
                <a:lnTo>
                  <a:pt x="56571" y="9155"/>
                </a:lnTo>
                <a:lnTo>
                  <a:pt x="59539" y="17565"/>
                </a:lnTo>
                <a:lnTo>
                  <a:pt x="64008" y="16001"/>
                </a:lnTo>
                <a:lnTo>
                  <a:pt x="60960" y="7619"/>
                </a:lnTo>
                <a:close/>
              </a:path>
              <a:path w="83819" h="37465">
                <a:moveTo>
                  <a:pt x="53340" y="0"/>
                </a:moveTo>
                <a:lnTo>
                  <a:pt x="56571" y="9155"/>
                </a:lnTo>
                <a:lnTo>
                  <a:pt x="60960" y="7619"/>
                </a:lnTo>
                <a:lnTo>
                  <a:pt x="80141" y="7619"/>
                </a:lnTo>
                <a:lnTo>
                  <a:pt x="83820" y="3809"/>
                </a:lnTo>
                <a:lnTo>
                  <a:pt x="5334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1014222" y="8877300"/>
            <a:ext cx="1929764" cy="0"/>
          </a:xfrm>
          <a:custGeom>
            <a:avLst/>
            <a:gdLst/>
            <a:ahLst/>
            <a:cxnLst/>
            <a:rect l="l" t="t" r="r" b="b"/>
            <a:pathLst>
              <a:path w="1929764">
                <a:moveTo>
                  <a:pt x="0" y="0"/>
                </a:moveTo>
                <a:lnTo>
                  <a:pt x="1929383" y="0"/>
                </a:lnTo>
              </a:path>
            </a:pathLst>
          </a:custGeom>
          <a:ln w="454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 txBox="1"/>
          <p:nvPr/>
        </p:nvSpPr>
        <p:spPr>
          <a:xfrm>
            <a:off x="1296161" y="8462009"/>
            <a:ext cx="91440" cy="273050"/>
          </a:xfrm>
          <a:prstGeom prst="rect">
            <a:avLst/>
          </a:prstGeom>
          <a:solidFill>
            <a:srgbClr val="FFCC99"/>
          </a:solidFill>
        </p:spPr>
        <p:txBody>
          <a:bodyPr vert="horz" wrap="square" lIns="0" tIns="38735" rIns="0" bIns="0" rtlCol="0">
            <a:spAutoFit/>
          </a:bodyPr>
          <a:lstStyle/>
          <a:p>
            <a:pPr marL="20955" marR="13335" algn="just">
              <a:lnSpc>
                <a:spcPct val="108000"/>
              </a:lnSpc>
              <a:spcBef>
                <a:spcPts val="305"/>
              </a:spcBef>
            </a:pPr>
            <a:r>
              <a:rPr sz="350" spc="25" dirty="0">
                <a:latin typeface="黑体" panose="02010609060101010101" charset="-122"/>
                <a:cs typeface="黑体" panose="02010609060101010101" charset="-122"/>
              </a:rPr>
              <a:t>环 评 论 证</a:t>
            </a:r>
            <a:endParaRPr sz="3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1267205" y="8879573"/>
            <a:ext cx="143510" cy="176530"/>
          </a:xfrm>
          <a:prstGeom prst="rect">
            <a:avLst/>
          </a:prstGeom>
          <a:solidFill>
            <a:srgbClr val="FFCC99"/>
          </a:solidFill>
        </p:spPr>
        <p:txBody>
          <a:bodyPr vert="horz" wrap="square" lIns="0" tIns="20320" rIns="0" bIns="0" rtlCol="0">
            <a:spAutoFit/>
          </a:bodyPr>
          <a:lstStyle/>
          <a:p>
            <a:pPr marL="25400" marR="17780" algn="just">
              <a:lnSpc>
                <a:spcPct val="116000"/>
              </a:lnSpc>
              <a:spcBef>
                <a:spcPts val="160"/>
              </a:spcBef>
            </a:pPr>
            <a:r>
              <a:rPr sz="200" spc="35" dirty="0">
                <a:latin typeface="黑体" panose="02010609060101010101" charset="-122"/>
                <a:cs typeface="黑体" panose="02010609060101010101" charset="-122"/>
              </a:rPr>
              <a:t>环保部 或省级 环保局</a:t>
            </a:r>
            <a:endParaRPr sz="2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2803398" y="8157209"/>
            <a:ext cx="73660" cy="290195"/>
          </a:xfrm>
          <a:prstGeom prst="rect">
            <a:avLst/>
          </a:prstGeom>
          <a:solidFill>
            <a:srgbClr val="99CCFF"/>
          </a:solidFill>
        </p:spPr>
        <p:txBody>
          <a:bodyPr vert="horz" wrap="square" lIns="0" tIns="20955" rIns="0" bIns="0" rtlCol="0">
            <a:spAutoFit/>
          </a:bodyPr>
          <a:lstStyle/>
          <a:p>
            <a:pPr marL="20320" algn="just">
              <a:lnSpc>
                <a:spcPct val="108000"/>
              </a:lnSpc>
              <a:spcBef>
                <a:spcPts val="165"/>
              </a:spcBef>
            </a:pPr>
            <a:r>
              <a:rPr sz="350" spc="25" dirty="0">
                <a:latin typeface="黑体" panose="02010609060101010101" charset="-122"/>
                <a:cs typeface="黑体" panose="02010609060101010101" charset="-122"/>
              </a:rPr>
              <a:t>环 境 监 测</a:t>
            </a:r>
            <a:endParaRPr sz="3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2876930" y="8894826"/>
            <a:ext cx="0" cy="161925"/>
          </a:xfrm>
          <a:custGeom>
            <a:avLst/>
            <a:gdLst/>
            <a:ahLst/>
            <a:cxnLst/>
            <a:rect l="l" t="t" r="r" b="b"/>
            <a:pathLst>
              <a:path h="161925">
                <a:moveTo>
                  <a:pt x="0" y="0"/>
                </a:moveTo>
                <a:lnTo>
                  <a:pt x="0" y="161544"/>
                </a:lnTo>
              </a:path>
            </a:pathLst>
          </a:custGeom>
          <a:ln w="84581">
            <a:solidFill>
              <a:srgbClr val="99CC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 txBox="1"/>
          <p:nvPr/>
        </p:nvSpPr>
        <p:spPr>
          <a:xfrm>
            <a:off x="2848355" y="8907271"/>
            <a:ext cx="43180" cy="1352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5080" algn="just">
              <a:lnSpc>
                <a:spcPct val="120000"/>
              </a:lnSpc>
              <a:spcBef>
                <a:spcPts val="90"/>
              </a:spcBef>
            </a:pPr>
            <a:r>
              <a:rPr sz="200" spc="30" dirty="0">
                <a:latin typeface="宋体" panose="02010600030101010101" pitchFamily="2" charset="-122"/>
                <a:cs typeface="宋体" panose="02010600030101010101" pitchFamily="2" charset="-122"/>
              </a:rPr>
              <a:t>环 保 部</a:t>
            </a:r>
            <a:endParaRPr sz="2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2513076" y="8314181"/>
            <a:ext cx="104139" cy="48260"/>
          </a:xfrm>
          <a:custGeom>
            <a:avLst/>
            <a:gdLst/>
            <a:ahLst/>
            <a:cxnLst/>
            <a:rect l="l" t="t" r="r" b="b"/>
            <a:pathLst>
              <a:path w="104139" h="48259">
                <a:moveTo>
                  <a:pt x="76531" y="8578"/>
                </a:moveTo>
                <a:lnTo>
                  <a:pt x="0" y="39624"/>
                </a:lnTo>
                <a:lnTo>
                  <a:pt x="3048" y="48006"/>
                </a:lnTo>
                <a:lnTo>
                  <a:pt x="79798" y="16871"/>
                </a:lnTo>
                <a:lnTo>
                  <a:pt x="76531" y="8578"/>
                </a:lnTo>
                <a:close/>
              </a:path>
              <a:path w="104139" h="48259">
                <a:moveTo>
                  <a:pt x="99517" y="6858"/>
                </a:moveTo>
                <a:lnTo>
                  <a:pt x="80772" y="6858"/>
                </a:lnTo>
                <a:lnTo>
                  <a:pt x="83820" y="15240"/>
                </a:lnTo>
                <a:lnTo>
                  <a:pt x="79798" y="16871"/>
                </a:lnTo>
                <a:lnTo>
                  <a:pt x="83058" y="25146"/>
                </a:lnTo>
                <a:lnTo>
                  <a:pt x="99517" y="6858"/>
                </a:lnTo>
                <a:close/>
              </a:path>
              <a:path w="104139" h="48259">
                <a:moveTo>
                  <a:pt x="80772" y="6858"/>
                </a:moveTo>
                <a:lnTo>
                  <a:pt x="76531" y="8578"/>
                </a:lnTo>
                <a:lnTo>
                  <a:pt x="79798" y="16871"/>
                </a:lnTo>
                <a:lnTo>
                  <a:pt x="83820" y="15240"/>
                </a:lnTo>
                <a:lnTo>
                  <a:pt x="80772" y="6858"/>
                </a:lnTo>
                <a:close/>
              </a:path>
              <a:path w="104139" h="48259">
                <a:moveTo>
                  <a:pt x="73152" y="0"/>
                </a:moveTo>
                <a:lnTo>
                  <a:pt x="76531" y="8578"/>
                </a:lnTo>
                <a:lnTo>
                  <a:pt x="80772" y="6858"/>
                </a:lnTo>
                <a:lnTo>
                  <a:pt x="99517" y="6858"/>
                </a:lnTo>
                <a:lnTo>
                  <a:pt x="103632" y="2286"/>
                </a:lnTo>
                <a:lnTo>
                  <a:pt x="73152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2335529" y="8372856"/>
            <a:ext cx="87630" cy="45720"/>
          </a:xfrm>
          <a:custGeom>
            <a:avLst/>
            <a:gdLst/>
            <a:ahLst/>
            <a:cxnLst/>
            <a:rect l="l" t="t" r="r" b="b"/>
            <a:pathLst>
              <a:path w="87630" h="45720">
                <a:moveTo>
                  <a:pt x="60903" y="8006"/>
                </a:moveTo>
                <a:lnTo>
                  <a:pt x="0" y="38100"/>
                </a:lnTo>
                <a:lnTo>
                  <a:pt x="3810" y="45720"/>
                </a:lnTo>
                <a:lnTo>
                  <a:pt x="64792" y="16304"/>
                </a:lnTo>
                <a:lnTo>
                  <a:pt x="60903" y="8006"/>
                </a:lnTo>
                <a:close/>
              </a:path>
              <a:path w="87630" h="45720">
                <a:moveTo>
                  <a:pt x="83328" y="6096"/>
                </a:moveTo>
                <a:lnTo>
                  <a:pt x="64769" y="6096"/>
                </a:lnTo>
                <a:lnTo>
                  <a:pt x="68580" y="14478"/>
                </a:lnTo>
                <a:lnTo>
                  <a:pt x="64792" y="16304"/>
                </a:lnTo>
                <a:lnTo>
                  <a:pt x="68580" y="24384"/>
                </a:lnTo>
                <a:lnTo>
                  <a:pt x="83328" y="6096"/>
                </a:lnTo>
                <a:close/>
              </a:path>
              <a:path w="87630" h="45720">
                <a:moveTo>
                  <a:pt x="64769" y="6096"/>
                </a:moveTo>
                <a:lnTo>
                  <a:pt x="60903" y="8006"/>
                </a:lnTo>
                <a:lnTo>
                  <a:pt x="64792" y="16304"/>
                </a:lnTo>
                <a:lnTo>
                  <a:pt x="68580" y="14478"/>
                </a:lnTo>
                <a:lnTo>
                  <a:pt x="64769" y="6096"/>
                </a:lnTo>
                <a:close/>
              </a:path>
              <a:path w="87630" h="45720">
                <a:moveTo>
                  <a:pt x="57150" y="0"/>
                </a:moveTo>
                <a:lnTo>
                  <a:pt x="60903" y="8006"/>
                </a:lnTo>
                <a:lnTo>
                  <a:pt x="64769" y="6096"/>
                </a:lnTo>
                <a:lnTo>
                  <a:pt x="83328" y="6096"/>
                </a:lnTo>
                <a:lnTo>
                  <a:pt x="87630" y="762"/>
                </a:lnTo>
                <a:lnTo>
                  <a:pt x="5715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2106929" y="8027669"/>
            <a:ext cx="1270" cy="299720"/>
          </a:xfrm>
          <a:custGeom>
            <a:avLst/>
            <a:gdLst/>
            <a:ahLst/>
            <a:cxnLst/>
            <a:rect l="l" t="t" r="r" b="b"/>
            <a:pathLst>
              <a:path w="1269" h="299720">
                <a:moveTo>
                  <a:pt x="762" y="299465"/>
                </a:moveTo>
                <a:lnTo>
                  <a:pt x="0" y="0"/>
                </a:lnTo>
              </a:path>
            </a:pathLst>
          </a:custGeom>
          <a:ln w="3784">
            <a:solidFill>
              <a:srgbClr val="FF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1014222" y="8813292"/>
            <a:ext cx="49530" cy="64135"/>
          </a:xfrm>
          <a:custGeom>
            <a:avLst/>
            <a:gdLst/>
            <a:ahLst/>
            <a:cxnLst/>
            <a:rect l="l" t="t" r="r" b="b"/>
            <a:pathLst>
              <a:path w="49530" h="64134">
                <a:moveTo>
                  <a:pt x="0" y="46482"/>
                </a:moveTo>
                <a:lnTo>
                  <a:pt x="12954" y="46482"/>
                </a:lnTo>
                <a:lnTo>
                  <a:pt x="12954" y="0"/>
                </a:lnTo>
                <a:lnTo>
                  <a:pt x="37338" y="0"/>
                </a:lnTo>
                <a:lnTo>
                  <a:pt x="37338" y="46482"/>
                </a:lnTo>
                <a:lnTo>
                  <a:pt x="49530" y="46482"/>
                </a:lnTo>
                <a:lnTo>
                  <a:pt x="25146" y="64008"/>
                </a:lnTo>
                <a:lnTo>
                  <a:pt x="0" y="46482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1171193" y="8785859"/>
            <a:ext cx="49530" cy="91440"/>
          </a:xfrm>
          <a:custGeom>
            <a:avLst/>
            <a:gdLst/>
            <a:ahLst/>
            <a:cxnLst/>
            <a:rect l="l" t="t" r="r" b="b"/>
            <a:pathLst>
              <a:path w="49530" h="91440">
                <a:moveTo>
                  <a:pt x="0" y="66294"/>
                </a:moveTo>
                <a:lnTo>
                  <a:pt x="12192" y="66294"/>
                </a:lnTo>
                <a:lnTo>
                  <a:pt x="12192" y="0"/>
                </a:lnTo>
                <a:lnTo>
                  <a:pt x="37338" y="0"/>
                </a:lnTo>
                <a:lnTo>
                  <a:pt x="37338" y="66294"/>
                </a:lnTo>
                <a:lnTo>
                  <a:pt x="49530" y="66294"/>
                </a:lnTo>
                <a:lnTo>
                  <a:pt x="25146" y="91440"/>
                </a:lnTo>
                <a:lnTo>
                  <a:pt x="0" y="6629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1319783" y="8761476"/>
            <a:ext cx="49530" cy="116205"/>
          </a:xfrm>
          <a:custGeom>
            <a:avLst/>
            <a:gdLst/>
            <a:ahLst/>
            <a:cxnLst/>
            <a:rect l="l" t="t" r="r" b="b"/>
            <a:pathLst>
              <a:path w="49530" h="116204">
                <a:moveTo>
                  <a:pt x="0" y="83819"/>
                </a:moveTo>
                <a:lnTo>
                  <a:pt x="12192" y="83819"/>
                </a:lnTo>
                <a:lnTo>
                  <a:pt x="12192" y="0"/>
                </a:lnTo>
                <a:lnTo>
                  <a:pt x="37338" y="0"/>
                </a:lnTo>
                <a:lnTo>
                  <a:pt x="37338" y="83819"/>
                </a:lnTo>
                <a:lnTo>
                  <a:pt x="49530" y="83819"/>
                </a:lnTo>
                <a:lnTo>
                  <a:pt x="24384" y="115823"/>
                </a:lnTo>
                <a:lnTo>
                  <a:pt x="0" y="8381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1475993" y="8706611"/>
            <a:ext cx="49530" cy="170815"/>
          </a:xfrm>
          <a:custGeom>
            <a:avLst/>
            <a:gdLst/>
            <a:ahLst/>
            <a:cxnLst/>
            <a:rect l="l" t="t" r="r" b="b"/>
            <a:pathLst>
              <a:path w="49530" h="170815">
                <a:moveTo>
                  <a:pt x="0" y="124206"/>
                </a:moveTo>
                <a:lnTo>
                  <a:pt x="12192" y="124206"/>
                </a:lnTo>
                <a:lnTo>
                  <a:pt x="12192" y="0"/>
                </a:lnTo>
                <a:lnTo>
                  <a:pt x="37338" y="0"/>
                </a:lnTo>
                <a:lnTo>
                  <a:pt x="37338" y="124206"/>
                </a:lnTo>
                <a:lnTo>
                  <a:pt x="49530" y="124206"/>
                </a:lnTo>
                <a:lnTo>
                  <a:pt x="25146" y="170688"/>
                </a:lnTo>
                <a:lnTo>
                  <a:pt x="0" y="12420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1664970" y="8686038"/>
            <a:ext cx="49530" cy="191770"/>
          </a:xfrm>
          <a:custGeom>
            <a:avLst/>
            <a:gdLst/>
            <a:ahLst/>
            <a:cxnLst/>
            <a:rect l="l" t="t" r="r" b="b"/>
            <a:pathLst>
              <a:path w="49530" h="191770">
                <a:moveTo>
                  <a:pt x="0" y="138683"/>
                </a:moveTo>
                <a:lnTo>
                  <a:pt x="12192" y="138683"/>
                </a:lnTo>
                <a:lnTo>
                  <a:pt x="12192" y="0"/>
                </a:lnTo>
                <a:lnTo>
                  <a:pt x="37338" y="0"/>
                </a:lnTo>
                <a:lnTo>
                  <a:pt x="37338" y="138683"/>
                </a:lnTo>
                <a:lnTo>
                  <a:pt x="49530" y="138683"/>
                </a:lnTo>
                <a:lnTo>
                  <a:pt x="25146" y="191261"/>
                </a:lnTo>
                <a:lnTo>
                  <a:pt x="0" y="13868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1885950" y="8665464"/>
            <a:ext cx="49530" cy="212090"/>
          </a:xfrm>
          <a:custGeom>
            <a:avLst/>
            <a:gdLst/>
            <a:ahLst/>
            <a:cxnLst/>
            <a:rect l="l" t="t" r="r" b="b"/>
            <a:pathLst>
              <a:path w="49530" h="212090">
                <a:moveTo>
                  <a:pt x="0" y="153924"/>
                </a:moveTo>
                <a:lnTo>
                  <a:pt x="12192" y="153924"/>
                </a:lnTo>
                <a:lnTo>
                  <a:pt x="12192" y="0"/>
                </a:lnTo>
                <a:lnTo>
                  <a:pt x="37338" y="0"/>
                </a:lnTo>
                <a:lnTo>
                  <a:pt x="37338" y="153924"/>
                </a:lnTo>
                <a:lnTo>
                  <a:pt x="49530" y="153924"/>
                </a:lnTo>
                <a:lnTo>
                  <a:pt x="24384" y="211836"/>
                </a:lnTo>
                <a:lnTo>
                  <a:pt x="0" y="15392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2089404" y="8639555"/>
            <a:ext cx="49530" cy="238125"/>
          </a:xfrm>
          <a:custGeom>
            <a:avLst/>
            <a:gdLst/>
            <a:ahLst/>
            <a:cxnLst/>
            <a:rect l="l" t="t" r="r" b="b"/>
            <a:pathLst>
              <a:path w="49530" h="238125">
                <a:moveTo>
                  <a:pt x="0" y="172974"/>
                </a:moveTo>
                <a:lnTo>
                  <a:pt x="12192" y="172974"/>
                </a:lnTo>
                <a:lnTo>
                  <a:pt x="12192" y="0"/>
                </a:lnTo>
                <a:lnTo>
                  <a:pt x="37338" y="0"/>
                </a:lnTo>
                <a:lnTo>
                  <a:pt x="37338" y="172974"/>
                </a:lnTo>
                <a:lnTo>
                  <a:pt x="49530" y="172974"/>
                </a:lnTo>
                <a:lnTo>
                  <a:pt x="24384" y="237744"/>
                </a:lnTo>
                <a:lnTo>
                  <a:pt x="0" y="17297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2274570" y="8602980"/>
            <a:ext cx="49530" cy="274320"/>
          </a:xfrm>
          <a:custGeom>
            <a:avLst/>
            <a:gdLst/>
            <a:ahLst/>
            <a:cxnLst/>
            <a:rect l="l" t="t" r="r" b="b"/>
            <a:pathLst>
              <a:path w="49530" h="274320">
                <a:moveTo>
                  <a:pt x="0" y="199644"/>
                </a:moveTo>
                <a:lnTo>
                  <a:pt x="12192" y="199644"/>
                </a:lnTo>
                <a:lnTo>
                  <a:pt x="12192" y="0"/>
                </a:lnTo>
                <a:lnTo>
                  <a:pt x="37338" y="0"/>
                </a:lnTo>
                <a:lnTo>
                  <a:pt x="37338" y="199644"/>
                </a:lnTo>
                <a:lnTo>
                  <a:pt x="49530" y="199644"/>
                </a:lnTo>
                <a:lnTo>
                  <a:pt x="24384" y="274320"/>
                </a:lnTo>
                <a:lnTo>
                  <a:pt x="0" y="199644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2444495" y="8573261"/>
            <a:ext cx="49530" cy="304165"/>
          </a:xfrm>
          <a:custGeom>
            <a:avLst/>
            <a:gdLst/>
            <a:ahLst/>
            <a:cxnLst/>
            <a:rect l="l" t="t" r="r" b="b"/>
            <a:pathLst>
              <a:path w="49530" h="304165">
                <a:moveTo>
                  <a:pt x="0" y="220979"/>
                </a:moveTo>
                <a:lnTo>
                  <a:pt x="12192" y="220979"/>
                </a:lnTo>
                <a:lnTo>
                  <a:pt x="12192" y="0"/>
                </a:lnTo>
                <a:lnTo>
                  <a:pt x="37338" y="0"/>
                </a:lnTo>
                <a:lnTo>
                  <a:pt x="37338" y="220979"/>
                </a:lnTo>
                <a:lnTo>
                  <a:pt x="49530" y="220979"/>
                </a:lnTo>
                <a:lnTo>
                  <a:pt x="24384" y="304037"/>
                </a:lnTo>
                <a:lnTo>
                  <a:pt x="0" y="22097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2632710" y="8500109"/>
            <a:ext cx="63500" cy="382270"/>
          </a:xfrm>
          <a:custGeom>
            <a:avLst/>
            <a:gdLst/>
            <a:ahLst/>
            <a:cxnLst/>
            <a:rect l="l" t="t" r="r" b="b"/>
            <a:pathLst>
              <a:path w="63500" h="382270">
                <a:moveTo>
                  <a:pt x="0" y="278130"/>
                </a:moveTo>
                <a:lnTo>
                  <a:pt x="16002" y="278130"/>
                </a:lnTo>
                <a:lnTo>
                  <a:pt x="16002" y="0"/>
                </a:lnTo>
                <a:lnTo>
                  <a:pt x="47244" y="0"/>
                </a:lnTo>
                <a:lnTo>
                  <a:pt x="47244" y="278130"/>
                </a:lnTo>
                <a:lnTo>
                  <a:pt x="63246" y="278130"/>
                </a:lnTo>
                <a:lnTo>
                  <a:pt x="31242" y="381762"/>
                </a:lnTo>
                <a:lnTo>
                  <a:pt x="0" y="27813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2821686" y="8448293"/>
            <a:ext cx="73660" cy="429259"/>
          </a:xfrm>
          <a:custGeom>
            <a:avLst/>
            <a:gdLst/>
            <a:ahLst/>
            <a:cxnLst/>
            <a:rect l="l" t="t" r="r" b="b"/>
            <a:pathLst>
              <a:path w="73660" h="429259">
                <a:moveTo>
                  <a:pt x="0" y="312419"/>
                </a:moveTo>
                <a:lnTo>
                  <a:pt x="18288" y="312419"/>
                </a:lnTo>
                <a:lnTo>
                  <a:pt x="18288" y="0"/>
                </a:lnTo>
                <a:lnTo>
                  <a:pt x="54864" y="0"/>
                </a:lnTo>
                <a:lnTo>
                  <a:pt x="54864" y="312419"/>
                </a:lnTo>
                <a:lnTo>
                  <a:pt x="73152" y="312419"/>
                </a:lnTo>
                <a:lnTo>
                  <a:pt x="36576" y="429005"/>
                </a:lnTo>
                <a:lnTo>
                  <a:pt x="0" y="31241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1768601" y="8081391"/>
            <a:ext cx="230504" cy="0"/>
          </a:xfrm>
          <a:custGeom>
            <a:avLst/>
            <a:gdLst/>
            <a:ahLst/>
            <a:cxnLst/>
            <a:rect l="l" t="t" r="r" b="b"/>
            <a:pathLst>
              <a:path w="230505">
                <a:moveTo>
                  <a:pt x="0" y="0"/>
                </a:moveTo>
                <a:lnTo>
                  <a:pt x="230124" y="0"/>
                </a:lnTo>
              </a:path>
            </a:pathLst>
          </a:custGeom>
          <a:ln w="58674">
            <a:solidFill>
              <a:srgbClr val="33CCC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 txBox="1"/>
          <p:nvPr/>
        </p:nvSpPr>
        <p:spPr>
          <a:xfrm>
            <a:off x="1768601" y="8052054"/>
            <a:ext cx="230504" cy="59055"/>
          </a:xfrm>
          <a:prstGeom prst="rect">
            <a:avLst/>
          </a:prstGeom>
          <a:solidFill>
            <a:srgbClr val="33CCCC"/>
          </a:solidFill>
        </p:spPr>
        <p:txBody>
          <a:bodyPr vert="horz" wrap="square" lIns="0" tIns="3810" rIns="0" bIns="0" rtlCol="0">
            <a:spAutoFit/>
          </a:bodyPr>
          <a:lstStyle/>
          <a:p>
            <a:pPr marL="41275">
              <a:lnSpc>
                <a:spcPct val="100000"/>
              </a:lnSpc>
              <a:spcBef>
                <a:spcPts val="30"/>
              </a:spcBef>
            </a:pPr>
            <a:r>
              <a:rPr sz="350" spc="30" dirty="0">
                <a:latin typeface="黑体" panose="02010609060101010101" charset="-122"/>
                <a:cs typeface="黑体" panose="02010609060101010101" charset="-122"/>
              </a:rPr>
              <a:t>建设期</a:t>
            </a:r>
            <a:endParaRPr sz="3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2399538" y="8081391"/>
            <a:ext cx="341630" cy="0"/>
          </a:xfrm>
          <a:custGeom>
            <a:avLst/>
            <a:gdLst/>
            <a:ahLst/>
            <a:cxnLst/>
            <a:rect l="l" t="t" r="r" b="b"/>
            <a:pathLst>
              <a:path w="341630">
                <a:moveTo>
                  <a:pt x="0" y="0"/>
                </a:moveTo>
                <a:lnTo>
                  <a:pt x="341375" y="0"/>
                </a:lnTo>
              </a:path>
            </a:pathLst>
          </a:custGeom>
          <a:ln w="58674">
            <a:solidFill>
              <a:srgbClr val="99CC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 txBox="1"/>
          <p:nvPr/>
        </p:nvSpPr>
        <p:spPr>
          <a:xfrm>
            <a:off x="2399538" y="8052054"/>
            <a:ext cx="341630" cy="59055"/>
          </a:xfrm>
          <a:prstGeom prst="rect">
            <a:avLst/>
          </a:prstGeom>
          <a:solidFill>
            <a:srgbClr val="99CCFF"/>
          </a:solidFill>
        </p:spPr>
        <p:txBody>
          <a:bodyPr vert="horz" wrap="square" lIns="0" tIns="381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r>
              <a:rPr sz="350" spc="30" dirty="0">
                <a:latin typeface="黑体" panose="02010609060101010101" charset="-122"/>
                <a:cs typeface="黑体" panose="02010609060101010101" charset="-122"/>
              </a:rPr>
              <a:t>认可</a:t>
            </a:r>
            <a:r>
              <a:rPr sz="350" spc="20" dirty="0">
                <a:latin typeface="黑体" panose="02010609060101010101" charset="-122"/>
                <a:cs typeface="黑体" panose="02010609060101010101" charset="-122"/>
              </a:rPr>
              <a:t>与</a:t>
            </a:r>
            <a:r>
              <a:rPr sz="350" spc="30" dirty="0">
                <a:latin typeface="黑体" panose="02010609060101010101" charset="-122"/>
                <a:cs typeface="黑体" panose="02010609060101010101" charset="-122"/>
              </a:rPr>
              <a:t>授</a:t>
            </a:r>
            <a:r>
              <a:rPr sz="350" spc="20" dirty="0">
                <a:latin typeface="黑体" panose="02010609060101010101" charset="-122"/>
                <a:cs typeface="黑体" panose="02010609060101010101" charset="-122"/>
              </a:rPr>
              <a:t>权</a:t>
            </a:r>
            <a:r>
              <a:rPr sz="350" spc="30" dirty="0">
                <a:latin typeface="黑体" panose="02010609060101010101" charset="-122"/>
                <a:cs typeface="黑体" panose="02010609060101010101" charset="-122"/>
              </a:rPr>
              <a:t>期</a:t>
            </a:r>
            <a:endParaRPr sz="3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3011424" y="8040118"/>
            <a:ext cx="436880" cy="838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>
              <a:lnSpc>
                <a:spcPct val="103000"/>
              </a:lnSpc>
              <a:spcBef>
                <a:spcPts val="95"/>
              </a:spcBef>
            </a:pP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高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等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级生 物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全实 验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的建 设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从 </a:t>
            </a:r>
            <a:r>
              <a:rPr sz="650" spc="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20</a:t>
            </a:r>
            <a:r>
              <a:rPr sz="65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1</a:t>
            </a:r>
            <a:r>
              <a:rPr sz="650" spc="1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8年起， 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不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允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许先 建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设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，后 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审查</a:t>
            </a:r>
            <a:r>
              <a:rPr sz="400" spc="30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4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731519" y="7498842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1"/>
                </a:lnTo>
                <a:lnTo>
                  <a:pt x="2897124" y="1623821"/>
                </a:lnTo>
                <a:lnTo>
                  <a:pt x="2897124" y="0"/>
                </a:lnTo>
                <a:close/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3919728" y="7492745"/>
            <a:ext cx="224790" cy="2080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3919728" y="7699247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 txBox="1"/>
          <p:nvPr/>
        </p:nvSpPr>
        <p:spPr>
          <a:xfrm>
            <a:off x="3932301" y="7515102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120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45" name="object 145"/>
          <p:cNvSpPr/>
          <p:nvPr/>
        </p:nvSpPr>
        <p:spPr>
          <a:xfrm>
            <a:off x="4901946" y="7868411"/>
            <a:ext cx="441325" cy="784860"/>
          </a:xfrm>
          <a:custGeom>
            <a:avLst/>
            <a:gdLst/>
            <a:ahLst/>
            <a:cxnLst/>
            <a:rect l="l" t="t" r="r" b="b"/>
            <a:pathLst>
              <a:path w="441325" h="784859">
                <a:moveTo>
                  <a:pt x="154686" y="0"/>
                </a:moveTo>
                <a:lnTo>
                  <a:pt x="0" y="392429"/>
                </a:lnTo>
                <a:lnTo>
                  <a:pt x="154686" y="784859"/>
                </a:lnTo>
                <a:lnTo>
                  <a:pt x="154686" y="589025"/>
                </a:lnTo>
                <a:lnTo>
                  <a:pt x="441198" y="589025"/>
                </a:lnTo>
                <a:lnTo>
                  <a:pt x="441198" y="195833"/>
                </a:lnTo>
                <a:lnTo>
                  <a:pt x="154686" y="195833"/>
                </a:lnTo>
                <a:lnTo>
                  <a:pt x="154686" y="0"/>
                </a:lnTo>
                <a:close/>
              </a:path>
            </a:pathLst>
          </a:custGeom>
          <a:solidFill>
            <a:srgbClr val="F8CBA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 txBox="1"/>
          <p:nvPr/>
        </p:nvSpPr>
        <p:spPr>
          <a:xfrm>
            <a:off x="5051298" y="8069074"/>
            <a:ext cx="232410" cy="36703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R="5080" algn="just">
              <a:lnSpc>
                <a:spcPct val="101000"/>
              </a:lnSpc>
              <a:spcBef>
                <a:spcPts val="110"/>
              </a:spcBef>
            </a:pPr>
            <a:r>
              <a:rPr sz="550" b="1" spc="20" dirty="0">
                <a:solidFill>
                  <a:srgbClr val="0000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较高风 险等级 生物技 术活动</a:t>
            </a:r>
            <a:endParaRPr sz="5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5387339" y="7865364"/>
            <a:ext cx="441959" cy="791210"/>
          </a:xfrm>
          <a:custGeom>
            <a:avLst/>
            <a:gdLst/>
            <a:ahLst/>
            <a:cxnLst/>
            <a:rect l="l" t="t" r="r" b="b"/>
            <a:pathLst>
              <a:path w="441960" h="791209">
                <a:moveTo>
                  <a:pt x="287274" y="0"/>
                </a:moveTo>
                <a:lnTo>
                  <a:pt x="287274" y="197358"/>
                </a:lnTo>
                <a:lnTo>
                  <a:pt x="0" y="197358"/>
                </a:lnTo>
                <a:lnTo>
                  <a:pt x="0" y="592836"/>
                </a:lnTo>
                <a:lnTo>
                  <a:pt x="287274" y="592836"/>
                </a:lnTo>
                <a:lnTo>
                  <a:pt x="287274" y="790956"/>
                </a:lnTo>
                <a:lnTo>
                  <a:pt x="441960" y="395478"/>
                </a:lnTo>
                <a:lnTo>
                  <a:pt x="287274" y="0"/>
                </a:lnTo>
                <a:close/>
              </a:path>
            </a:pathLst>
          </a:custGeom>
          <a:solidFill>
            <a:srgbClr val="A9D18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 txBox="1"/>
          <p:nvPr/>
        </p:nvSpPr>
        <p:spPr>
          <a:xfrm>
            <a:off x="5459729" y="8069074"/>
            <a:ext cx="232410" cy="36703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R="5080" algn="just">
              <a:lnSpc>
                <a:spcPct val="101000"/>
              </a:lnSpc>
              <a:spcBef>
                <a:spcPts val="110"/>
              </a:spcBef>
            </a:pPr>
            <a:r>
              <a:rPr sz="550" b="1" spc="20" dirty="0">
                <a:solidFill>
                  <a:srgbClr val="CC00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第三类 病原微 生物实 验活动</a:t>
            </a:r>
            <a:endParaRPr sz="5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3919728" y="7949183"/>
            <a:ext cx="927415" cy="74218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 txBox="1"/>
          <p:nvPr/>
        </p:nvSpPr>
        <p:spPr>
          <a:xfrm>
            <a:off x="4466082" y="8586472"/>
            <a:ext cx="335915" cy="99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450" b="1" spc="10" dirty="0">
                <a:latin typeface="Calibri" panose="020F0502020204030204"/>
                <a:cs typeface="Calibri" panose="020F0502020204030204"/>
              </a:rPr>
              <a:t>BSL‐2</a:t>
            </a:r>
            <a:r>
              <a:rPr sz="450" b="1" spc="30" dirty="0">
                <a:latin typeface="宋体" panose="02010600030101010101" pitchFamily="2" charset="-122"/>
                <a:cs typeface="宋体" panose="02010600030101010101" pitchFamily="2" charset="-122"/>
              </a:rPr>
              <a:t>实</a:t>
            </a:r>
            <a:r>
              <a:rPr sz="450" b="1" spc="25" dirty="0">
                <a:latin typeface="宋体" panose="02010600030101010101" pitchFamily="2" charset="-122"/>
                <a:cs typeface="宋体" panose="02010600030101010101" pitchFamily="2" charset="-122"/>
              </a:rPr>
              <a:t>验室</a:t>
            </a:r>
            <a:endParaRPr sz="4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5862828" y="7949183"/>
            <a:ext cx="877995" cy="742188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 txBox="1"/>
          <p:nvPr/>
        </p:nvSpPr>
        <p:spPr>
          <a:xfrm>
            <a:off x="6418324" y="8580375"/>
            <a:ext cx="335915" cy="99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450" b="1" spc="10" dirty="0">
                <a:latin typeface="Calibri" panose="020F0502020204030204"/>
                <a:cs typeface="Calibri" panose="020F0502020204030204"/>
              </a:rPr>
              <a:t>BSL‐2</a:t>
            </a:r>
            <a:r>
              <a:rPr sz="450" b="1" spc="30" dirty="0">
                <a:latin typeface="宋体" panose="02010600030101010101" pitchFamily="2" charset="-122"/>
                <a:cs typeface="宋体" panose="02010600030101010101" pitchFamily="2" charset="-122"/>
              </a:rPr>
              <a:t>实</a:t>
            </a:r>
            <a:r>
              <a:rPr sz="450" b="1" spc="25" dirty="0">
                <a:latin typeface="宋体" panose="02010600030101010101" pitchFamily="2" charset="-122"/>
                <a:cs typeface="宋体" panose="02010600030101010101" pitchFamily="2" charset="-122"/>
              </a:rPr>
              <a:t>验室</a:t>
            </a:r>
            <a:endParaRPr sz="4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4440173" y="8812024"/>
            <a:ext cx="1877695" cy="1270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设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施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保障，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符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合标准，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在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卫生和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兽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医主管部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门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备案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3925823" y="7498842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1"/>
                </a:lnTo>
                <a:lnTo>
                  <a:pt x="2897124" y="1623821"/>
                </a:lnTo>
                <a:lnTo>
                  <a:pt x="2897124" y="0"/>
                </a:lnTo>
                <a:close/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35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5423" y="1765553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37997" y="1582171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247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7997" y="1796290"/>
            <a:ext cx="2884170" cy="11144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66065">
              <a:lnSpc>
                <a:spcPct val="100000"/>
              </a:lnSpc>
              <a:spcBef>
                <a:spcPts val="110"/>
              </a:spcBef>
            </a:pPr>
            <a:r>
              <a:rPr sz="750" b="1" spc="5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BSL-2</a:t>
            </a:r>
            <a:r>
              <a:rPr sz="750" b="1" spc="1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实</a:t>
            </a:r>
            <a:r>
              <a:rPr sz="750" b="1" spc="10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验室备</a:t>
            </a:r>
            <a:r>
              <a:rPr sz="750" b="1" spc="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案</a:t>
            </a:r>
            <a:r>
              <a:rPr sz="750" b="1" spc="10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的</a:t>
            </a:r>
            <a:r>
              <a:rPr sz="750" b="1" spc="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通</a:t>
            </a:r>
            <a:r>
              <a:rPr sz="750" b="1" spc="10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用要</a:t>
            </a:r>
            <a:r>
              <a:rPr sz="750" b="1" spc="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求</a:t>
            </a:r>
            <a:r>
              <a:rPr sz="750" b="1" spc="10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信息</a:t>
            </a:r>
            <a:endParaRPr sz="750">
              <a:latin typeface="楷体" panose="02010609060101010101" charset="-122"/>
              <a:cs typeface="楷体" panose="02010609060101010101" charset="-122"/>
            </a:endParaRPr>
          </a:p>
          <a:p>
            <a:pPr marL="266065">
              <a:lnSpc>
                <a:spcPct val="100000"/>
              </a:lnSpc>
              <a:spcBef>
                <a:spcPts val="570"/>
              </a:spcBef>
            </a:pPr>
            <a:r>
              <a:rPr sz="6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①</a:t>
            </a:r>
            <a:r>
              <a:rPr sz="600" b="1" spc="-7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 </a:t>
            </a:r>
            <a:r>
              <a:rPr sz="600" b="1" spc="2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设施</a:t>
            </a:r>
            <a:r>
              <a:rPr sz="6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：</a:t>
            </a:r>
            <a:r>
              <a:rPr sz="6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符</a:t>
            </a:r>
            <a:r>
              <a:rPr sz="600" b="1" spc="2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合</a:t>
            </a:r>
            <a:r>
              <a:rPr sz="600" b="1" spc="1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GB</a:t>
            </a:r>
            <a:r>
              <a:rPr sz="600" b="1" spc="-1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600" b="1" spc="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19489-2008</a:t>
            </a:r>
            <a:r>
              <a:rPr sz="6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的</a:t>
            </a:r>
            <a:r>
              <a:rPr sz="600" b="1" spc="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6.2</a:t>
            </a:r>
            <a:r>
              <a:rPr sz="600" b="1" spc="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（</a:t>
            </a:r>
            <a:r>
              <a:rPr sz="600" b="1" spc="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BSL-2</a:t>
            </a:r>
            <a:r>
              <a:rPr sz="6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实验</a:t>
            </a:r>
            <a:r>
              <a:rPr sz="600" b="1" spc="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室</a:t>
            </a:r>
            <a:r>
              <a:rPr sz="6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）</a:t>
            </a:r>
            <a:r>
              <a:rPr sz="600" b="1" spc="2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和</a:t>
            </a:r>
            <a:r>
              <a:rPr sz="600" b="1" spc="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6.5.2</a:t>
            </a:r>
            <a:r>
              <a:rPr sz="600" b="1" spc="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（</a:t>
            </a:r>
            <a:r>
              <a:rPr sz="600" b="1" spc="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ABSL-2</a:t>
            </a:r>
            <a:endParaRPr sz="600">
              <a:latin typeface="Times New Roman" panose="02020603050405020304"/>
              <a:cs typeface="Times New Roman" panose="02020603050405020304"/>
            </a:endParaRPr>
          </a:p>
          <a:p>
            <a:pPr marL="373380">
              <a:lnSpc>
                <a:spcPct val="100000"/>
              </a:lnSpc>
              <a:spcBef>
                <a:spcPts val="395"/>
              </a:spcBef>
            </a:pPr>
            <a:r>
              <a:rPr sz="6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实验</a:t>
            </a:r>
            <a:r>
              <a:rPr sz="600" b="1" spc="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室</a:t>
            </a:r>
            <a:r>
              <a:rPr sz="6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）要求</a:t>
            </a:r>
            <a:endParaRPr sz="600">
              <a:latin typeface="楷体" panose="02010609060101010101" charset="-122"/>
              <a:cs typeface="楷体" panose="02010609060101010101" charset="-122"/>
            </a:endParaRPr>
          </a:p>
          <a:p>
            <a:pPr marL="373380" marR="248285" indent="-107950">
              <a:lnSpc>
                <a:spcPct val="155000"/>
              </a:lnSpc>
              <a:spcBef>
                <a:spcPts val="265"/>
              </a:spcBef>
            </a:pPr>
            <a:r>
              <a:rPr sz="6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②</a:t>
            </a:r>
            <a:r>
              <a:rPr sz="600" b="1" spc="-10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 </a:t>
            </a:r>
            <a:r>
              <a:rPr sz="600" b="1" spc="2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设备</a:t>
            </a:r>
            <a:r>
              <a:rPr sz="6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：二级生</a:t>
            </a:r>
            <a:r>
              <a:rPr sz="6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物</a:t>
            </a:r>
            <a:r>
              <a:rPr sz="6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安全</a:t>
            </a:r>
            <a:r>
              <a:rPr sz="600" b="1" spc="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柜</a:t>
            </a:r>
            <a:r>
              <a:rPr sz="600" b="1" spc="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（</a:t>
            </a:r>
            <a:r>
              <a:rPr sz="600" b="1" spc="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II</a:t>
            </a:r>
            <a:r>
              <a:rPr sz="6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级</a:t>
            </a:r>
            <a:r>
              <a:rPr sz="600" b="1" spc="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BSCA1</a:t>
            </a:r>
            <a:r>
              <a:rPr sz="600" b="1" spc="2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、</a:t>
            </a:r>
            <a:r>
              <a:rPr sz="600" b="1" spc="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A2</a:t>
            </a:r>
            <a:r>
              <a:rPr sz="6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、</a:t>
            </a:r>
            <a:r>
              <a:rPr sz="600" b="1" spc="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B1</a:t>
            </a:r>
            <a:r>
              <a:rPr sz="6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、</a:t>
            </a:r>
            <a:r>
              <a:rPr sz="600" b="1" spc="1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B2</a:t>
            </a:r>
            <a:r>
              <a:rPr sz="600" b="1" spc="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）</a:t>
            </a:r>
            <a:r>
              <a:rPr sz="6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、高压蒸汽 灭菌器、洗</a:t>
            </a:r>
            <a:r>
              <a:rPr sz="6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眼</a:t>
            </a:r>
            <a:r>
              <a:rPr sz="600" b="1" spc="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器</a:t>
            </a:r>
            <a:r>
              <a:rPr sz="6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（</a:t>
            </a:r>
            <a:r>
              <a:rPr sz="6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可</a:t>
            </a:r>
            <a:r>
              <a:rPr sz="6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选配）</a:t>
            </a:r>
            <a:endParaRPr sz="600">
              <a:latin typeface="楷体" panose="02010609060101010101" charset="-122"/>
              <a:cs typeface="楷体" panose="02010609060101010101" charset="-122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550">
              <a:latin typeface="Times New Roman" panose="02020603050405020304"/>
              <a:cs typeface="Times New Roman" panose="02020603050405020304"/>
            </a:endParaRPr>
          </a:p>
          <a:p>
            <a:pPr marL="266065">
              <a:lnSpc>
                <a:spcPct val="100000"/>
              </a:lnSpc>
            </a:pPr>
            <a:r>
              <a:rPr sz="6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③</a:t>
            </a:r>
            <a:r>
              <a:rPr sz="600" b="1" spc="-8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 </a:t>
            </a:r>
            <a:r>
              <a:rPr sz="6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人员：实验</a:t>
            </a:r>
            <a:r>
              <a:rPr sz="6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室</a:t>
            </a:r>
            <a:r>
              <a:rPr sz="6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工作</a:t>
            </a:r>
            <a:r>
              <a:rPr sz="6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人</a:t>
            </a:r>
            <a:r>
              <a:rPr sz="6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员、管理人</a:t>
            </a:r>
            <a:r>
              <a:rPr sz="6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员</a:t>
            </a:r>
            <a:r>
              <a:rPr sz="600" b="1" spc="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、</a:t>
            </a:r>
            <a:r>
              <a:rPr sz="6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后</a:t>
            </a:r>
            <a:r>
              <a:rPr sz="6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勤</a:t>
            </a:r>
            <a:r>
              <a:rPr sz="6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保障人员的</a:t>
            </a:r>
            <a:r>
              <a:rPr sz="6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生</a:t>
            </a:r>
            <a:r>
              <a:rPr sz="6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物安</a:t>
            </a:r>
            <a:r>
              <a:rPr sz="6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全</a:t>
            </a:r>
            <a:r>
              <a:rPr sz="6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培训</a:t>
            </a:r>
            <a:endParaRPr sz="600">
              <a:latin typeface="楷体" panose="02010609060101010101" charset="-122"/>
              <a:cs typeface="楷体" panose="02010609060101010101" charset="-122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550">
              <a:latin typeface="Times New Roman" panose="02020603050405020304"/>
              <a:cs typeface="Times New Roman" panose="02020603050405020304"/>
            </a:endParaRPr>
          </a:p>
          <a:p>
            <a:pPr marL="266065">
              <a:lnSpc>
                <a:spcPct val="100000"/>
              </a:lnSpc>
            </a:pPr>
            <a:r>
              <a:rPr sz="6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④</a:t>
            </a:r>
            <a:r>
              <a:rPr sz="600" b="1" spc="-8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 </a:t>
            </a:r>
            <a:r>
              <a:rPr sz="6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病原微生物</a:t>
            </a:r>
            <a:r>
              <a:rPr sz="6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活</a:t>
            </a:r>
            <a:r>
              <a:rPr sz="6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动信</a:t>
            </a:r>
            <a:r>
              <a:rPr sz="6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息</a:t>
            </a:r>
            <a:r>
              <a:rPr sz="6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：实验室开</a:t>
            </a:r>
            <a:r>
              <a:rPr sz="6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展</a:t>
            </a:r>
            <a:r>
              <a:rPr sz="6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那些</a:t>
            </a:r>
            <a:r>
              <a:rPr sz="6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种</a:t>
            </a:r>
            <a:r>
              <a:rPr sz="6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类的三类病</a:t>
            </a:r>
            <a:r>
              <a:rPr sz="60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原</a:t>
            </a:r>
            <a:r>
              <a:rPr sz="60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微生物</a:t>
            </a:r>
            <a:endParaRPr sz="60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31519" y="1565147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30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919728" y="1559052"/>
            <a:ext cx="224790" cy="20802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919728" y="1765553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932301" y="1582171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311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306547" y="1846190"/>
            <a:ext cx="2061623" cy="12054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407659" y="1798573"/>
            <a:ext cx="381000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sz="375" b="1" spc="60" baseline="22000" dirty="0">
                <a:solidFill>
                  <a:srgbClr val="5B9BD5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北</a:t>
            </a:r>
            <a:r>
              <a:rPr sz="375" b="1" spc="52" baseline="22000" dirty="0">
                <a:solidFill>
                  <a:srgbClr val="5B9BD5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京</a:t>
            </a:r>
            <a:r>
              <a:rPr sz="375" b="1" spc="112" baseline="22000" dirty="0">
                <a:solidFill>
                  <a:srgbClr val="5B9BD5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50" b="1" spc="40" dirty="0">
                <a:solidFill>
                  <a:srgbClr val="ED7C31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河</a:t>
            </a:r>
            <a:r>
              <a:rPr sz="250" b="1" spc="-130" dirty="0">
                <a:solidFill>
                  <a:srgbClr val="ED7C31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北</a:t>
            </a:r>
            <a:r>
              <a:rPr sz="250" b="1" spc="40" dirty="0">
                <a:solidFill>
                  <a:srgbClr val="A5A5A5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内</a:t>
            </a:r>
            <a:r>
              <a:rPr sz="250" b="1" spc="-60" dirty="0">
                <a:solidFill>
                  <a:srgbClr val="A5A5A5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蒙</a:t>
            </a:r>
            <a:r>
              <a:rPr sz="375" b="1" spc="60" baseline="-22000" dirty="0">
                <a:solidFill>
                  <a:srgbClr val="FFC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吉林</a:t>
            </a:r>
            <a:endParaRPr sz="375" baseline="-220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42249" y="1857248"/>
            <a:ext cx="87630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250" b="1" spc="40" dirty="0">
                <a:solidFill>
                  <a:srgbClr val="4471C4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上海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83040" y="1953260"/>
            <a:ext cx="87630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250" b="1" spc="40" dirty="0">
                <a:solidFill>
                  <a:srgbClr val="70AD47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江苏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86671" y="2016507"/>
            <a:ext cx="127635" cy="104139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39370" marR="5080" indent="-40005">
              <a:lnSpc>
                <a:spcPts val="270"/>
              </a:lnSpc>
              <a:spcBef>
                <a:spcPts val="170"/>
              </a:spcBef>
            </a:pPr>
            <a:r>
              <a:rPr sz="250" b="1" spc="40" dirty="0">
                <a:solidFill>
                  <a:srgbClr val="255E91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浙江 </a:t>
            </a:r>
            <a:r>
              <a:rPr sz="250" b="1" spc="40" dirty="0">
                <a:solidFill>
                  <a:srgbClr val="9E480E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安徽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01732" y="2167387"/>
            <a:ext cx="87630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250" b="1" spc="40" dirty="0">
                <a:solidFill>
                  <a:srgbClr val="626262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福建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01732" y="2633739"/>
            <a:ext cx="87630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250" b="1" spc="40" dirty="0">
                <a:solidFill>
                  <a:srgbClr val="9A72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山东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37901" y="2812810"/>
            <a:ext cx="87630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250" b="1" spc="40" dirty="0">
                <a:solidFill>
                  <a:srgbClr val="264478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河南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85476" y="2663455"/>
            <a:ext cx="87630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250" b="1" spc="40" dirty="0">
                <a:solidFill>
                  <a:srgbClr val="F1975A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广东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510265" y="1949453"/>
            <a:ext cx="87630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250" b="1" spc="40" dirty="0">
                <a:solidFill>
                  <a:srgbClr val="B7B7B7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广西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517630" y="1932688"/>
            <a:ext cx="168910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sz="250" b="1" spc="-15" dirty="0">
                <a:solidFill>
                  <a:srgbClr val="FFCD33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海</a:t>
            </a:r>
            <a:r>
              <a:rPr sz="375" b="1" spc="-300" baseline="22000" dirty="0">
                <a:solidFill>
                  <a:srgbClr val="698FD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重</a:t>
            </a:r>
            <a:r>
              <a:rPr sz="250" b="1" spc="-15" dirty="0">
                <a:solidFill>
                  <a:srgbClr val="FFCD33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南</a:t>
            </a:r>
            <a:r>
              <a:rPr sz="375" b="1" spc="60" baseline="22000" dirty="0">
                <a:solidFill>
                  <a:srgbClr val="698FD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庆</a:t>
            </a:r>
            <a:endParaRPr sz="375" baseline="220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664188" y="1883156"/>
            <a:ext cx="87630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250" b="1" spc="40" dirty="0">
                <a:solidFill>
                  <a:srgbClr val="8DC168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四川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769344" y="1848865"/>
            <a:ext cx="87630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250" b="1" spc="40" dirty="0">
                <a:solidFill>
                  <a:srgbClr val="327CC2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贵州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890502" y="1816099"/>
            <a:ext cx="87630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250" b="1" spc="40" dirty="0">
                <a:solidFill>
                  <a:srgbClr val="D26012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云南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113004" y="1791715"/>
            <a:ext cx="87630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250" b="1" spc="40" dirty="0">
                <a:solidFill>
                  <a:srgbClr val="848484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陕西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575048" y="2910348"/>
            <a:ext cx="1538605" cy="2501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R="68580" algn="r">
              <a:lnSpc>
                <a:spcPct val="100000"/>
              </a:lnSpc>
              <a:spcBef>
                <a:spcPts val="135"/>
              </a:spcBef>
            </a:pPr>
            <a:r>
              <a:rPr sz="250" b="1" spc="40" dirty="0">
                <a:solidFill>
                  <a:srgbClr val="43682B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湖北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</a:pPr>
            <a:endParaRPr sz="300">
              <a:latin typeface="Times New Roman" panose="02020603050405020304"/>
              <a:cs typeface="Times New Roman" panose="02020603050405020304"/>
            </a:endParaRPr>
          </a:p>
          <a:p>
            <a:pPr marL="989330">
              <a:lnSpc>
                <a:spcPts val="260"/>
              </a:lnSpc>
              <a:spcBef>
                <a:spcPts val="205"/>
              </a:spcBef>
            </a:pPr>
            <a:r>
              <a:rPr sz="250" b="1" spc="40" dirty="0">
                <a:solidFill>
                  <a:srgbClr val="7BAFDD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湖南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ts val="620"/>
              </a:lnSpc>
            </a:pPr>
            <a:r>
              <a:rPr sz="550" spc="25" dirty="0">
                <a:solidFill>
                  <a:srgbClr val="585858"/>
                </a:solidFill>
                <a:latin typeface="黑体" panose="02010609060101010101" charset="-122"/>
                <a:cs typeface="黑体" panose="02010609060101010101" charset="-122"/>
              </a:rPr>
              <a:t>高</a:t>
            </a:r>
            <a:r>
              <a:rPr sz="550" spc="20" dirty="0">
                <a:solidFill>
                  <a:srgbClr val="585858"/>
                </a:solidFill>
                <a:latin typeface="黑体" panose="02010609060101010101" charset="-122"/>
                <a:cs typeface="黑体" panose="02010609060101010101" charset="-122"/>
              </a:rPr>
              <a:t>校</a:t>
            </a:r>
            <a:r>
              <a:rPr sz="550" spc="5" dirty="0">
                <a:solidFill>
                  <a:srgbClr val="585858"/>
                </a:solidFill>
                <a:latin typeface="黑体" panose="02010609060101010101" charset="-122"/>
                <a:cs typeface="黑体" panose="02010609060101010101" charset="-122"/>
              </a:rPr>
              <a:t>BSL-2</a:t>
            </a:r>
            <a:r>
              <a:rPr sz="550" spc="25" dirty="0">
                <a:solidFill>
                  <a:srgbClr val="585858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50" spc="20" dirty="0">
                <a:solidFill>
                  <a:srgbClr val="585858"/>
                </a:solidFill>
                <a:latin typeface="黑体" panose="02010609060101010101" charset="-122"/>
                <a:cs typeface="黑体" panose="02010609060101010101" charset="-122"/>
              </a:rPr>
              <a:t>验室</a:t>
            </a:r>
            <a:r>
              <a:rPr sz="550" spc="25" dirty="0">
                <a:solidFill>
                  <a:srgbClr val="585858"/>
                </a:solidFill>
                <a:latin typeface="黑体" panose="02010609060101010101" charset="-122"/>
                <a:cs typeface="黑体" panose="02010609060101010101" charset="-122"/>
              </a:rPr>
              <a:t>备</a:t>
            </a:r>
            <a:r>
              <a:rPr sz="550" spc="20" dirty="0">
                <a:solidFill>
                  <a:srgbClr val="585858"/>
                </a:solidFill>
                <a:latin typeface="黑体" panose="02010609060101010101" charset="-122"/>
                <a:cs typeface="黑体" panose="02010609060101010101" charset="-122"/>
              </a:rPr>
              <a:t>案</a:t>
            </a:r>
            <a:r>
              <a:rPr sz="550" spc="5" dirty="0">
                <a:solidFill>
                  <a:srgbClr val="585858"/>
                </a:solidFill>
                <a:latin typeface="黑体" panose="02010609060101010101" charset="-122"/>
                <a:cs typeface="黑体" panose="02010609060101010101" charset="-122"/>
              </a:rPr>
              <a:t>229</a:t>
            </a:r>
            <a:r>
              <a:rPr sz="550" spc="20" dirty="0">
                <a:solidFill>
                  <a:srgbClr val="585858"/>
                </a:solidFill>
                <a:latin typeface="黑体" panose="02010609060101010101" charset="-122"/>
                <a:cs typeface="黑体" panose="02010609060101010101" charset="-122"/>
              </a:rPr>
              <a:t>个</a:t>
            </a:r>
            <a:r>
              <a:rPr sz="550" spc="25" dirty="0">
                <a:solidFill>
                  <a:srgbClr val="585858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sz="550" spc="20" dirty="0">
                <a:solidFill>
                  <a:srgbClr val="585858"/>
                </a:solidFill>
                <a:latin typeface="黑体" panose="02010609060101010101" charset="-122"/>
                <a:cs typeface="黑体" panose="02010609060101010101" charset="-122"/>
              </a:rPr>
              <a:t>截</a:t>
            </a:r>
            <a:r>
              <a:rPr sz="550" spc="25" dirty="0">
                <a:solidFill>
                  <a:srgbClr val="585858"/>
                </a:solidFill>
                <a:latin typeface="黑体" panose="02010609060101010101" charset="-122"/>
                <a:cs typeface="黑体" panose="02010609060101010101" charset="-122"/>
              </a:rPr>
              <a:t>止</a:t>
            </a:r>
            <a:r>
              <a:rPr sz="550" spc="5" dirty="0">
                <a:solidFill>
                  <a:srgbClr val="585858"/>
                </a:solidFill>
                <a:latin typeface="黑体" panose="02010609060101010101" charset="-122"/>
                <a:cs typeface="黑体" panose="02010609060101010101" charset="-122"/>
              </a:rPr>
              <a:t>2017</a:t>
            </a:r>
            <a:r>
              <a:rPr sz="550" spc="20" dirty="0">
                <a:solidFill>
                  <a:srgbClr val="585858"/>
                </a:solidFill>
                <a:latin typeface="黑体" panose="02010609060101010101" charset="-122"/>
                <a:cs typeface="黑体" panose="02010609060101010101" charset="-122"/>
              </a:rPr>
              <a:t>年</a:t>
            </a:r>
            <a:r>
              <a:rPr sz="550" spc="25" dirty="0">
                <a:solidFill>
                  <a:srgbClr val="585858"/>
                </a:solidFill>
                <a:latin typeface="黑体" panose="02010609060101010101" charset="-122"/>
                <a:cs typeface="黑体" panose="02010609060101010101" charset="-122"/>
              </a:rPr>
              <a:t>年</a:t>
            </a:r>
            <a:r>
              <a:rPr sz="550" spc="20" dirty="0">
                <a:solidFill>
                  <a:srgbClr val="585858"/>
                </a:solidFill>
                <a:latin typeface="黑体" panose="02010609060101010101" charset="-122"/>
                <a:cs typeface="黑体" panose="02010609060101010101" charset="-122"/>
              </a:rPr>
              <a:t>底）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925823" y="1565147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30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25423" y="4526279"/>
            <a:ext cx="224789" cy="20802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25423" y="4732782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737997" y="4549398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247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26591" y="4759708"/>
            <a:ext cx="2592705" cy="12001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00" b="1" spc="3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国</a:t>
            </a:r>
            <a:r>
              <a:rPr sz="600" b="1" spc="4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内</a:t>
            </a:r>
            <a:r>
              <a:rPr sz="600" b="1" spc="3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从事人间</a:t>
            </a:r>
            <a:r>
              <a:rPr sz="600" b="1" spc="4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传</a:t>
            </a:r>
            <a:r>
              <a:rPr sz="600" b="1" spc="3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染病病</a:t>
            </a:r>
            <a:r>
              <a:rPr sz="600" b="1" spc="4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原</a:t>
            </a:r>
            <a:r>
              <a:rPr sz="600" b="1" spc="3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工作</a:t>
            </a:r>
            <a:r>
              <a:rPr sz="600" b="1" spc="40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的</a:t>
            </a:r>
            <a:r>
              <a:rPr sz="600" b="1" spc="10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BSL-2</a:t>
            </a:r>
            <a:r>
              <a:rPr sz="600" b="1" spc="3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实验</a:t>
            </a:r>
            <a:r>
              <a:rPr sz="600" b="1" spc="4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室</a:t>
            </a:r>
            <a:r>
              <a:rPr sz="600" b="1" spc="3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备案情况（</a:t>
            </a:r>
            <a:r>
              <a:rPr sz="600" b="1" spc="4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截</a:t>
            </a:r>
            <a:r>
              <a:rPr sz="600" b="1" spc="3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止</a:t>
            </a:r>
            <a:r>
              <a:rPr sz="600" b="1" spc="10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2020</a:t>
            </a:r>
            <a:r>
              <a:rPr sz="600" b="1" spc="4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年</a:t>
            </a:r>
            <a:r>
              <a:rPr sz="600" b="1" spc="3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底</a:t>
            </a:r>
            <a:r>
              <a:rPr sz="600" b="1" spc="1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）</a:t>
            </a:r>
            <a:endParaRPr sz="60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763775" y="5756905"/>
            <a:ext cx="25399" cy="38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966904" y="5121330"/>
            <a:ext cx="722866" cy="5567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944626" y="5472935"/>
            <a:ext cx="2430780" cy="4127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728345">
              <a:lnSpc>
                <a:spcPct val="100000"/>
              </a:lnSpc>
              <a:spcBef>
                <a:spcPts val="135"/>
              </a:spcBef>
            </a:pPr>
            <a:r>
              <a:rPr sz="300" spc="20" dirty="0">
                <a:latin typeface="微软雅黑" panose="020B0503020204020204" charset="-122"/>
                <a:cs typeface="微软雅黑" panose="020B0503020204020204" charset="-122"/>
              </a:rPr>
              <a:t>2019</a:t>
            </a:r>
            <a:r>
              <a:rPr sz="300" spc="35" dirty="0">
                <a:latin typeface="微软雅黑" panose="020B0503020204020204" charset="-122"/>
                <a:cs typeface="微软雅黑" panose="020B0503020204020204" charset="-122"/>
              </a:rPr>
              <a:t>年</a:t>
            </a:r>
            <a:endParaRPr sz="300">
              <a:latin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0">
              <a:latin typeface="Times New Roman" panose="02020603050405020304"/>
              <a:cs typeface="Times New Roman" panose="02020603050405020304"/>
            </a:endParaRPr>
          </a:p>
          <a:p>
            <a:pPr marL="583565">
              <a:lnSpc>
                <a:spcPct val="100000"/>
              </a:lnSpc>
            </a:pPr>
            <a:r>
              <a:rPr sz="300" spc="20" dirty="0">
                <a:latin typeface="微软雅黑" panose="020B0503020204020204" charset="-122"/>
                <a:cs typeface="微软雅黑" panose="020B0503020204020204" charset="-122"/>
              </a:rPr>
              <a:t>2020</a:t>
            </a:r>
            <a:r>
              <a:rPr sz="300" spc="35" dirty="0">
                <a:latin typeface="微软雅黑" panose="020B0503020204020204" charset="-122"/>
                <a:cs typeface="微软雅黑" panose="020B0503020204020204" charset="-122"/>
              </a:rPr>
              <a:t>年</a:t>
            </a:r>
            <a:endParaRPr sz="300">
              <a:latin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</a:pPr>
            <a:endParaRPr sz="400">
              <a:latin typeface="Times New Roman" panose="02020603050405020304"/>
              <a:cs typeface="Times New Roman" panose="02020603050405020304"/>
            </a:endParaRPr>
          </a:p>
          <a:p>
            <a:pPr marL="1075055" indent="-68580">
              <a:lnSpc>
                <a:spcPts val="475"/>
              </a:lnSpc>
              <a:spcBef>
                <a:spcPts val="315"/>
              </a:spcBef>
              <a:buFont typeface="Wingdings" panose="05000000000000000000"/>
              <a:buChar char=""/>
              <a:tabLst>
                <a:tab pos="1075690" algn="l"/>
              </a:tabLst>
            </a:pPr>
            <a:r>
              <a:rPr sz="400" b="1" spc="15" dirty="0">
                <a:solidFill>
                  <a:srgbClr val="1F4E79"/>
                </a:solidFill>
                <a:latin typeface="黑体" panose="02010609060101010101" charset="-122"/>
                <a:cs typeface="黑体" panose="02010609060101010101" charset="-122"/>
              </a:rPr>
              <a:t>2020</a:t>
            </a:r>
            <a:r>
              <a:rPr sz="400" b="1" spc="25" dirty="0">
                <a:solidFill>
                  <a:srgbClr val="1F4E79"/>
                </a:solidFill>
                <a:latin typeface="黑体" panose="02010609060101010101" charset="-122"/>
                <a:cs typeface="黑体" panose="02010609060101010101" charset="-122"/>
              </a:rPr>
              <a:t>年</a:t>
            </a:r>
            <a:r>
              <a:rPr sz="400" b="1" spc="15" dirty="0">
                <a:solidFill>
                  <a:srgbClr val="1F4E79"/>
                </a:solidFill>
                <a:latin typeface="黑体" panose="02010609060101010101" charset="-122"/>
                <a:cs typeface="黑体" panose="02010609060101010101" charset="-122"/>
              </a:rPr>
              <a:t>BSL-2</a:t>
            </a:r>
            <a:r>
              <a:rPr sz="400" b="1" spc="25" dirty="0">
                <a:solidFill>
                  <a:srgbClr val="1F4E79"/>
                </a:solidFill>
                <a:latin typeface="黑体" panose="02010609060101010101" charset="-122"/>
                <a:cs typeface="黑体" panose="02010609060101010101" charset="-122"/>
              </a:rPr>
              <a:t>比</a:t>
            </a:r>
            <a:r>
              <a:rPr sz="400" b="1" spc="15" dirty="0">
                <a:solidFill>
                  <a:srgbClr val="1F4E79"/>
                </a:solidFill>
                <a:latin typeface="黑体" panose="02010609060101010101" charset="-122"/>
                <a:cs typeface="黑体" panose="02010609060101010101" charset="-122"/>
              </a:rPr>
              <a:t>2019</a:t>
            </a:r>
            <a:r>
              <a:rPr sz="400" b="1" spc="25" dirty="0">
                <a:solidFill>
                  <a:srgbClr val="1F4E79"/>
                </a:solidFill>
                <a:latin typeface="黑体" panose="02010609060101010101" charset="-122"/>
                <a:cs typeface="黑体" panose="02010609060101010101" charset="-122"/>
              </a:rPr>
              <a:t>年增长</a:t>
            </a:r>
            <a:r>
              <a:rPr sz="400" b="1" spc="15" dirty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56.2</a:t>
            </a:r>
            <a:endParaRPr sz="400">
              <a:latin typeface="黑体" panose="02010609060101010101" charset="-122"/>
              <a:cs typeface="黑体" panose="02010609060101010101" charset="-122"/>
            </a:endParaRPr>
          </a:p>
          <a:p>
            <a:pPr marL="25400">
              <a:lnSpc>
                <a:spcPts val="535"/>
              </a:lnSpc>
            </a:pPr>
            <a:r>
              <a:rPr sz="675" spc="15" baseline="12000" dirty="0">
                <a:latin typeface="黑体" panose="02010609060101010101" charset="-122"/>
                <a:cs typeface="黑体" panose="02010609060101010101" charset="-122"/>
              </a:rPr>
              <a:t>2020</a:t>
            </a:r>
            <a:r>
              <a:rPr sz="675" spc="44" baseline="12000" dirty="0">
                <a:latin typeface="黑体" panose="02010609060101010101" charset="-122"/>
                <a:cs typeface="黑体" panose="02010609060101010101" charset="-122"/>
              </a:rPr>
              <a:t>年与</a:t>
            </a:r>
            <a:r>
              <a:rPr sz="675" spc="15" baseline="12000" dirty="0">
                <a:latin typeface="黑体" panose="02010609060101010101" charset="-122"/>
                <a:cs typeface="黑体" panose="02010609060101010101" charset="-122"/>
              </a:rPr>
              <a:t>2019</a:t>
            </a:r>
            <a:r>
              <a:rPr sz="675" spc="44" baseline="12000" dirty="0">
                <a:latin typeface="黑体" panose="02010609060101010101" charset="-122"/>
                <a:cs typeface="黑体" panose="02010609060101010101" charset="-122"/>
              </a:rPr>
              <a:t>年</a:t>
            </a:r>
            <a:r>
              <a:rPr sz="675" spc="15" baseline="12000" dirty="0">
                <a:latin typeface="黑体" panose="02010609060101010101" charset="-122"/>
                <a:cs typeface="黑体" panose="02010609060101010101" charset="-122"/>
              </a:rPr>
              <a:t>BSL-2</a:t>
            </a:r>
            <a:r>
              <a:rPr sz="675" spc="44" baseline="12000" dirty="0"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675" spc="30" baseline="12000" dirty="0">
                <a:latin typeface="黑体" panose="02010609060101010101" charset="-122"/>
                <a:cs typeface="黑体" panose="02010609060101010101" charset="-122"/>
              </a:rPr>
              <a:t>验室</a:t>
            </a:r>
            <a:r>
              <a:rPr sz="675" spc="44" baseline="12000" dirty="0">
                <a:latin typeface="黑体" panose="02010609060101010101" charset="-122"/>
                <a:cs typeface="黑体" panose="02010609060101010101" charset="-122"/>
              </a:rPr>
              <a:t>数量 </a:t>
            </a:r>
            <a:r>
              <a:rPr sz="400" spc="25" dirty="0">
                <a:solidFill>
                  <a:srgbClr val="1F4E79"/>
                </a:solidFill>
                <a:latin typeface="Wingdings" panose="05000000000000000000"/>
                <a:cs typeface="Wingdings" panose="05000000000000000000"/>
              </a:rPr>
              <a:t></a:t>
            </a:r>
            <a:r>
              <a:rPr sz="400" spc="80" dirty="0">
                <a:solidFill>
                  <a:srgbClr val="1F4E7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400" b="1" spc="30" dirty="0">
                <a:solidFill>
                  <a:srgbClr val="1F4E79"/>
                </a:solidFill>
                <a:latin typeface="黑体" panose="02010609060101010101" charset="-122"/>
                <a:cs typeface="黑体" panose="02010609060101010101" charset="-122"/>
              </a:rPr>
              <a:t>主要分布在医疗、疾控、科研、教育、出入境、企业等</a:t>
            </a:r>
            <a:endParaRPr sz="4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218438" y="5299709"/>
            <a:ext cx="5080" cy="37465"/>
          </a:xfrm>
          <a:custGeom>
            <a:avLst/>
            <a:gdLst/>
            <a:ahLst/>
            <a:cxnLst/>
            <a:rect l="l" t="t" r="r" b="b"/>
            <a:pathLst>
              <a:path w="5080" h="37464">
                <a:moveTo>
                  <a:pt x="4571" y="37337"/>
                </a:moveTo>
                <a:lnTo>
                  <a:pt x="0" y="0"/>
                </a:lnTo>
              </a:path>
            </a:pathLst>
          </a:custGeom>
          <a:ln w="317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368551" y="5292851"/>
            <a:ext cx="53340" cy="44450"/>
          </a:xfrm>
          <a:custGeom>
            <a:avLst/>
            <a:gdLst/>
            <a:ahLst/>
            <a:cxnLst/>
            <a:rect l="l" t="t" r="r" b="b"/>
            <a:pathLst>
              <a:path w="53340" h="44450">
                <a:moveTo>
                  <a:pt x="0" y="44196"/>
                </a:moveTo>
                <a:lnTo>
                  <a:pt x="53340" y="0"/>
                </a:lnTo>
              </a:path>
            </a:pathLst>
          </a:custGeom>
          <a:ln w="3175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1120647" y="5211570"/>
            <a:ext cx="412115" cy="844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30"/>
              </a:spcBef>
            </a:pPr>
            <a:r>
              <a:rPr sz="350" spc="15" dirty="0">
                <a:solidFill>
                  <a:srgbClr val="3F3F3F"/>
                </a:solidFill>
                <a:latin typeface="微软雅黑" panose="020B0503020204020204" charset="-122"/>
                <a:cs typeface="微软雅黑" panose="020B0503020204020204" charset="-122"/>
              </a:rPr>
              <a:t>36781</a:t>
            </a:r>
            <a:r>
              <a:rPr sz="350" spc="90" dirty="0">
                <a:solidFill>
                  <a:srgbClr val="3F3F3F"/>
                </a:solidFill>
                <a:latin typeface="微软雅黑" panose="020B0503020204020204" charset="-122"/>
                <a:cs typeface="微软雅黑" panose="020B0503020204020204" charset="-122"/>
              </a:rPr>
              <a:t> </a:t>
            </a:r>
            <a:r>
              <a:rPr sz="525" spc="22" baseline="8000" dirty="0">
                <a:solidFill>
                  <a:srgbClr val="3F3F3F"/>
                </a:solidFill>
                <a:latin typeface="微软雅黑" panose="020B0503020204020204" charset="-122"/>
                <a:cs typeface="微软雅黑" panose="020B0503020204020204" charset="-122"/>
              </a:rPr>
              <a:t>23543</a:t>
            </a:r>
            <a:endParaRPr sz="525" baseline="8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836926" y="5037717"/>
            <a:ext cx="619506" cy="37010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976627" y="5016861"/>
            <a:ext cx="648529" cy="40727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38" name="object 38"/>
          <p:cNvGraphicFramePr>
            <a:graphicFrameLocks noGrp="1"/>
          </p:cNvGraphicFramePr>
          <p:nvPr/>
        </p:nvGraphicFramePr>
        <p:xfrm>
          <a:off x="1929389" y="5523744"/>
          <a:ext cx="1551940" cy="165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979"/>
                <a:gridCol w="220979"/>
                <a:gridCol w="220979"/>
                <a:gridCol w="220979"/>
                <a:gridCol w="220980"/>
                <a:gridCol w="220980"/>
                <a:gridCol w="22098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350" spc="15" dirty="0">
                          <a:solidFill>
                            <a:srgbClr val="1F4E79"/>
                          </a:solidFill>
                          <a:latin typeface="Arial" panose="020B0604020202020204"/>
                          <a:cs typeface="Arial" panose="020B0604020202020204"/>
                        </a:rPr>
                        <a:t>BSL-1</a:t>
                      </a:r>
                      <a:endParaRPr sz="3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13335" marB="0">
                    <a:lnL w="3175">
                      <a:solidFill>
                        <a:srgbClr val="ED7D31"/>
                      </a:solidFill>
                      <a:prstDash val="solid"/>
                    </a:lnL>
                    <a:lnR w="3175">
                      <a:solidFill>
                        <a:srgbClr val="ED7D31"/>
                      </a:solidFill>
                      <a:prstDash val="solid"/>
                    </a:lnR>
                    <a:lnB w="3175">
                      <a:solidFill>
                        <a:srgbClr val="ED7D31"/>
                      </a:solidFill>
                      <a:prstDash val="solid"/>
                    </a:lnB>
                    <a:solidFill>
                      <a:srgbClr val="FCEC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350" spc="15" dirty="0">
                          <a:solidFill>
                            <a:srgbClr val="1F4E79"/>
                          </a:solidFill>
                          <a:latin typeface="Arial" panose="020B0604020202020204"/>
                          <a:cs typeface="Arial" panose="020B0604020202020204"/>
                        </a:rPr>
                        <a:t>92.0%</a:t>
                      </a:r>
                      <a:endParaRPr sz="3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13335" marB="0">
                    <a:lnL w="3175">
                      <a:solidFill>
                        <a:srgbClr val="ED7D31"/>
                      </a:solidFill>
                      <a:prstDash val="solid"/>
                    </a:lnL>
                    <a:lnR w="3175">
                      <a:solidFill>
                        <a:srgbClr val="ED7D31"/>
                      </a:solidFill>
                      <a:prstDash val="solid"/>
                    </a:lnR>
                    <a:lnB w="3175">
                      <a:solidFill>
                        <a:srgbClr val="ED7D31"/>
                      </a:solidFill>
                      <a:prstDash val="solid"/>
                    </a:lnB>
                    <a:solidFill>
                      <a:srgbClr val="FCECE8"/>
                    </a:solidFill>
                  </a:tcPr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350" spc="15" dirty="0">
                          <a:solidFill>
                            <a:srgbClr val="1F4E79"/>
                          </a:solidFill>
                          <a:latin typeface="Arial" panose="020B0604020202020204"/>
                          <a:cs typeface="Arial" panose="020B0604020202020204"/>
                        </a:rPr>
                        <a:t>3.5%</a:t>
                      </a:r>
                      <a:endParaRPr sz="3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13335" marB="0">
                    <a:lnL w="3175">
                      <a:solidFill>
                        <a:srgbClr val="ED7D31"/>
                      </a:solidFill>
                      <a:prstDash val="solid"/>
                    </a:lnL>
                    <a:lnR w="3175">
                      <a:solidFill>
                        <a:srgbClr val="ED7D31"/>
                      </a:solidFill>
                      <a:prstDash val="solid"/>
                    </a:lnR>
                    <a:lnB w="3175">
                      <a:solidFill>
                        <a:srgbClr val="ED7D31"/>
                      </a:solidFill>
                      <a:prstDash val="solid"/>
                    </a:lnB>
                    <a:solidFill>
                      <a:srgbClr val="FCEC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350" spc="15" dirty="0">
                          <a:solidFill>
                            <a:srgbClr val="1F4E79"/>
                          </a:solidFill>
                          <a:latin typeface="Arial" panose="020B0604020202020204"/>
                          <a:cs typeface="Arial" panose="020B0604020202020204"/>
                        </a:rPr>
                        <a:t>3.3%</a:t>
                      </a:r>
                      <a:endParaRPr sz="3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13335" marB="0">
                    <a:lnL w="3175">
                      <a:solidFill>
                        <a:srgbClr val="ED7D31"/>
                      </a:solidFill>
                      <a:prstDash val="solid"/>
                    </a:lnL>
                    <a:lnR w="3175">
                      <a:solidFill>
                        <a:srgbClr val="ED7D31"/>
                      </a:solidFill>
                      <a:prstDash val="solid"/>
                    </a:lnR>
                    <a:lnB w="3175">
                      <a:solidFill>
                        <a:srgbClr val="ED7D31"/>
                      </a:solidFill>
                      <a:prstDash val="solid"/>
                    </a:lnB>
                    <a:solidFill>
                      <a:srgbClr val="FCEC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350" spc="15" dirty="0">
                          <a:solidFill>
                            <a:srgbClr val="1F4E79"/>
                          </a:solidFill>
                          <a:latin typeface="Arial" panose="020B0604020202020204"/>
                          <a:cs typeface="Arial" panose="020B0604020202020204"/>
                        </a:rPr>
                        <a:t>0.8%</a:t>
                      </a:r>
                      <a:endParaRPr sz="3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13335" marB="0">
                    <a:lnL w="3175">
                      <a:solidFill>
                        <a:srgbClr val="ED7D31"/>
                      </a:solidFill>
                      <a:prstDash val="solid"/>
                    </a:lnL>
                    <a:lnR w="3175">
                      <a:solidFill>
                        <a:srgbClr val="ED7D31"/>
                      </a:solidFill>
                      <a:prstDash val="solid"/>
                    </a:lnR>
                    <a:lnB w="3175">
                      <a:solidFill>
                        <a:srgbClr val="ED7D31"/>
                      </a:solidFill>
                      <a:prstDash val="solid"/>
                    </a:lnB>
                    <a:solidFill>
                      <a:srgbClr val="FCEC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350" spc="15" dirty="0">
                          <a:solidFill>
                            <a:srgbClr val="1F4E79"/>
                          </a:solidFill>
                          <a:latin typeface="Arial" panose="020B0604020202020204"/>
                          <a:cs typeface="Arial" panose="020B0604020202020204"/>
                        </a:rPr>
                        <a:t>0.3%</a:t>
                      </a:r>
                      <a:endParaRPr sz="3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13335" marB="0">
                    <a:lnL w="3175">
                      <a:solidFill>
                        <a:srgbClr val="ED7D31"/>
                      </a:solidFill>
                      <a:prstDash val="solid"/>
                    </a:lnL>
                    <a:lnR w="3175">
                      <a:solidFill>
                        <a:srgbClr val="ED7D31"/>
                      </a:solidFill>
                      <a:prstDash val="solid"/>
                    </a:lnR>
                    <a:lnB w="3175">
                      <a:solidFill>
                        <a:srgbClr val="ED7D31"/>
                      </a:solidFill>
                      <a:prstDash val="solid"/>
                    </a:lnB>
                    <a:solidFill>
                      <a:srgbClr val="FCEC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350" spc="15" dirty="0">
                          <a:solidFill>
                            <a:srgbClr val="1F4E79"/>
                          </a:solidFill>
                          <a:latin typeface="Arial" panose="020B0604020202020204"/>
                          <a:cs typeface="Arial" panose="020B0604020202020204"/>
                        </a:rPr>
                        <a:t>0.1%</a:t>
                      </a:r>
                      <a:endParaRPr sz="3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13335" marB="0">
                    <a:lnL w="3175">
                      <a:solidFill>
                        <a:srgbClr val="ED7D31"/>
                      </a:solidFill>
                      <a:prstDash val="solid"/>
                    </a:lnL>
                    <a:lnR w="3175">
                      <a:solidFill>
                        <a:srgbClr val="ED7D31"/>
                      </a:solidFill>
                      <a:prstDash val="solid"/>
                    </a:lnR>
                    <a:lnB w="3175">
                      <a:solidFill>
                        <a:srgbClr val="ED7D31"/>
                      </a:solidFill>
                      <a:prstDash val="solid"/>
                    </a:lnB>
                    <a:solidFill>
                      <a:srgbClr val="FCECE8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350" spc="15" dirty="0">
                          <a:solidFill>
                            <a:srgbClr val="1F4E79"/>
                          </a:solidFill>
                          <a:latin typeface="Arial" panose="020B0604020202020204"/>
                          <a:cs typeface="Arial" panose="020B0604020202020204"/>
                        </a:rPr>
                        <a:t>BSL-2</a:t>
                      </a:r>
                      <a:endParaRPr sz="3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12700" marB="0">
                    <a:lnL w="3175">
                      <a:solidFill>
                        <a:srgbClr val="ED7D31"/>
                      </a:solidFill>
                      <a:prstDash val="solid"/>
                    </a:lnL>
                    <a:lnR w="3175">
                      <a:solidFill>
                        <a:srgbClr val="ED7D31"/>
                      </a:solidFill>
                      <a:prstDash val="solid"/>
                    </a:lnR>
                    <a:lnT w="3175">
                      <a:solidFill>
                        <a:srgbClr val="ED7D31"/>
                      </a:solidFill>
                      <a:prstDash val="solid"/>
                    </a:lnT>
                    <a:lnB w="3175">
                      <a:solidFill>
                        <a:srgbClr val="ED7D31"/>
                      </a:solidFill>
                      <a:prstDash val="solid"/>
                    </a:lnB>
                    <a:solidFill>
                      <a:srgbClr val="F8D7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350" spc="15" dirty="0">
                          <a:solidFill>
                            <a:srgbClr val="1F4E79"/>
                          </a:solidFill>
                          <a:latin typeface="Arial" panose="020B0604020202020204"/>
                          <a:cs typeface="Arial" panose="020B0604020202020204"/>
                        </a:rPr>
                        <a:t>74.7%</a:t>
                      </a:r>
                      <a:endParaRPr sz="3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12700" marB="0">
                    <a:lnL w="3175">
                      <a:solidFill>
                        <a:srgbClr val="ED7D31"/>
                      </a:solidFill>
                      <a:prstDash val="solid"/>
                    </a:lnL>
                    <a:lnR w="3175">
                      <a:solidFill>
                        <a:srgbClr val="ED7D31"/>
                      </a:solidFill>
                      <a:prstDash val="solid"/>
                    </a:lnR>
                    <a:lnT w="3175">
                      <a:solidFill>
                        <a:srgbClr val="ED7D31"/>
                      </a:solidFill>
                      <a:prstDash val="solid"/>
                    </a:lnT>
                    <a:lnB w="3175">
                      <a:solidFill>
                        <a:srgbClr val="ED7D31"/>
                      </a:solidFill>
                      <a:prstDash val="solid"/>
                    </a:lnB>
                    <a:solidFill>
                      <a:srgbClr val="F8D7CD"/>
                    </a:solidFill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350" spc="15" dirty="0">
                          <a:solidFill>
                            <a:srgbClr val="1F4E79"/>
                          </a:solidFill>
                          <a:latin typeface="Arial" panose="020B0604020202020204"/>
                          <a:cs typeface="Arial" panose="020B0604020202020204"/>
                        </a:rPr>
                        <a:t>16.6%</a:t>
                      </a:r>
                      <a:endParaRPr sz="3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12700" marB="0">
                    <a:lnL w="3175">
                      <a:solidFill>
                        <a:srgbClr val="ED7D31"/>
                      </a:solidFill>
                      <a:prstDash val="solid"/>
                    </a:lnL>
                    <a:lnR w="3175">
                      <a:solidFill>
                        <a:srgbClr val="ED7D31"/>
                      </a:solidFill>
                      <a:prstDash val="solid"/>
                    </a:lnR>
                    <a:lnT w="3175">
                      <a:solidFill>
                        <a:srgbClr val="ED7D31"/>
                      </a:solidFill>
                      <a:prstDash val="solid"/>
                    </a:lnT>
                    <a:lnB w="3175">
                      <a:solidFill>
                        <a:srgbClr val="ED7D31"/>
                      </a:solidFill>
                      <a:prstDash val="solid"/>
                    </a:lnB>
                    <a:solidFill>
                      <a:srgbClr val="F8D7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350" spc="15" dirty="0">
                          <a:solidFill>
                            <a:srgbClr val="1F4E79"/>
                          </a:solidFill>
                          <a:latin typeface="Arial" panose="020B0604020202020204"/>
                          <a:cs typeface="Arial" panose="020B0604020202020204"/>
                        </a:rPr>
                        <a:t>6.8%</a:t>
                      </a:r>
                      <a:endParaRPr sz="3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12700" marB="0">
                    <a:lnL w="3175">
                      <a:solidFill>
                        <a:srgbClr val="ED7D31"/>
                      </a:solidFill>
                      <a:prstDash val="solid"/>
                    </a:lnL>
                    <a:lnR w="3175">
                      <a:solidFill>
                        <a:srgbClr val="ED7D31"/>
                      </a:solidFill>
                      <a:prstDash val="solid"/>
                    </a:lnR>
                    <a:lnT w="3175">
                      <a:solidFill>
                        <a:srgbClr val="ED7D31"/>
                      </a:solidFill>
                      <a:prstDash val="solid"/>
                    </a:lnT>
                    <a:lnB w="3175">
                      <a:solidFill>
                        <a:srgbClr val="ED7D31"/>
                      </a:solidFill>
                      <a:prstDash val="solid"/>
                    </a:lnB>
                    <a:solidFill>
                      <a:srgbClr val="F8D7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350" spc="15" dirty="0">
                          <a:solidFill>
                            <a:srgbClr val="1F4E79"/>
                          </a:solidFill>
                          <a:latin typeface="Arial" panose="020B0604020202020204"/>
                          <a:cs typeface="Arial" panose="020B0604020202020204"/>
                        </a:rPr>
                        <a:t>0.9%</a:t>
                      </a:r>
                      <a:endParaRPr sz="3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12700" marB="0">
                    <a:lnL w="3175">
                      <a:solidFill>
                        <a:srgbClr val="ED7D31"/>
                      </a:solidFill>
                      <a:prstDash val="solid"/>
                    </a:lnL>
                    <a:lnR w="3175">
                      <a:solidFill>
                        <a:srgbClr val="ED7D31"/>
                      </a:solidFill>
                      <a:prstDash val="solid"/>
                    </a:lnR>
                    <a:lnT w="3175">
                      <a:solidFill>
                        <a:srgbClr val="ED7D31"/>
                      </a:solidFill>
                      <a:prstDash val="solid"/>
                    </a:lnT>
                    <a:lnB w="3175">
                      <a:solidFill>
                        <a:srgbClr val="ED7D31"/>
                      </a:solidFill>
                      <a:prstDash val="solid"/>
                    </a:lnB>
                    <a:solidFill>
                      <a:srgbClr val="F8D7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350" spc="15" dirty="0">
                          <a:solidFill>
                            <a:srgbClr val="1F4E79"/>
                          </a:solidFill>
                          <a:latin typeface="Arial" panose="020B0604020202020204"/>
                          <a:cs typeface="Arial" panose="020B0604020202020204"/>
                        </a:rPr>
                        <a:t>0.4%</a:t>
                      </a:r>
                      <a:endParaRPr sz="3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12700" marB="0">
                    <a:lnL w="3175">
                      <a:solidFill>
                        <a:srgbClr val="ED7D31"/>
                      </a:solidFill>
                      <a:prstDash val="solid"/>
                    </a:lnL>
                    <a:lnR w="3175">
                      <a:solidFill>
                        <a:srgbClr val="ED7D31"/>
                      </a:solidFill>
                      <a:prstDash val="solid"/>
                    </a:lnR>
                    <a:lnT w="3175">
                      <a:solidFill>
                        <a:srgbClr val="ED7D31"/>
                      </a:solidFill>
                      <a:prstDash val="solid"/>
                    </a:lnT>
                    <a:lnB w="3175">
                      <a:solidFill>
                        <a:srgbClr val="ED7D31"/>
                      </a:solidFill>
                      <a:prstDash val="solid"/>
                    </a:lnB>
                    <a:solidFill>
                      <a:srgbClr val="F8D7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350" spc="15" dirty="0">
                          <a:solidFill>
                            <a:srgbClr val="1F4E79"/>
                          </a:solidFill>
                          <a:latin typeface="Arial" panose="020B0604020202020204"/>
                          <a:cs typeface="Arial" panose="020B0604020202020204"/>
                        </a:rPr>
                        <a:t>0.6%</a:t>
                      </a:r>
                      <a:endParaRPr sz="35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12700" marB="0">
                    <a:lnL w="3175">
                      <a:solidFill>
                        <a:srgbClr val="ED7D31"/>
                      </a:solidFill>
                      <a:prstDash val="solid"/>
                    </a:lnL>
                    <a:lnR w="3175">
                      <a:solidFill>
                        <a:srgbClr val="ED7D31"/>
                      </a:solidFill>
                      <a:prstDash val="solid"/>
                    </a:lnR>
                    <a:lnT w="3175">
                      <a:solidFill>
                        <a:srgbClr val="ED7D31"/>
                      </a:solidFill>
                      <a:prstDash val="solid"/>
                    </a:lnT>
                    <a:lnB w="3175">
                      <a:solidFill>
                        <a:srgbClr val="ED7D31"/>
                      </a:solidFill>
                      <a:prstDash val="solid"/>
                    </a:lnB>
                    <a:solidFill>
                      <a:srgbClr val="F8D7CD"/>
                    </a:solidFill>
                  </a:tcPr>
                </a:tc>
              </a:tr>
            </a:tbl>
          </a:graphicData>
        </a:graphic>
      </p:graphicFrame>
      <p:sp>
        <p:nvSpPr>
          <p:cNvPr id="39" name="object 39"/>
          <p:cNvSpPr txBox="1"/>
          <p:nvPr/>
        </p:nvSpPr>
        <p:spPr>
          <a:xfrm>
            <a:off x="2223516" y="5168902"/>
            <a:ext cx="175895" cy="1123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sz="550" spc="5" dirty="0">
                <a:latin typeface="Calibri" panose="020F0502020204030204"/>
                <a:cs typeface="Calibri" panose="020F0502020204030204"/>
              </a:rPr>
              <a:t>BSL‐1</a:t>
            </a:r>
            <a:endParaRPr sz="55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116576" y="5162808"/>
            <a:ext cx="175895" cy="1123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sz="550" spc="5" dirty="0">
                <a:latin typeface="Calibri" panose="020F0502020204030204"/>
                <a:cs typeface="Calibri" panose="020F0502020204030204"/>
              </a:rPr>
              <a:t>BSL‐2</a:t>
            </a:r>
            <a:endParaRPr sz="55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1929383" y="5449061"/>
            <a:ext cx="1668780" cy="7771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731519" y="4532376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919728" y="4526279"/>
            <a:ext cx="224790" cy="20802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919728" y="4732782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3932301" y="4549398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120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932301" y="4848248"/>
            <a:ext cx="2884170" cy="7886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0350" marR="242570" algn="just">
              <a:lnSpc>
                <a:spcPct val="154000"/>
              </a:lnSpc>
              <a:spcBef>
                <a:spcPts val="95"/>
              </a:spcBef>
            </a:pP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第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四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十五条</a:t>
            </a:r>
            <a:r>
              <a:rPr sz="650" spc="27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国家根据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对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病原微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物的生物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全防护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水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平，对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病 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微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生物实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室实行分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等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级管理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从事病原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微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生物实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650" spc="1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活动应当 在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相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应等级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实验室进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行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。低等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级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病原微生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实验室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不</a:t>
            </a:r>
            <a:r>
              <a:rPr sz="650" spc="1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得从事国 家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原微生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目录规定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应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当在高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等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级病原微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物实验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r>
              <a:rPr sz="650" spc="1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进行的病 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微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生物实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活动。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3925823" y="4532376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725423" y="7492745"/>
            <a:ext cx="224789" cy="20802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725423" y="7699247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737997" y="7515102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247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490472" y="7721609"/>
            <a:ext cx="1429385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实验室生物安全防护水平分级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graphicFrame>
        <p:nvGraphicFramePr>
          <p:cNvPr id="52" name="object 52"/>
          <p:cNvGraphicFramePr>
            <a:graphicFrameLocks noGrp="1"/>
          </p:cNvGraphicFramePr>
          <p:nvPr/>
        </p:nvGraphicFramePr>
        <p:xfrm>
          <a:off x="923550" y="7902708"/>
          <a:ext cx="2534920" cy="1153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9910"/>
                <a:gridCol w="1979294"/>
              </a:tblGrid>
              <a:tr h="254507">
                <a:tc>
                  <a:txBody>
                    <a:bodyPr/>
                    <a:lstStyle/>
                    <a:p>
                      <a:pPr marL="56515" marR="29210" indent="-20320">
                        <a:lnSpc>
                          <a:spcPct val="102000"/>
                        </a:lnSpc>
                        <a:spcBef>
                          <a:spcPts val="280"/>
                        </a:spcBef>
                      </a:pPr>
                      <a:r>
                        <a:rPr sz="600" b="1" spc="5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生物安全防护 </a:t>
                      </a:r>
                      <a:r>
                        <a:rPr sz="600" b="1" spc="15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水平</a:t>
                      </a:r>
                      <a:r>
                        <a:rPr sz="600" b="1" spc="1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（BSL）</a:t>
                      </a:r>
                      <a:endParaRPr sz="6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3556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5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600" b="1" spc="2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适用范围</a:t>
                      </a:r>
                      <a:endParaRPr sz="6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44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</a:tr>
              <a:tr h="141732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500" spc="10" dirty="0">
                          <a:latin typeface="黑体" panose="02010609060101010101" charset="-122"/>
                          <a:cs typeface="黑体" panose="02010609060101010101" charset="-122"/>
                        </a:rPr>
                        <a:t>BSL-1/ABSL-1</a:t>
                      </a:r>
                      <a:endParaRPr sz="5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3556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适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用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于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操作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在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通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常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情况下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不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会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引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起人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类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或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者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动物疾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病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的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微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生物；</a:t>
                      </a:r>
                      <a:endParaRPr sz="5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3683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</a:tr>
              <a:tr h="3169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500" spc="10" dirty="0">
                          <a:latin typeface="黑体" panose="02010609060101010101" charset="-122"/>
                          <a:cs typeface="黑体" panose="02010609060101010101" charset="-122"/>
                        </a:rPr>
                        <a:t>BSL-2/ABSL-2</a:t>
                      </a:r>
                      <a:endParaRPr sz="5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21590" marR="17145" algn="just">
                        <a:lnSpc>
                          <a:spcPct val="126000"/>
                        </a:lnSpc>
                        <a:spcBef>
                          <a:spcPts val="70"/>
                        </a:spcBef>
                      </a:pP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适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用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于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操作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能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够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引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起人类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或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者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动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物疾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病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，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但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一般情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况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下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对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人、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动物 或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者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环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境不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构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成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严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重危害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，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传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播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风险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有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限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，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实验室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感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染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后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很少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引起 严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重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疾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病，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并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且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具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备有效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治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疗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和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预防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措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施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的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微生物；</a:t>
                      </a:r>
                      <a:endParaRPr sz="5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889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2179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500" spc="10" dirty="0">
                          <a:latin typeface="黑体" panose="02010609060101010101" charset="-122"/>
                          <a:cs typeface="黑体" panose="02010609060101010101" charset="-122"/>
                        </a:rPr>
                        <a:t>BSL-3/ABSL-3</a:t>
                      </a:r>
                      <a:endParaRPr sz="5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21590" marR="17145">
                        <a:lnSpc>
                          <a:spcPct val="126000"/>
                        </a:lnSpc>
                        <a:spcBef>
                          <a:spcPts val="55"/>
                        </a:spcBef>
                      </a:pP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适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用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于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操作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能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够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引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起人类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或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者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动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物严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重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疾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病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，比较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容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易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直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接或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者间 接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在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人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与人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、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动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物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与人、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动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物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与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动物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间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传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播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的微生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物；</a:t>
                      </a:r>
                      <a:endParaRPr sz="5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698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</a:tr>
              <a:tr h="2186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500" spc="10" dirty="0">
                          <a:latin typeface="黑体" panose="02010609060101010101" charset="-122"/>
                          <a:cs typeface="黑体" panose="02010609060101010101" charset="-122"/>
                        </a:rPr>
                        <a:t>BSL-/ABSL-4</a:t>
                      </a:r>
                      <a:endParaRPr sz="5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27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21590" marR="17145">
                        <a:lnSpc>
                          <a:spcPct val="126000"/>
                        </a:lnSpc>
                        <a:spcBef>
                          <a:spcPts val="55"/>
                        </a:spcBef>
                      </a:pP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适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用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于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操作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能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够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引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起人类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或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者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动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物非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常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严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重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疾病的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微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生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物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，以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及我 国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尚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未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发现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或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者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已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经宣布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消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灭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的</a:t>
                      </a:r>
                      <a:r>
                        <a:rPr sz="50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微生</a:t>
                      </a:r>
                      <a:r>
                        <a:rPr sz="50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物。</a:t>
                      </a:r>
                      <a:endParaRPr sz="5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6985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</a:tbl>
          </a:graphicData>
        </a:graphic>
      </p:graphicFrame>
      <p:sp>
        <p:nvSpPr>
          <p:cNvPr id="53" name="object 53"/>
          <p:cNvSpPr/>
          <p:nvPr/>
        </p:nvSpPr>
        <p:spPr>
          <a:xfrm>
            <a:off x="731519" y="7498842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1"/>
                </a:lnTo>
                <a:lnTo>
                  <a:pt x="2897124" y="1623821"/>
                </a:lnTo>
                <a:lnTo>
                  <a:pt x="2897124" y="0"/>
                </a:lnTo>
                <a:close/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919728" y="7492745"/>
            <a:ext cx="224790" cy="20802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919728" y="7699247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3932301" y="7515102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120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553711" y="7723126"/>
            <a:ext cx="1683385" cy="1123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《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人间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传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染的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原微生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名录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》</a:t>
            </a:r>
            <a:r>
              <a:rPr sz="550" spc="1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（20</a:t>
            </a:r>
            <a:r>
              <a:rPr sz="550" spc="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0</a:t>
            </a:r>
            <a:r>
              <a:rPr sz="5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6年，卫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部）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graphicFrame>
        <p:nvGraphicFramePr>
          <p:cNvPr id="58" name="object 58"/>
          <p:cNvGraphicFramePr>
            <a:graphicFrameLocks noGrp="1"/>
          </p:cNvGraphicFramePr>
          <p:nvPr/>
        </p:nvGraphicFramePr>
        <p:xfrm>
          <a:off x="4037082" y="7857750"/>
          <a:ext cx="2730500" cy="1153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175"/>
                <a:gridCol w="365759"/>
                <a:gridCol w="203200"/>
                <a:gridCol w="190500"/>
                <a:gridCol w="191769"/>
                <a:gridCol w="215900"/>
                <a:gridCol w="216534"/>
                <a:gridCol w="215900"/>
                <a:gridCol w="215900"/>
                <a:gridCol w="216535"/>
                <a:gridCol w="163194"/>
                <a:gridCol w="198755"/>
                <a:gridCol w="195579"/>
              </a:tblGrid>
              <a:tr h="131064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0160">
                        <a:lnSpc>
                          <a:spcPct val="100000"/>
                        </a:lnSpc>
                      </a:pPr>
                      <a:r>
                        <a:rPr sz="400" dirty="0">
                          <a:solidFill>
                            <a:srgbClr val="FFFFFF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序号</a:t>
                      </a:r>
                      <a:endParaRPr sz="4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23368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550" spc="25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病</a:t>
                      </a:r>
                      <a:r>
                        <a:rPr sz="550" spc="2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毒名称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445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  <a:tc rowSpan="2" hMerge="1">
                  <a:tcPr marL="0" marR="0" marT="0" marB="0"/>
                </a:tc>
                <a:tc rowSpan="2" hMerge="1">
                  <a:tcPr marL="0" marR="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21590" marR="15875" algn="just">
                        <a:lnSpc>
                          <a:spcPct val="104000"/>
                        </a:lnSpc>
                        <a:spcBef>
                          <a:spcPts val="405"/>
                        </a:spcBef>
                      </a:pPr>
                      <a:r>
                        <a:rPr sz="550" spc="5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危害 程度 分类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500" spc="25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实</a:t>
                      </a:r>
                      <a:r>
                        <a:rPr sz="500" spc="15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验</a:t>
                      </a:r>
                      <a:r>
                        <a:rPr sz="500" spc="25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活</a:t>
                      </a:r>
                      <a:r>
                        <a:rPr sz="500" spc="15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动所</a:t>
                      </a:r>
                      <a:r>
                        <a:rPr sz="500" spc="25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需</a:t>
                      </a:r>
                      <a:r>
                        <a:rPr sz="500" spc="15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生</a:t>
                      </a:r>
                      <a:r>
                        <a:rPr sz="500" spc="25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物</a:t>
                      </a:r>
                      <a:r>
                        <a:rPr sz="500" spc="15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安全实</a:t>
                      </a:r>
                      <a:r>
                        <a:rPr sz="500" spc="25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验</a:t>
                      </a:r>
                      <a:r>
                        <a:rPr sz="500" spc="15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室</a:t>
                      </a:r>
                      <a:r>
                        <a:rPr sz="500" spc="25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级别</a:t>
                      </a:r>
                      <a:endParaRPr sz="5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2984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66370" marR="11430" indent="-150495">
                        <a:lnSpc>
                          <a:spcPct val="108000"/>
                        </a:lnSpc>
                      </a:pPr>
                      <a:r>
                        <a:rPr sz="40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运输</a:t>
                      </a:r>
                      <a:r>
                        <a:rPr sz="400" spc="-1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包</a:t>
                      </a:r>
                      <a:r>
                        <a:rPr sz="40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装</a:t>
                      </a:r>
                      <a:r>
                        <a:rPr sz="400" spc="-1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分</a:t>
                      </a:r>
                      <a:r>
                        <a:rPr sz="40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类   </a:t>
                      </a:r>
                      <a:r>
                        <a:rPr sz="400" spc="15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f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  <a:tc hMerge="1">
                  <a:tcPr marL="0" marR="0" marT="0" marB="0"/>
                </a:tc>
                <a:tc rowSpan="3"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R="21590"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R="21590"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R="215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28575" marR="21590">
                        <a:lnSpc>
                          <a:spcPct val="100000"/>
                        </a:lnSpc>
                      </a:pPr>
                      <a:r>
                        <a:rPr sz="400" spc="3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备注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</a:tr>
              <a:tr h="0">
                <a:tc vMerge="1"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  <a:tc vMerge="1" gridSpan="3">
                  <a:tcPr marL="0" marR="0" marT="4445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  <a:tc vMerge="1" hMerge="1">
                  <a:tcPr marL="0" marR="0" marT="0" marB="0"/>
                </a:tc>
                <a:tc vMerge="1" hMerge="1">
                  <a:tcPr marL="0" marR="0" marT="0" marB="0"/>
                </a:tc>
                <a:tc vMerge="1"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66040" marR="19685" indent="-41275">
                        <a:lnSpc>
                          <a:spcPct val="108000"/>
                        </a:lnSpc>
                      </a:pPr>
                      <a:r>
                        <a:rPr sz="40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病毒培 </a:t>
                      </a:r>
                      <a:r>
                        <a:rPr sz="400" spc="3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养</a:t>
                      </a:r>
                      <a:r>
                        <a:rPr sz="400" spc="15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a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2700" marR="5080" indent="12700">
                        <a:lnSpc>
                          <a:spcPct val="108000"/>
                        </a:lnSpc>
                      </a:pPr>
                      <a:r>
                        <a:rPr sz="40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动物感 染实</a:t>
                      </a:r>
                      <a:r>
                        <a:rPr sz="400" spc="-1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验</a:t>
                      </a:r>
                      <a:r>
                        <a:rPr sz="40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b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2065" marR="5080" indent="12700" algn="just">
                        <a:lnSpc>
                          <a:spcPct val="107000"/>
                        </a:lnSpc>
                      </a:pPr>
                      <a:r>
                        <a:rPr sz="40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未经培 </a:t>
                      </a:r>
                      <a:r>
                        <a:rPr sz="400" spc="3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养的感 染材料 </a:t>
                      </a:r>
                      <a:r>
                        <a:rPr sz="40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的操</a:t>
                      </a:r>
                      <a:r>
                        <a:rPr sz="400" spc="-1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作</a:t>
                      </a:r>
                      <a:r>
                        <a:rPr sz="40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c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63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25400" marR="17780" algn="ctr">
                        <a:lnSpc>
                          <a:spcPct val="107000"/>
                        </a:lnSpc>
                        <a:spcBef>
                          <a:spcPts val="265"/>
                        </a:spcBef>
                      </a:pPr>
                      <a:r>
                        <a:rPr sz="40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灭活材 料的操 </a:t>
                      </a:r>
                      <a:r>
                        <a:rPr sz="400" spc="3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作</a:t>
                      </a:r>
                      <a:r>
                        <a:rPr sz="400" spc="15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d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2700" marR="5080" indent="12700" algn="just">
                        <a:lnSpc>
                          <a:spcPct val="107000"/>
                        </a:lnSpc>
                        <a:spcBef>
                          <a:spcPts val="265"/>
                        </a:spcBef>
                      </a:pPr>
                      <a:r>
                        <a:rPr sz="40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无感染 </a:t>
                      </a:r>
                      <a:r>
                        <a:rPr sz="400" spc="3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性材料 </a:t>
                      </a:r>
                      <a:r>
                        <a:rPr sz="40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的操</a:t>
                      </a:r>
                      <a:r>
                        <a:rPr sz="400" spc="-1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作</a:t>
                      </a:r>
                      <a:r>
                        <a:rPr sz="40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e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400" spc="15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A/B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651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40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UN编号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  <a:tc vMerge="1"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</a:tr>
              <a:tr h="342900">
                <a:tc vMerge="1"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5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R="92710" algn="r">
                        <a:lnSpc>
                          <a:spcPct val="100000"/>
                        </a:lnSpc>
                      </a:pPr>
                      <a:r>
                        <a:rPr sz="40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英文名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5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8415">
                        <a:lnSpc>
                          <a:spcPct val="100000"/>
                        </a:lnSpc>
                      </a:pPr>
                      <a:r>
                        <a:rPr sz="400" spc="3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中文名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3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40005" marR="5080" indent="-27940">
                        <a:lnSpc>
                          <a:spcPct val="108000"/>
                        </a:lnSpc>
                      </a:pPr>
                      <a:r>
                        <a:rPr sz="40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分类学 </a:t>
                      </a:r>
                      <a:r>
                        <a:rPr sz="400" spc="30" dirty="0">
                          <a:solidFill>
                            <a:srgbClr val="FFFF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地位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  <a:tc vMerge="1"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  <a:tc vMerge="1"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  <a:tc vMerge="1"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  <a:tc vMerge="1">
                  <a:tcPr marL="0" marR="0" marT="63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  <a:tc vMerge="1"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  <a:tc vMerge="1"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  <a:tc vMerge="1"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  <a:tc vMerge="1"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  <a:tc vMerge="1"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2E75B6"/>
                    </a:solidFill>
                  </a:tcPr>
                </a:tc>
              </a:tr>
              <a:tr h="1760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52070">
                        <a:lnSpc>
                          <a:spcPct val="100000"/>
                        </a:lnSpc>
                      </a:pPr>
                      <a:r>
                        <a:rPr sz="35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1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571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R="116205" algn="r">
                        <a:lnSpc>
                          <a:spcPct val="100000"/>
                        </a:lnSpc>
                      </a:pPr>
                      <a:r>
                        <a:rPr sz="350" i="1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Ebola</a:t>
                      </a:r>
                      <a:r>
                        <a:rPr sz="350" i="1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350" i="1" spc="-5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v</a:t>
                      </a:r>
                      <a:r>
                        <a:rPr sz="350" i="1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irus</a:t>
                      </a: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90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 marR="8255">
                        <a:lnSpc>
                          <a:spcPct val="103000"/>
                        </a:lnSpc>
                        <a:spcBef>
                          <a:spcPts val="265"/>
                        </a:spcBef>
                      </a:pPr>
                      <a:r>
                        <a:rPr sz="350" spc="10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埃</a:t>
                      </a:r>
                      <a:r>
                        <a:rPr sz="35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博</a:t>
                      </a:r>
                      <a:r>
                        <a:rPr sz="350" spc="-8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 </a:t>
                      </a:r>
                      <a:r>
                        <a:rPr sz="35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拉 </a:t>
                      </a:r>
                      <a:r>
                        <a:rPr sz="350" spc="3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病毒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3365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marR="3810">
                        <a:lnSpc>
                          <a:spcPct val="103000"/>
                        </a:lnSpc>
                        <a:spcBef>
                          <a:spcPts val="265"/>
                        </a:spcBef>
                      </a:pPr>
                      <a:r>
                        <a:rPr sz="350" spc="4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丝状病 </a:t>
                      </a:r>
                      <a:r>
                        <a:rPr sz="350" spc="3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毒科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3365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58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350" spc="3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第一类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25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5875">
                        <a:lnSpc>
                          <a:spcPct val="100000"/>
                        </a:lnSpc>
                      </a:pPr>
                      <a:r>
                        <a:rPr sz="35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BSL-4</a:t>
                      </a: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90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R="15240" algn="ctr">
                        <a:lnSpc>
                          <a:spcPct val="100000"/>
                        </a:lnSpc>
                      </a:pPr>
                      <a:r>
                        <a:rPr sz="35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ABSL-4</a:t>
                      </a: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90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5240">
                        <a:lnSpc>
                          <a:spcPct val="100000"/>
                        </a:lnSpc>
                      </a:pPr>
                      <a:r>
                        <a:rPr sz="35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BSL-3</a:t>
                      </a: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90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5240">
                        <a:lnSpc>
                          <a:spcPct val="100000"/>
                        </a:lnSpc>
                      </a:pPr>
                      <a:r>
                        <a:rPr sz="35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BSL-2</a:t>
                      </a: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90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35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BSL-1</a:t>
                      </a: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90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35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A</a:t>
                      </a: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90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R="9525" algn="r">
                        <a:lnSpc>
                          <a:spcPct val="100000"/>
                        </a:lnSpc>
                      </a:pPr>
                      <a:r>
                        <a:rPr sz="350" spc="-5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UN28</a:t>
                      </a:r>
                      <a:r>
                        <a:rPr sz="350" spc="-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1</a:t>
                      </a:r>
                      <a:r>
                        <a:rPr sz="35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4</a:t>
                      </a: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90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24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469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35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2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 marR="8890" algn="just">
                        <a:lnSpc>
                          <a:spcPct val="109000"/>
                        </a:lnSpc>
                        <a:spcBef>
                          <a:spcPts val="205"/>
                        </a:spcBef>
                      </a:pPr>
                      <a:r>
                        <a:rPr sz="350" i="1" spc="15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High </a:t>
                      </a:r>
                      <a:r>
                        <a:rPr sz="350" i="1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pathogenic  </a:t>
                      </a:r>
                      <a:r>
                        <a:rPr sz="350" i="1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avian influenza  virus</a:t>
                      </a: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2603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 marR="8255" algn="just">
                        <a:lnSpc>
                          <a:spcPct val="106000"/>
                        </a:lnSpc>
                        <a:spcBef>
                          <a:spcPts val="245"/>
                        </a:spcBef>
                      </a:pPr>
                      <a:r>
                        <a:rPr sz="350" spc="10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高</a:t>
                      </a:r>
                      <a:r>
                        <a:rPr sz="35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致</a:t>
                      </a:r>
                      <a:r>
                        <a:rPr sz="350" spc="-8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 </a:t>
                      </a:r>
                      <a:r>
                        <a:rPr sz="35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病 </a:t>
                      </a:r>
                      <a:r>
                        <a:rPr sz="350" spc="10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性</a:t>
                      </a:r>
                      <a:r>
                        <a:rPr sz="35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禽</a:t>
                      </a:r>
                      <a:r>
                        <a:rPr sz="350" spc="-8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 </a:t>
                      </a:r>
                      <a:r>
                        <a:rPr sz="35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流 </a:t>
                      </a:r>
                      <a:r>
                        <a:rPr sz="350" spc="3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感病毒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3111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6510" marR="3810">
                        <a:lnSpc>
                          <a:spcPct val="103000"/>
                        </a:lnSpc>
                        <a:spcBef>
                          <a:spcPts val="5"/>
                        </a:spcBef>
                      </a:pPr>
                      <a:r>
                        <a:rPr sz="350" spc="4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正粘病 </a:t>
                      </a:r>
                      <a:r>
                        <a:rPr sz="350" spc="3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毒科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31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2286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350" spc="3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第二类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35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BSL-3</a:t>
                      </a: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R="1524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35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ABSL-3</a:t>
                      </a: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35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BSL-2</a:t>
                      </a: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35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BSL-1</a:t>
                      </a: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35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BSL-1</a:t>
                      </a: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35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A</a:t>
                      </a: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R="952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350" spc="-5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UN28</a:t>
                      </a:r>
                      <a:r>
                        <a:rPr sz="350" spc="-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1</a:t>
                      </a:r>
                      <a:r>
                        <a:rPr sz="35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4</a:t>
                      </a: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 algn="just">
                        <a:lnSpc>
                          <a:spcPct val="107000"/>
                        </a:lnSpc>
                        <a:spcBef>
                          <a:spcPts val="15"/>
                        </a:spcBef>
                      </a:pPr>
                      <a:r>
                        <a:rPr sz="350" spc="16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仅</a:t>
                      </a:r>
                      <a:r>
                        <a:rPr sz="350" spc="-35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 </a:t>
                      </a:r>
                      <a:r>
                        <a:rPr sz="350" spc="3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病 </a:t>
                      </a:r>
                      <a:r>
                        <a:rPr sz="350" spc="16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毒</a:t>
                      </a:r>
                      <a:r>
                        <a:rPr sz="350" spc="-35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 </a:t>
                      </a:r>
                      <a:r>
                        <a:rPr sz="350" spc="3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培 </a:t>
                      </a:r>
                      <a:r>
                        <a:rPr sz="350" spc="16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养</a:t>
                      </a:r>
                      <a:r>
                        <a:rPr sz="350" spc="-35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 </a:t>
                      </a:r>
                      <a:r>
                        <a:rPr sz="350" spc="3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物 为</a:t>
                      </a:r>
                      <a:r>
                        <a:rPr sz="35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A</a:t>
                      </a:r>
                      <a:r>
                        <a:rPr sz="350" spc="3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类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90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CC"/>
                      </a:solidFill>
                      <a:prstDash val="solid"/>
                    </a:lnB>
                  </a:tcPr>
                </a:tc>
              </a:tr>
              <a:tr h="2308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5207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35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3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CC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R="82550" algn="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350" i="1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Dengue</a:t>
                      </a:r>
                      <a:r>
                        <a:rPr sz="350" i="1" spc="-55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350" i="1" spc="5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virus</a:t>
                      </a: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CC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5875" marR="8255">
                        <a:lnSpc>
                          <a:spcPct val="103000"/>
                        </a:lnSpc>
                      </a:pPr>
                      <a:r>
                        <a:rPr sz="350" spc="10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登</a:t>
                      </a:r>
                      <a:r>
                        <a:rPr sz="35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革</a:t>
                      </a:r>
                      <a:r>
                        <a:rPr sz="350" spc="-8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 </a:t>
                      </a:r>
                      <a:r>
                        <a:rPr sz="35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病 </a:t>
                      </a:r>
                      <a:r>
                        <a:rPr sz="350" spc="3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毒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25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CC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6510" marR="3810">
                        <a:lnSpc>
                          <a:spcPct val="103000"/>
                        </a:lnSpc>
                      </a:pPr>
                      <a:r>
                        <a:rPr sz="350" spc="4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黄病毒 </a:t>
                      </a:r>
                      <a:r>
                        <a:rPr sz="350" spc="3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科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25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CC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2286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350" spc="3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第三类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CC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35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BSL-2</a:t>
                      </a: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CC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R="15240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35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ABSL-2</a:t>
                      </a: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CC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35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BSL-2</a:t>
                      </a: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CC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35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BSL-1</a:t>
                      </a: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CC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35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BSL-1</a:t>
                      </a: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CC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35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A</a:t>
                      </a: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CC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R="9525" algn="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350" spc="-5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UN28</a:t>
                      </a:r>
                      <a:r>
                        <a:rPr sz="350" spc="-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1</a:t>
                      </a:r>
                      <a:r>
                        <a:rPr sz="35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4</a:t>
                      </a: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CC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 algn="just">
                        <a:lnSpc>
                          <a:spcPct val="106000"/>
                        </a:lnSpc>
                        <a:spcBef>
                          <a:spcPts val="240"/>
                        </a:spcBef>
                      </a:pPr>
                      <a:r>
                        <a:rPr sz="350" spc="16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仅</a:t>
                      </a:r>
                      <a:r>
                        <a:rPr sz="350" spc="-35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 </a:t>
                      </a:r>
                      <a:r>
                        <a:rPr sz="350" spc="3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培 </a:t>
                      </a:r>
                      <a:r>
                        <a:rPr sz="350" spc="16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养</a:t>
                      </a:r>
                      <a:r>
                        <a:rPr sz="350" spc="-35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 </a:t>
                      </a:r>
                      <a:r>
                        <a:rPr sz="350" spc="3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物 为</a:t>
                      </a:r>
                      <a:r>
                        <a:rPr sz="35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A</a:t>
                      </a:r>
                      <a:r>
                        <a:rPr sz="350" spc="3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类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3048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CC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9" name="object 59"/>
          <p:cNvSpPr/>
          <p:nvPr/>
        </p:nvSpPr>
        <p:spPr>
          <a:xfrm>
            <a:off x="3925823" y="7498842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1"/>
                </a:lnTo>
                <a:lnTo>
                  <a:pt x="2897124" y="1623821"/>
                </a:lnTo>
                <a:lnTo>
                  <a:pt x="2897124" y="0"/>
                </a:lnTo>
                <a:close/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35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5423" y="1765553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37997" y="1582171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247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17676" y="1779526"/>
            <a:ext cx="1962150" cy="1270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《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人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间传染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病原微生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名录》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sz="650" spc="1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2006年，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卫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生部）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47172" y="1924817"/>
          <a:ext cx="2489200" cy="11410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"/>
                <a:gridCol w="513080"/>
                <a:gridCol w="245110"/>
                <a:gridCol w="268605"/>
                <a:gridCol w="241300"/>
                <a:gridCol w="240665"/>
                <a:gridCol w="240665"/>
                <a:gridCol w="145414"/>
                <a:gridCol w="256539"/>
                <a:gridCol w="238760"/>
              </a:tblGrid>
              <a:tr h="197358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21590" marR="13970">
                        <a:lnSpc>
                          <a:spcPct val="102000"/>
                        </a:lnSpc>
                        <a:spcBef>
                          <a:spcPts val="330"/>
                        </a:spcBef>
                      </a:pPr>
                      <a:r>
                        <a:rPr sz="40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序 号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450" spc="5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病</a:t>
                      </a:r>
                      <a:r>
                        <a:rPr sz="450" spc="45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原</a:t>
                      </a:r>
                      <a:r>
                        <a:rPr sz="450" spc="5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菌</a:t>
                      </a:r>
                      <a:r>
                        <a:rPr sz="450" spc="45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名</a:t>
                      </a:r>
                      <a:r>
                        <a:rPr sz="450" spc="3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称</a:t>
                      </a:r>
                      <a:endParaRPr sz="4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698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2CC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27305" marR="2095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450" spc="2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危</a:t>
                      </a:r>
                      <a:r>
                        <a:rPr sz="450" spc="15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害</a:t>
                      </a:r>
                      <a:r>
                        <a:rPr sz="45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程 </a:t>
                      </a:r>
                      <a:r>
                        <a:rPr sz="450" spc="2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度</a:t>
                      </a:r>
                      <a:r>
                        <a:rPr sz="450" spc="15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分</a:t>
                      </a:r>
                      <a:r>
                        <a:rPr sz="45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类</a:t>
                      </a:r>
                      <a:endParaRPr sz="4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2CC"/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7145">
                        <a:lnSpc>
                          <a:spcPct val="100000"/>
                        </a:lnSpc>
                      </a:pPr>
                      <a:r>
                        <a:rPr sz="450" spc="5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实</a:t>
                      </a:r>
                      <a:r>
                        <a:rPr sz="450" spc="45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验</a:t>
                      </a:r>
                      <a:r>
                        <a:rPr sz="450" spc="5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活</a:t>
                      </a:r>
                      <a:r>
                        <a:rPr sz="450" spc="45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动</a:t>
                      </a:r>
                      <a:r>
                        <a:rPr sz="450" spc="5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所</a:t>
                      </a:r>
                      <a:r>
                        <a:rPr sz="450" spc="45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需生</a:t>
                      </a:r>
                      <a:r>
                        <a:rPr sz="450" spc="5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物</a:t>
                      </a:r>
                      <a:r>
                        <a:rPr sz="450" spc="45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安</a:t>
                      </a:r>
                      <a:r>
                        <a:rPr sz="450" spc="5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全</a:t>
                      </a:r>
                      <a:r>
                        <a:rPr sz="450" spc="45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实验</a:t>
                      </a:r>
                      <a:r>
                        <a:rPr sz="450" spc="5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室</a:t>
                      </a:r>
                      <a:r>
                        <a:rPr sz="450" spc="45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级别</a:t>
                      </a:r>
                      <a:endParaRPr sz="4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698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2CC"/>
                    </a:solidFill>
                  </a:tcPr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58115" marR="35560" indent="-116840">
                        <a:lnSpc>
                          <a:spcPct val="79000"/>
                        </a:lnSpc>
                        <a:spcBef>
                          <a:spcPts val="365"/>
                        </a:spcBef>
                      </a:pPr>
                      <a:r>
                        <a:rPr sz="450" spc="2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运</a:t>
                      </a:r>
                      <a:r>
                        <a:rPr sz="450" spc="15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输</a:t>
                      </a:r>
                      <a:r>
                        <a:rPr sz="450" spc="2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包</a:t>
                      </a:r>
                      <a:r>
                        <a:rPr sz="450" spc="15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装</a:t>
                      </a:r>
                      <a:r>
                        <a:rPr sz="45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分 </a:t>
                      </a:r>
                      <a:r>
                        <a:rPr sz="675" spc="75" baseline="-1900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类</a:t>
                      </a:r>
                      <a:r>
                        <a:rPr sz="300" spc="5" dirty="0">
                          <a:solidFill>
                            <a:srgbClr val="A50021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e</a:t>
                      </a:r>
                      <a:endParaRPr sz="3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4635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2CC"/>
                    </a:solidFill>
                  </a:tcPr>
                </a:tc>
                <a:tc hMerge="1">
                  <a:tcPr marL="0" marR="0" marT="0" marB="0"/>
                </a:tc>
                <a:tc rowSpan="2"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R="3175"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R="3175"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R="317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3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53340" marR="31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400" spc="13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备</a:t>
                      </a:r>
                      <a:r>
                        <a:rPr sz="400" spc="3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注</a:t>
                      </a:r>
                      <a:r>
                        <a:rPr sz="400" spc="-10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 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2CC"/>
                    </a:solidFill>
                  </a:tcPr>
                </a:tc>
              </a:tr>
              <a:tr h="242316">
                <a:tc vMerge="1"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400" spc="5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中</a:t>
                      </a:r>
                      <a:r>
                        <a:rPr sz="400" spc="45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文</a:t>
                      </a:r>
                      <a:r>
                        <a:rPr sz="400" spc="5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名</a:t>
                      </a:r>
                      <a:r>
                        <a:rPr sz="400" spc="45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（</a:t>
                      </a:r>
                      <a:r>
                        <a:rPr sz="400" spc="5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学</a:t>
                      </a:r>
                      <a:r>
                        <a:rPr sz="400" spc="45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名</a:t>
                      </a:r>
                      <a:r>
                        <a:rPr sz="400" spc="3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）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2CC"/>
                    </a:solidFill>
                  </a:tcPr>
                </a:tc>
                <a:tc vMerge="1"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66675" marR="10160" indent="-48260">
                        <a:lnSpc>
                          <a:spcPct val="102000"/>
                        </a:lnSpc>
                      </a:pPr>
                      <a:r>
                        <a:rPr sz="400" spc="2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大</a:t>
                      </a:r>
                      <a:r>
                        <a:rPr sz="400" spc="15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量</a:t>
                      </a:r>
                      <a:r>
                        <a:rPr sz="400" spc="2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活菌 </a:t>
                      </a:r>
                      <a:r>
                        <a:rPr sz="400" spc="5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操作</a:t>
                      </a:r>
                      <a:r>
                        <a:rPr sz="375" spc="22" baseline="33000" dirty="0">
                          <a:solidFill>
                            <a:srgbClr val="A50021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a</a:t>
                      </a:r>
                      <a:endParaRPr sz="375" baseline="330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90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23495" marR="17145" indent="10160">
                        <a:lnSpc>
                          <a:spcPct val="102000"/>
                        </a:lnSpc>
                      </a:pPr>
                      <a:r>
                        <a:rPr sz="400" spc="2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动</a:t>
                      </a:r>
                      <a:r>
                        <a:rPr sz="400" spc="15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物</a:t>
                      </a:r>
                      <a:r>
                        <a:rPr sz="40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感 </a:t>
                      </a:r>
                      <a:r>
                        <a:rPr sz="400" spc="2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染实验</a:t>
                      </a:r>
                      <a:r>
                        <a:rPr sz="375" baseline="33000" dirty="0">
                          <a:solidFill>
                            <a:srgbClr val="A50021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b</a:t>
                      </a:r>
                      <a:endParaRPr sz="375" baseline="330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90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81280" marR="28575" indent="-48260">
                        <a:lnSpc>
                          <a:spcPct val="76000"/>
                        </a:lnSpc>
                      </a:pPr>
                      <a:r>
                        <a:rPr sz="400" spc="2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样</a:t>
                      </a:r>
                      <a:r>
                        <a:rPr sz="400" spc="15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本</a:t>
                      </a:r>
                      <a:r>
                        <a:rPr sz="40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检 </a:t>
                      </a:r>
                      <a:r>
                        <a:rPr sz="600" spc="75" baseline="-2100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测</a:t>
                      </a:r>
                      <a:r>
                        <a:rPr sz="250" spc="15" dirty="0">
                          <a:solidFill>
                            <a:srgbClr val="A50021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c</a:t>
                      </a:r>
                      <a:endParaRPr sz="2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31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22860" marR="17145" indent="10160" algn="just">
                        <a:lnSpc>
                          <a:spcPct val="105000"/>
                        </a:lnSpc>
                        <a:spcBef>
                          <a:spcPts val="205"/>
                        </a:spcBef>
                      </a:pPr>
                      <a:r>
                        <a:rPr sz="400" spc="2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非</a:t>
                      </a:r>
                      <a:r>
                        <a:rPr sz="400" spc="15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感</a:t>
                      </a:r>
                      <a:r>
                        <a:rPr sz="40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染 </a:t>
                      </a:r>
                      <a:r>
                        <a:rPr sz="400" spc="5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性</a:t>
                      </a:r>
                      <a:r>
                        <a:rPr sz="400" spc="45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材</a:t>
                      </a:r>
                      <a:r>
                        <a:rPr sz="400" spc="3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料 </a:t>
                      </a:r>
                      <a:r>
                        <a:rPr sz="400" spc="2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的实验</a:t>
                      </a:r>
                      <a:r>
                        <a:rPr sz="375" baseline="33000" dirty="0">
                          <a:solidFill>
                            <a:srgbClr val="A50021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d</a:t>
                      </a:r>
                      <a:endParaRPr sz="375" baseline="330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2603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6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R="13335" algn="r">
                        <a:lnSpc>
                          <a:spcPct val="100000"/>
                        </a:lnSpc>
                      </a:pPr>
                      <a:r>
                        <a:rPr sz="400" spc="20" dirty="0">
                          <a:solidFill>
                            <a:srgbClr val="A50021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A/B</a:t>
                      </a: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31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6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26035">
                        <a:lnSpc>
                          <a:spcPct val="100000"/>
                        </a:lnSpc>
                      </a:pPr>
                      <a:r>
                        <a:rPr sz="400" spc="20" dirty="0">
                          <a:solidFill>
                            <a:srgbClr val="A50021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UN</a:t>
                      </a:r>
                      <a:r>
                        <a:rPr sz="400" spc="-30" dirty="0">
                          <a:solidFill>
                            <a:srgbClr val="A50021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400" spc="30" dirty="0">
                          <a:solidFill>
                            <a:srgbClr val="A50021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编号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38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2CC"/>
                    </a:solidFill>
                  </a:tcPr>
                </a:tc>
                <a:tc vMerge="1"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2CC"/>
                    </a:solidFill>
                  </a:tcPr>
                </a:tc>
              </a:tr>
              <a:tr h="174497"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40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1</a:t>
                      </a: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5651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R="15875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400" spc="3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炭疽</a:t>
                      </a:r>
                      <a:r>
                        <a:rPr sz="400" spc="2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芽</a:t>
                      </a:r>
                      <a:r>
                        <a:rPr sz="400" spc="3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孢</a:t>
                      </a:r>
                      <a:r>
                        <a:rPr sz="400" spc="2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杆</a:t>
                      </a:r>
                      <a:r>
                        <a:rPr sz="400" spc="3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菌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400" spc="1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（</a:t>
                      </a:r>
                      <a:r>
                        <a:rPr sz="400" i="1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Bacillus</a:t>
                      </a:r>
                      <a:r>
                        <a:rPr sz="400" i="1" spc="-25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400" i="1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anthracis</a:t>
                      </a:r>
                      <a:r>
                        <a:rPr sz="400" spc="1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）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2413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400" spc="3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第二类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571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45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BSL-3</a:t>
                      </a:r>
                      <a:endParaRPr sz="4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533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45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ABSL-3</a:t>
                      </a:r>
                      <a:endParaRPr sz="4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533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45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BSL-2</a:t>
                      </a:r>
                      <a:endParaRPr sz="4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533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45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BSL-1</a:t>
                      </a:r>
                      <a:endParaRPr sz="4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533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40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A</a:t>
                      </a: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5651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40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UN2814</a:t>
                      </a: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5651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14605">
                        <a:lnSpc>
                          <a:spcPct val="106000"/>
                        </a:lnSpc>
                        <a:spcBef>
                          <a:spcPts val="20"/>
                        </a:spcBef>
                      </a:pPr>
                      <a:r>
                        <a:rPr sz="400" spc="165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其中</a:t>
                      </a:r>
                      <a:r>
                        <a:rPr sz="400" spc="3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弱 </a:t>
                      </a:r>
                      <a:r>
                        <a:rPr sz="400" spc="165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毒株</a:t>
                      </a:r>
                      <a:r>
                        <a:rPr sz="400" spc="3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或 </a:t>
                      </a:r>
                      <a:r>
                        <a:rPr sz="400" spc="165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疫苗</a:t>
                      </a:r>
                      <a:r>
                        <a:rPr sz="400" spc="3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株 可</a:t>
                      </a:r>
                      <a:r>
                        <a:rPr sz="400" spc="195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 </a:t>
                      </a:r>
                      <a:r>
                        <a:rPr sz="400" spc="3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在 </a:t>
                      </a:r>
                      <a:r>
                        <a:rPr sz="400" spc="15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BSL-2</a:t>
                      </a: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4605">
                        <a:lnSpc>
                          <a:spcPct val="102000"/>
                        </a:lnSpc>
                        <a:spcBef>
                          <a:spcPts val="55"/>
                        </a:spcBef>
                      </a:pPr>
                      <a:r>
                        <a:rPr sz="400" spc="165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实验</a:t>
                      </a:r>
                      <a:r>
                        <a:rPr sz="400" spc="3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室 操作。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25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  <a:tr h="1744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40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2</a:t>
                      </a: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571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12001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400" spc="3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布鲁</a:t>
                      </a:r>
                      <a:r>
                        <a:rPr sz="400" spc="2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氏</a:t>
                      </a:r>
                      <a:r>
                        <a:rPr sz="400" spc="3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菌属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  <a:p>
                      <a:pPr marL="6286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400" spc="15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（</a:t>
                      </a:r>
                      <a:r>
                        <a:rPr sz="400" i="1" spc="15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Brucella</a:t>
                      </a:r>
                      <a:r>
                        <a:rPr sz="400" i="1" spc="-2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400" i="1" spc="15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spp</a:t>
                      </a:r>
                      <a:r>
                        <a:rPr sz="400" spc="15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）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400" spc="3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第二类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698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45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BSL-3</a:t>
                      </a:r>
                      <a:endParaRPr sz="4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533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45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ABSL-3</a:t>
                      </a:r>
                      <a:endParaRPr sz="4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533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45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BSL-2</a:t>
                      </a:r>
                      <a:endParaRPr sz="4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533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45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BSL-1</a:t>
                      </a:r>
                      <a:endParaRPr sz="4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533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R="4381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40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A</a:t>
                      </a: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571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40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UN2814</a:t>
                      </a: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571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 vMerge="1">
                  <a:tcPr marL="0" marR="0" marT="25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  <a:tr h="1744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40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3</a:t>
                      </a: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571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40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结核</a:t>
                      </a:r>
                      <a:r>
                        <a:rPr sz="400" spc="-1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分</a:t>
                      </a:r>
                      <a:r>
                        <a:rPr sz="40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枝</a:t>
                      </a:r>
                      <a:r>
                        <a:rPr sz="400" spc="-1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杆</a:t>
                      </a:r>
                      <a:r>
                        <a:rPr sz="40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菌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  <a:p>
                      <a:pPr marL="6921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400" i="1" spc="-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(</a:t>
                      </a:r>
                      <a:r>
                        <a:rPr sz="400" i="1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M.</a:t>
                      </a:r>
                      <a:r>
                        <a:rPr sz="400" i="1" spc="5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400" i="1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tube</a:t>
                      </a:r>
                      <a:r>
                        <a:rPr sz="400" i="1" spc="-2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r</a:t>
                      </a:r>
                      <a:r>
                        <a:rPr sz="400" i="1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culosis)</a:t>
                      </a: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400" spc="3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第二类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698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45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BSL-3</a:t>
                      </a:r>
                      <a:endParaRPr sz="4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533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45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ABSL-3</a:t>
                      </a:r>
                      <a:endParaRPr sz="4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533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45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BSL-2</a:t>
                      </a:r>
                      <a:endParaRPr sz="4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533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45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BSL-1</a:t>
                      </a:r>
                      <a:endParaRPr sz="4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533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R="4381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40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A</a:t>
                      </a: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571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40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UN2814</a:t>
                      </a: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571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 vMerge="1">
                  <a:tcPr marL="0" marR="0" marT="25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  <a:tr h="1744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400" spc="3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艰难</a:t>
                      </a:r>
                      <a:r>
                        <a:rPr sz="400" spc="2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梭</a:t>
                      </a:r>
                      <a:r>
                        <a:rPr sz="400" spc="3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菌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40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(</a:t>
                      </a:r>
                      <a:r>
                        <a:rPr sz="400" i="1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Clostridium</a:t>
                      </a:r>
                      <a:r>
                        <a:rPr sz="400" i="1" spc="-35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400" i="1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difficile</a:t>
                      </a:r>
                      <a:r>
                        <a:rPr sz="40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)</a:t>
                      </a: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400" spc="30" dirty="0">
                          <a:solidFill>
                            <a:srgbClr val="0000CC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第三类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698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45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BSL-2</a:t>
                      </a:r>
                      <a:endParaRPr sz="4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533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45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ABSL-2</a:t>
                      </a:r>
                      <a:endParaRPr sz="4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533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45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BSL-2</a:t>
                      </a:r>
                      <a:endParaRPr sz="4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533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450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BSL-1</a:t>
                      </a:r>
                      <a:endParaRPr sz="4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533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R="4635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40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B</a:t>
                      </a: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571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3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400" spc="2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UN</a:t>
                      </a:r>
                      <a:r>
                        <a:rPr sz="400" spc="-3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sz="400" spc="15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3373</a:t>
                      </a: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571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731519" y="1565147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30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919728" y="1559052"/>
            <a:ext cx="224790" cy="20802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919728" y="1765553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932301" y="1582171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311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21658" y="1789432"/>
            <a:ext cx="1971039" cy="1270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50" b="1" spc="15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卫生健康</a:t>
            </a:r>
            <a:r>
              <a:rPr sz="650" b="1" spc="10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委</a:t>
            </a:r>
            <a:r>
              <a:rPr sz="650" b="1" spc="15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员会</a:t>
            </a:r>
            <a:r>
              <a:rPr sz="650" b="1" spc="10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《人</a:t>
            </a:r>
            <a:r>
              <a:rPr sz="650" b="1" spc="15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间传染的</a:t>
            </a:r>
            <a:r>
              <a:rPr sz="650" b="1" spc="10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病</a:t>
            </a:r>
            <a:r>
              <a:rPr sz="650" b="1" spc="15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原微</a:t>
            </a:r>
            <a:r>
              <a:rPr sz="650" b="1" spc="10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生物</a:t>
            </a:r>
            <a:r>
              <a:rPr sz="650" b="1" spc="15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名录》注解</a:t>
            </a:r>
            <a:endParaRPr sz="65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98797" y="1941576"/>
            <a:ext cx="2570480" cy="1080135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22860">
              <a:lnSpc>
                <a:spcPct val="100000"/>
              </a:lnSpc>
              <a:spcBef>
                <a:spcPts val="310"/>
              </a:spcBef>
            </a:pPr>
            <a:r>
              <a:rPr sz="550" b="1" spc="10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BSL-n/ABSL-n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：</a:t>
            </a:r>
            <a:r>
              <a:rPr sz="550" b="1" spc="2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不同生物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安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全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级别的实验</a:t>
            </a:r>
            <a:r>
              <a:rPr sz="550" b="1" spc="1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室</a:t>
            </a:r>
            <a:r>
              <a:rPr sz="550" b="1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/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动物实验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室</a:t>
            </a:r>
            <a:r>
              <a:rPr sz="550" b="1" spc="1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。</a:t>
            </a:r>
            <a:endParaRPr sz="550">
              <a:latin typeface="楷体" panose="02010609060101010101" charset="-122"/>
              <a:cs typeface="楷体" panose="02010609060101010101" charset="-122"/>
            </a:endParaRPr>
          </a:p>
          <a:p>
            <a:pPr marL="22860" marR="34290">
              <a:lnSpc>
                <a:spcPts val="1030"/>
              </a:lnSpc>
              <a:spcBef>
                <a:spcPts val="95"/>
              </a:spcBef>
            </a:pPr>
            <a:r>
              <a:rPr sz="550" spc="1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a.</a:t>
            </a:r>
            <a:r>
              <a:rPr sz="550" spc="-8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毒培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养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：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指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毒的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分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离、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培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养、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滴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定、中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和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试验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活病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毒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及其蛋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白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纯化、 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毒冻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干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以及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产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生活病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毒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的重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组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试验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等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操作。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利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用活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毒或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其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感染细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胞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（或细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  <a:p>
            <a:pPr marL="22860" marR="70485">
              <a:lnSpc>
                <a:spcPts val="1030"/>
              </a:lnSpc>
              <a:spcBef>
                <a:spcPts val="5"/>
              </a:spcBef>
            </a:pP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胞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提取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），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不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经灭活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进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行的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化分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析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、血清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学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检测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免疫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学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检测等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操</a:t>
            </a:r>
            <a:r>
              <a:rPr sz="550" spc="15" dirty="0">
                <a:latin typeface="黑体" panose="02010609060101010101" charset="-122"/>
                <a:cs typeface="黑体" panose="02010609060101010101" charset="-122"/>
              </a:rPr>
              <a:t>作视同 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毒培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养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。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  <a:p>
            <a:pPr marL="22860">
              <a:lnSpc>
                <a:spcPct val="100000"/>
              </a:lnSpc>
              <a:spcBef>
                <a:spcPts val="270"/>
              </a:spcBef>
            </a:pP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使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用病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毒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培养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提取核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酸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裂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解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剂或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灭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活剂的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加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入必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须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在与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毒培养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等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同级别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  <a:p>
            <a:pPr marL="22860" marR="70485">
              <a:lnSpc>
                <a:spcPts val="1030"/>
              </a:lnSpc>
              <a:spcBef>
                <a:spcPts val="95"/>
              </a:spcBef>
            </a:pP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实验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室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和防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护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条件下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进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行；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裂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解剂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或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灭活剂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加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入后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可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比照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未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经培养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550" spc="15" dirty="0">
                <a:latin typeface="黑体" panose="02010609060101010101" charset="-122"/>
                <a:cs typeface="黑体" panose="02010609060101010101" charset="-122"/>
              </a:rPr>
              <a:t>感染性 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材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料的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防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护等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级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进行操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作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。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925823" y="1565147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30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25423" y="4526279"/>
            <a:ext cx="224789" cy="20802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25423" y="4732782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737997" y="4549398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247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26591" y="4755898"/>
            <a:ext cx="1971039" cy="1270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50" b="1" spc="15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卫生健康</a:t>
            </a:r>
            <a:r>
              <a:rPr sz="650" b="1" spc="10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委</a:t>
            </a:r>
            <a:r>
              <a:rPr sz="650" b="1" spc="15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员会</a:t>
            </a:r>
            <a:r>
              <a:rPr sz="650" b="1" spc="10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《人</a:t>
            </a:r>
            <a:r>
              <a:rPr sz="650" b="1" spc="15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间传染的</a:t>
            </a:r>
            <a:r>
              <a:rPr sz="650" b="1" spc="10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病</a:t>
            </a:r>
            <a:r>
              <a:rPr sz="650" b="1" spc="15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原微</a:t>
            </a:r>
            <a:r>
              <a:rPr sz="650" b="1" spc="10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生物</a:t>
            </a:r>
            <a:r>
              <a:rPr sz="650" b="1" spc="15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名录》注解</a:t>
            </a:r>
            <a:endParaRPr sz="65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15161" y="4947665"/>
            <a:ext cx="2570480" cy="917575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wrap="square" lIns="0" tIns="3810" rIns="0" bIns="0" rtlCol="0">
            <a:spAutoFit/>
          </a:bodyPr>
          <a:lstStyle/>
          <a:p>
            <a:pPr marL="20955" marR="35560">
              <a:lnSpc>
                <a:spcPts val="1000"/>
              </a:lnSpc>
              <a:spcBef>
                <a:spcPts val="30"/>
              </a:spcBef>
              <a:buAutoNum type="alphaLcPeriod" startAt="2"/>
              <a:tabLst>
                <a:tab pos="130810" algn="l"/>
              </a:tabLst>
            </a:pP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动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物感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染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实验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：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指以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活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病毒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感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染动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的实验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。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动物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感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染实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：特指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以</a:t>
            </a:r>
            <a:r>
              <a:rPr sz="550" spc="15" dirty="0">
                <a:latin typeface="黑体" panose="02010609060101010101" charset="-122"/>
                <a:cs typeface="黑体" panose="02010609060101010101" charset="-122"/>
              </a:rPr>
              <a:t>活菌感 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染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的动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实验。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00000"/>
              </a:lnSpc>
              <a:buClr>
                <a:srgbClr val="0000FF"/>
              </a:buClr>
              <a:buAutoNum type="alphaLcPeriod" startAt="2"/>
            </a:pPr>
            <a:endParaRPr sz="500">
              <a:latin typeface="Times New Roman" panose="02020603050405020304"/>
              <a:cs typeface="Times New Roman" panose="02020603050405020304"/>
            </a:endParaRPr>
          </a:p>
          <a:p>
            <a:pPr marL="20955" marR="35560">
              <a:lnSpc>
                <a:spcPct val="151000"/>
              </a:lnSpc>
              <a:spcBef>
                <a:spcPts val="330"/>
              </a:spcBef>
              <a:buAutoNum type="alphaLcPeriod" startAt="2"/>
              <a:tabLst>
                <a:tab pos="130810" algn="l"/>
              </a:tabLst>
            </a:pP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未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经培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养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的感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染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性材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料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的操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作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：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指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未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经培养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感染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性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材料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在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采用可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靠</a:t>
            </a:r>
            <a:r>
              <a:rPr sz="550" spc="15" dirty="0">
                <a:latin typeface="黑体" panose="02010609060101010101" charset="-122"/>
                <a:cs typeface="黑体" panose="02010609060101010101" charset="-122"/>
              </a:rPr>
              <a:t>的方法 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灭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活前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进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行的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毒抗原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检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测、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血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清学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检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测、核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酸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检测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生化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分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析等操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作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。未经 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可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靠灭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活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或固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定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的人和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动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物组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织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标本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因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含病毒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量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较高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其操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作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的防护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级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别应比 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照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病毒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培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养。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31519" y="4532376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919728" y="4526279"/>
            <a:ext cx="224790" cy="20802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919728" y="4732782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3932301" y="4549398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120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120133" y="4755898"/>
            <a:ext cx="1971039" cy="1270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50" b="1" spc="15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卫生健康</a:t>
            </a:r>
            <a:r>
              <a:rPr sz="650" b="1" spc="10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委</a:t>
            </a:r>
            <a:r>
              <a:rPr sz="650" b="1" spc="15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员会</a:t>
            </a:r>
            <a:r>
              <a:rPr sz="650" b="1" spc="10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《人</a:t>
            </a:r>
            <a:r>
              <a:rPr sz="650" b="1" spc="15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间传染的</a:t>
            </a:r>
            <a:r>
              <a:rPr sz="650" b="1" spc="10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病</a:t>
            </a:r>
            <a:r>
              <a:rPr sz="650" b="1" spc="15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原微</a:t>
            </a:r>
            <a:r>
              <a:rPr sz="650" b="1" spc="10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生物</a:t>
            </a:r>
            <a:r>
              <a:rPr sz="650" b="1" spc="15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名录》注解</a:t>
            </a:r>
            <a:endParaRPr sz="65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098797" y="4917185"/>
            <a:ext cx="2570480" cy="1163955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wrap="square" lIns="0" tIns="15875" rIns="0" bIns="0" rtlCol="0">
            <a:spAutoFit/>
          </a:bodyPr>
          <a:lstStyle/>
          <a:p>
            <a:pPr marL="20955">
              <a:lnSpc>
                <a:spcPct val="100000"/>
              </a:lnSpc>
              <a:spcBef>
                <a:spcPts val="125"/>
              </a:spcBef>
            </a:pPr>
            <a:r>
              <a:rPr sz="550" b="1" spc="1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BSL-n/ABSL-n</a:t>
            </a:r>
            <a:r>
              <a:rPr sz="550" b="1" spc="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：</a:t>
            </a:r>
            <a:r>
              <a:rPr sz="550" b="1" spc="2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不同生物</a:t>
            </a:r>
            <a:r>
              <a:rPr sz="55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安</a:t>
            </a:r>
            <a:r>
              <a:rPr sz="550" b="1" spc="1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全</a:t>
            </a:r>
            <a:r>
              <a:rPr sz="55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级别的实验</a:t>
            </a:r>
            <a:r>
              <a:rPr sz="550" b="1" spc="15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室</a:t>
            </a:r>
            <a:r>
              <a:rPr sz="550" b="1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/</a:t>
            </a:r>
            <a:r>
              <a:rPr sz="550" b="1" spc="20" dirty="0">
                <a:solidFill>
                  <a:srgbClr val="0000FF"/>
                </a:solidFill>
                <a:latin typeface="楷体" panose="02010609060101010101" charset="-122"/>
                <a:cs typeface="楷体" panose="02010609060101010101" charset="-122"/>
              </a:rPr>
              <a:t>动物实验室。</a:t>
            </a:r>
            <a:endParaRPr sz="550">
              <a:latin typeface="楷体" panose="02010609060101010101" charset="-122"/>
              <a:cs typeface="楷体" panose="02010609060101010101" charset="-122"/>
            </a:endParaRPr>
          </a:p>
          <a:p>
            <a:pPr marL="20955" marR="35560">
              <a:lnSpc>
                <a:spcPts val="1030"/>
              </a:lnSpc>
              <a:spcBef>
                <a:spcPts val="35"/>
              </a:spcBef>
            </a:pPr>
            <a:r>
              <a:rPr sz="550" spc="1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a:</a:t>
            </a:r>
            <a:r>
              <a:rPr sz="550" spc="-8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大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量活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细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菌操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作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：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操作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涉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及“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大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量”病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菌的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制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备，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或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易产生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气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溶胶的 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验操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作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（如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原菌离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心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、冻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干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等）。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  <a:p>
            <a:pPr marL="130175">
              <a:lnSpc>
                <a:spcPct val="100000"/>
              </a:lnSpc>
              <a:spcBef>
                <a:spcPts val="270"/>
              </a:spcBef>
            </a:pP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“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大量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”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的病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菌制备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是指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原菌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体积或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浓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度，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大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大超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过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了常规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检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测所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  <a:p>
            <a:pPr marL="130175" marR="35560">
              <a:lnSpc>
                <a:spcPct val="156000"/>
              </a:lnSpc>
            </a:pP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需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要的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量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。比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如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在大规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模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发酵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抗原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和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疫苗生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产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，病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菌进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一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步鉴定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以</a:t>
            </a:r>
            <a:r>
              <a:rPr sz="550" spc="15" dirty="0">
                <a:latin typeface="黑体" panose="02010609060101010101" charset="-122"/>
                <a:cs typeface="黑体" panose="02010609060101010101" charset="-122"/>
              </a:rPr>
              <a:t>及科 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研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活动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中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，病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菌增殖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和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浓缩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所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需要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处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理的剂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量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。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  <a:p>
            <a:pPr marL="20955">
              <a:lnSpc>
                <a:spcPct val="100000"/>
              </a:lnSpc>
              <a:spcBef>
                <a:spcPts val="365"/>
              </a:spcBef>
            </a:pPr>
            <a:r>
              <a:rPr sz="550" spc="1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b: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动物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感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染实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：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特指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以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活菌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感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染的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动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物实验。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  <a:p>
            <a:pPr marL="20955" marR="72390">
              <a:lnSpc>
                <a:spcPct val="155000"/>
              </a:lnSpc>
              <a:spcBef>
                <a:spcPts val="10"/>
              </a:spcBef>
            </a:pPr>
            <a:r>
              <a:rPr sz="5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c:细菌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样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本检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测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：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包括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样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本的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原菌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分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离纯化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药物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敏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感性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验、生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化</a:t>
            </a:r>
            <a:r>
              <a:rPr sz="550" spc="15" dirty="0">
                <a:latin typeface="黑体" panose="02010609060101010101" charset="-122"/>
                <a:cs typeface="黑体" panose="02010609060101010101" charset="-122"/>
              </a:rPr>
              <a:t>鉴定、 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免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疫学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550" spc="5" dirty="0">
                <a:latin typeface="黑体" panose="02010609060101010101" charset="-122"/>
                <a:cs typeface="黑体" panose="02010609060101010101" charset="-122"/>
              </a:rPr>
              <a:t>PCR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核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酸提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取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等初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步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检测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活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动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925823" y="4532376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725423" y="7492745"/>
            <a:ext cx="224789" cy="20802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25423" y="7699247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737997" y="7505196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7216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26591" y="7721602"/>
            <a:ext cx="1375410" cy="1270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50" b="1" spc="1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农业部《</a:t>
            </a:r>
            <a:r>
              <a:rPr sz="650" b="1" spc="10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动</a:t>
            </a:r>
            <a:r>
              <a:rPr sz="650" b="1" spc="1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物病</a:t>
            </a:r>
            <a:r>
              <a:rPr sz="650" b="1" spc="10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原微</a:t>
            </a:r>
            <a:r>
              <a:rPr sz="650" b="1" spc="1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生物分类</a:t>
            </a:r>
            <a:r>
              <a:rPr sz="650" b="1" spc="10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名</a:t>
            </a:r>
            <a:r>
              <a:rPr sz="650" b="1" spc="1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录》</a:t>
            </a:r>
            <a:endParaRPr sz="65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987551" y="7912607"/>
            <a:ext cx="2385822" cy="11391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731519" y="7498842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1"/>
                </a:lnTo>
                <a:lnTo>
                  <a:pt x="2897124" y="1623821"/>
                </a:lnTo>
                <a:lnTo>
                  <a:pt x="2897124" y="0"/>
                </a:lnTo>
                <a:close/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919728" y="7492745"/>
            <a:ext cx="224790" cy="20802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919728" y="7699247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3932301" y="7513578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819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120133" y="7693408"/>
            <a:ext cx="1375410" cy="1270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50" b="1" spc="1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农业部《</a:t>
            </a:r>
            <a:r>
              <a:rPr sz="650" b="1" spc="10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动</a:t>
            </a:r>
            <a:r>
              <a:rPr sz="650" b="1" spc="1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物病</a:t>
            </a:r>
            <a:r>
              <a:rPr sz="650" b="1" spc="10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原微</a:t>
            </a:r>
            <a:r>
              <a:rPr sz="650" b="1" spc="1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生物分类</a:t>
            </a:r>
            <a:r>
              <a:rPr sz="650" b="1" spc="10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名</a:t>
            </a:r>
            <a:r>
              <a:rPr sz="650" b="1" spc="1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录》</a:t>
            </a:r>
            <a:endParaRPr sz="65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219194" y="7800594"/>
            <a:ext cx="2211324" cy="13289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925823" y="7498842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1"/>
                </a:lnTo>
                <a:lnTo>
                  <a:pt x="2897124" y="1623821"/>
                </a:lnTo>
                <a:lnTo>
                  <a:pt x="2897124" y="0"/>
                </a:lnTo>
                <a:close/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35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5423" y="1765553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37997" y="1582171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247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7997" y="1789432"/>
            <a:ext cx="2884170" cy="1270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82245">
              <a:lnSpc>
                <a:spcPct val="100000"/>
              </a:lnSpc>
              <a:spcBef>
                <a:spcPts val="115"/>
              </a:spcBef>
            </a:pP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动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病原微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物实验活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动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生物安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要求细则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分类名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录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，原农业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部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）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61822" y="2223516"/>
            <a:ext cx="2627376" cy="902207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60304" y="1924819"/>
          <a:ext cx="2632075" cy="12026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600"/>
                <a:gridCol w="381000"/>
                <a:gridCol w="214629"/>
                <a:gridCol w="240029"/>
                <a:gridCol w="240665"/>
                <a:gridCol w="240030"/>
                <a:gridCol w="240030"/>
                <a:gridCol w="323850"/>
                <a:gridCol w="645160"/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5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22860" marR="15875">
                        <a:lnSpc>
                          <a:spcPct val="108000"/>
                        </a:lnSpc>
                      </a:pPr>
                      <a:r>
                        <a:rPr sz="40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序 号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44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5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53975" marR="46355" indent="27305">
                        <a:lnSpc>
                          <a:spcPct val="108000"/>
                        </a:lnSpc>
                      </a:pPr>
                      <a:r>
                        <a:rPr sz="400" spc="3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动物</a:t>
                      </a:r>
                      <a:r>
                        <a:rPr sz="400" spc="2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病</a:t>
                      </a:r>
                      <a:r>
                        <a:rPr sz="400" spc="3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原 </a:t>
                      </a:r>
                      <a:r>
                        <a:rPr sz="40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微生</a:t>
                      </a:r>
                      <a:r>
                        <a:rPr sz="400" spc="-1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物</a:t>
                      </a:r>
                      <a:r>
                        <a:rPr sz="40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名称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44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5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25400" marR="16510">
                        <a:lnSpc>
                          <a:spcPct val="108000"/>
                        </a:lnSpc>
                      </a:pPr>
                      <a:r>
                        <a:rPr sz="40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危害程 度分类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44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70485">
                        <a:lnSpc>
                          <a:spcPts val="460"/>
                        </a:lnSpc>
                        <a:spcBef>
                          <a:spcPts val="140"/>
                        </a:spcBef>
                      </a:pPr>
                      <a:r>
                        <a:rPr sz="400" spc="3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实验</a:t>
                      </a:r>
                      <a:r>
                        <a:rPr sz="400" spc="2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活</a:t>
                      </a:r>
                      <a:r>
                        <a:rPr sz="400" spc="3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动</a:t>
                      </a:r>
                      <a:r>
                        <a:rPr sz="400" spc="2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所</a:t>
                      </a:r>
                      <a:r>
                        <a:rPr sz="400" spc="3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需</a:t>
                      </a:r>
                      <a:r>
                        <a:rPr sz="400" spc="2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生</a:t>
                      </a:r>
                      <a:r>
                        <a:rPr sz="400" spc="3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物</a:t>
                      </a:r>
                      <a:r>
                        <a:rPr sz="400" spc="2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安</a:t>
                      </a:r>
                      <a:r>
                        <a:rPr sz="400" spc="3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全</a:t>
                      </a:r>
                      <a:r>
                        <a:rPr sz="400" spc="2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实</a:t>
                      </a:r>
                      <a:r>
                        <a:rPr sz="400" spc="3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验</a:t>
                      </a:r>
                      <a:r>
                        <a:rPr sz="400" spc="2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室级</a:t>
                      </a:r>
                      <a:r>
                        <a:rPr sz="400" spc="3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别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778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55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20650" marR="16510" indent="-95250">
                        <a:lnSpc>
                          <a:spcPct val="108000"/>
                        </a:lnSpc>
                      </a:pPr>
                      <a:r>
                        <a:rPr sz="40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运输</a:t>
                      </a:r>
                      <a:r>
                        <a:rPr sz="400" spc="-1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包</a:t>
                      </a:r>
                      <a:r>
                        <a:rPr sz="40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装分 </a:t>
                      </a:r>
                      <a:r>
                        <a:rPr sz="400" spc="3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类</a:t>
                      </a:r>
                      <a:r>
                        <a:rPr sz="400" spc="15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f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44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400" spc="3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备注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  <a:tr h="208026">
                <a:tc vMerge="1">
                  <a:tcPr marL="0" marR="0" marT="444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 vMerge="1">
                  <a:tcPr marL="0" marR="0" marT="444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 vMerge="1">
                  <a:tcPr marL="0" marR="0" marT="444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905" indent="-45720">
                        <a:lnSpc>
                          <a:spcPct val="108000"/>
                        </a:lnSpc>
                        <a:spcBef>
                          <a:spcPts val="310"/>
                        </a:spcBef>
                      </a:pPr>
                      <a:r>
                        <a:rPr sz="40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病原</a:t>
                      </a:r>
                      <a:r>
                        <a:rPr sz="400" spc="-1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分</a:t>
                      </a:r>
                      <a:r>
                        <a:rPr sz="40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离 </a:t>
                      </a:r>
                      <a:r>
                        <a:rPr sz="400" spc="3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培养</a:t>
                      </a:r>
                      <a:r>
                        <a:rPr sz="375" spc="22" baseline="3300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a</a:t>
                      </a:r>
                      <a:endParaRPr sz="375" baseline="330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393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56515" marR="2540" indent="-45720">
                        <a:lnSpc>
                          <a:spcPct val="108000"/>
                        </a:lnSpc>
                        <a:spcBef>
                          <a:spcPts val="310"/>
                        </a:spcBef>
                      </a:pPr>
                      <a:r>
                        <a:rPr sz="40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动物</a:t>
                      </a:r>
                      <a:r>
                        <a:rPr sz="400" spc="-1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感</a:t>
                      </a:r>
                      <a:r>
                        <a:rPr sz="40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染 </a:t>
                      </a:r>
                      <a:r>
                        <a:rPr sz="400" spc="3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实验</a:t>
                      </a:r>
                      <a:r>
                        <a:rPr sz="375" spc="22" baseline="3300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b</a:t>
                      </a:r>
                      <a:endParaRPr sz="375" baseline="330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393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10160" marR="2540" algn="just">
                        <a:lnSpc>
                          <a:spcPct val="107000"/>
                        </a:lnSpc>
                        <a:spcBef>
                          <a:spcPts val="55"/>
                        </a:spcBef>
                      </a:pPr>
                      <a:r>
                        <a:rPr sz="40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未经</a:t>
                      </a:r>
                      <a:r>
                        <a:rPr sz="400" spc="-1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培</a:t>
                      </a:r>
                      <a:r>
                        <a:rPr sz="40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养 的感</a:t>
                      </a:r>
                      <a:r>
                        <a:rPr sz="400" spc="-1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染</a:t>
                      </a:r>
                      <a:r>
                        <a:rPr sz="40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材 </a:t>
                      </a:r>
                      <a:r>
                        <a:rPr sz="400" spc="3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料操</a:t>
                      </a:r>
                      <a:r>
                        <a:rPr sz="400" spc="2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作</a:t>
                      </a:r>
                      <a:r>
                        <a:rPr sz="375" spc="22" baseline="3300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c</a:t>
                      </a:r>
                      <a:endParaRPr sz="375" baseline="330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698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29210" marR="1905" indent="-18415">
                        <a:lnSpc>
                          <a:spcPct val="108000"/>
                        </a:lnSpc>
                        <a:spcBef>
                          <a:spcPts val="310"/>
                        </a:spcBef>
                      </a:pPr>
                      <a:r>
                        <a:rPr sz="40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灭活</a:t>
                      </a:r>
                      <a:r>
                        <a:rPr sz="400" spc="-1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材</a:t>
                      </a:r>
                      <a:r>
                        <a:rPr sz="40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料 </a:t>
                      </a:r>
                      <a:r>
                        <a:rPr sz="400" spc="3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的操</a:t>
                      </a:r>
                      <a:r>
                        <a:rPr sz="400" spc="2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作</a:t>
                      </a:r>
                      <a:r>
                        <a:rPr sz="375" spc="22" baseline="3300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d</a:t>
                      </a:r>
                      <a:endParaRPr sz="375" baseline="330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393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 vMerge="1">
                  <a:tcPr marL="0" marR="0" marT="444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 vMerge="1"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  <a:tr h="128778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400" b="1" i="1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1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3492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marR="6985">
                        <a:lnSpc>
                          <a:spcPct val="109000"/>
                        </a:lnSpc>
                        <a:spcBef>
                          <a:spcPts val="60"/>
                        </a:spcBef>
                      </a:pPr>
                      <a:r>
                        <a:rPr sz="350" spc="1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高致</a:t>
                      </a:r>
                      <a:r>
                        <a:rPr sz="350" spc="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病</a:t>
                      </a:r>
                      <a:r>
                        <a:rPr sz="350" spc="1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性</a:t>
                      </a:r>
                      <a:r>
                        <a:rPr sz="350" spc="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禽</a:t>
                      </a:r>
                      <a:r>
                        <a:rPr sz="350" spc="1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流</a:t>
                      </a:r>
                      <a:r>
                        <a:rPr sz="35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感 </a:t>
                      </a: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病毒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76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第一类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2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5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BSL-3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2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5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ABSL-3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2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5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BSL-2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2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5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BSL-2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2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35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UN281</a:t>
                      </a:r>
                      <a:r>
                        <a:rPr sz="350" spc="-1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4</a:t>
                      </a:r>
                      <a:r>
                        <a:rPr sz="35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（仅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  <a:p>
                      <a:pPr marL="65405">
                        <a:lnSpc>
                          <a:spcPts val="360"/>
                        </a:lnSpc>
                        <a:spcBef>
                          <a:spcPts val="35"/>
                        </a:spcBef>
                      </a:pPr>
                      <a:r>
                        <a:rPr sz="35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培养</a:t>
                      </a:r>
                      <a:r>
                        <a:rPr sz="350" spc="-1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物</a:t>
                      </a:r>
                      <a:r>
                        <a:rPr sz="35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）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27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marR="8255">
                        <a:lnSpc>
                          <a:spcPct val="109000"/>
                        </a:lnSpc>
                        <a:spcBef>
                          <a:spcPts val="60"/>
                        </a:spcBef>
                      </a:pPr>
                      <a:r>
                        <a:rPr sz="350" spc="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C</a:t>
                      </a:r>
                      <a:r>
                        <a:rPr sz="35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：实</a:t>
                      </a:r>
                      <a:r>
                        <a:rPr sz="350" spc="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验</a:t>
                      </a:r>
                      <a:r>
                        <a:rPr sz="35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的感</a:t>
                      </a:r>
                      <a:r>
                        <a:rPr sz="350" spc="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染</a:t>
                      </a:r>
                      <a:r>
                        <a:rPr sz="35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性材</a:t>
                      </a:r>
                      <a:r>
                        <a:rPr sz="350" spc="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料</a:t>
                      </a:r>
                      <a:r>
                        <a:rPr sz="35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的处理 </a:t>
                      </a: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要在</a:t>
                      </a:r>
                      <a:r>
                        <a:rPr sz="350" spc="2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Ⅱ</a:t>
                      </a: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级</a:t>
                      </a:r>
                      <a:r>
                        <a:rPr sz="350" spc="2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生</a:t>
                      </a: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物</a:t>
                      </a:r>
                      <a:r>
                        <a:rPr sz="350" spc="2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安</a:t>
                      </a: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全柜</a:t>
                      </a:r>
                      <a:r>
                        <a:rPr sz="350" spc="2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中</a:t>
                      </a: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进行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76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8778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400" b="1" i="1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2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3492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非洲</a:t>
                      </a:r>
                      <a:r>
                        <a:rPr sz="350" spc="2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猪</a:t>
                      </a: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瘟</a:t>
                      </a:r>
                      <a:r>
                        <a:rPr sz="350" spc="2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病</a:t>
                      </a: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毒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2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第一类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2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5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BSL-3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2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5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ABSL-3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2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5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BSL-3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2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5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BSL-3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2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5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UN2900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2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8778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400" b="1" i="1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3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3556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小反</a:t>
                      </a:r>
                      <a:r>
                        <a:rPr sz="350" spc="2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刍</a:t>
                      </a: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兽</a:t>
                      </a:r>
                      <a:r>
                        <a:rPr sz="350" spc="2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疫</a:t>
                      </a: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病毒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9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第一类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9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35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BSL-3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9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35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ABSL-3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9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35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BSL-3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9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35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BSL-3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9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35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UN2900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9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400" b="1" i="1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3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3556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鸡新</a:t>
                      </a:r>
                      <a:r>
                        <a:rPr sz="350" spc="2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城</a:t>
                      </a: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疫</a:t>
                      </a:r>
                      <a:r>
                        <a:rPr sz="350" spc="2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病</a:t>
                      </a: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毒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9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第二类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9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35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BSL-3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9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35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ABSL-3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9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35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BSL-2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9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35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BSL-2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9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35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UN290</a:t>
                      </a:r>
                      <a:r>
                        <a:rPr sz="350" spc="-1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0</a:t>
                      </a:r>
                      <a:r>
                        <a:rPr sz="35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（仅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  <a:p>
                      <a:pPr marL="65405">
                        <a:lnSpc>
                          <a:spcPts val="365"/>
                        </a:lnSpc>
                        <a:spcBef>
                          <a:spcPts val="35"/>
                        </a:spcBef>
                      </a:pPr>
                      <a:r>
                        <a:rPr sz="35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培养</a:t>
                      </a:r>
                      <a:r>
                        <a:rPr sz="350" spc="-1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物</a:t>
                      </a:r>
                      <a:r>
                        <a:rPr sz="35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）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27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8778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400" b="1" i="1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4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3492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炭疽</a:t>
                      </a:r>
                      <a:r>
                        <a:rPr sz="350" spc="2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芽</a:t>
                      </a: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孢</a:t>
                      </a:r>
                      <a:r>
                        <a:rPr sz="350" spc="2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杆</a:t>
                      </a: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菌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2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第二类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2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5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BSL-3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2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5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ABSL-3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2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5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BSL-3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2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5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BSL-2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2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35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UN281</a:t>
                      </a:r>
                      <a:r>
                        <a:rPr sz="350" spc="-1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4</a:t>
                      </a:r>
                      <a:r>
                        <a:rPr sz="35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（仅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  <a:p>
                      <a:pPr marL="65405">
                        <a:lnSpc>
                          <a:spcPts val="360"/>
                        </a:lnSpc>
                        <a:spcBef>
                          <a:spcPts val="35"/>
                        </a:spcBef>
                      </a:pPr>
                      <a:r>
                        <a:rPr sz="35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培养</a:t>
                      </a:r>
                      <a:r>
                        <a:rPr sz="350" spc="-1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物</a:t>
                      </a:r>
                      <a:r>
                        <a:rPr sz="35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）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27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8778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400" b="1" i="1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5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3492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布氏</a:t>
                      </a:r>
                      <a:r>
                        <a:rPr sz="350" spc="2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杆</a:t>
                      </a: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菌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2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第二类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2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5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BSL-3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2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5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ABSL-3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2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5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BSL-2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2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5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BSL-2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2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35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UN281</a:t>
                      </a:r>
                      <a:r>
                        <a:rPr sz="350" spc="-1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4</a:t>
                      </a:r>
                      <a:r>
                        <a:rPr sz="35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（仅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  <a:p>
                      <a:pPr marL="65405">
                        <a:lnSpc>
                          <a:spcPts val="360"/>
                        </a:lnSpc>
                        <a:spcBef>
                          <a:spcPts val="35"/>
                        </a:spcBef>
                      </a:pPr>
                      <a:r>
                        <a:rPr sz="35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培养</a:t>
                      </a:r>
                      <a:r>
                        <a:rPr sz="350" spc="-1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物</a:t>
                      </a:r>
                      <a:r>
                        <a:rPr sz="35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）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27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8778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400" b="1" i="1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6</a:t>
                      </a:r>
                      <a:endParaRPr sz="40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3492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结核</a:t>
                      </a:r>
                      <a:r>
                        <a:rPr sz="350" spc="2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分</a:t>
                      </a: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支</a:t>
                      </a:r>
                      <a:r>
                        <a:rPr sz="350" spc="2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杆</a:t>
                      </a: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菌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2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第三类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2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5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BSL-3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2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5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ABSL-3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2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5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BSL-2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2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50" spc="1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BSL-1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412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35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UN281</a:t>
                      </a:r>
                      <a:r>
                        <a:rPr sz="350" spc="-1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4</a:t>
                      </a:r>
                      <a:r>
                        <a:rPr sz="35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（仅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  <a:p>
                      <a:pPr marL="65405">
                        <a:lnSpc>
                          <a:spcPts val="360"/>
                        </a:lnSpc>
                        <a:spcBef>
                          <a:spcPts val="35"/>
                        </a:spcBef>
                      </a:pPr>
                      <a:r>
                        <a:rPr sz="35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培养</a:t>
                      </a:r>
                      <a:r>
                        <a:rPr sz="350" spc="-1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物</a:t>
                      </a:r>
                      <a:r>
                        <a:rPr sz="35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）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127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marR="8255">
                        <a:lnSpc>
                          <a:spcPct val="109000"/>
                        </a:lnSpc>
                        <a:spcBef>
                          <a:spcPts val="60"/>
                        </a:spcBef>
                      </a:pPr>
                      <a:r>
                        <a:rPr sz="350" spc="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C</a:t>
                      </a:r>
                      <a:r>
                        <a:rPr sz="35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：实</a:t>
                      </a:r>
                      <a:r>
                        <a:rPr sz="350" spc="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验</a:t>
                      </a:r>
                      <a:r>
                        <a:rPr sz="35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的感</a:t>
                      </a:r>
                      <a:r>
                        <a:rPr sz="350" spc="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染</a:t>
                      </a:r>
                      <a:r>
                        <a:rPr sz="35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性材</a:t>
                      </a:r>
                      <a:r>
                        <a:rPr sz="350" spc="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料</a:t>
                      </a:r>
                      <a:r>
                        <a:rPr sz="35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处理要 </a:t>
                      </a: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在Ⅱ</a:t>
                      </a:r>
                      <a:r>
                        <a:rPr sz="350" spc="2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级</a:t>
                      </a: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生</a:t>
                      </a:r>
                      <a:r>
                        <a:rPr sz="350" spc="2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物</a:t>
                      </a: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安</a:t>
                      </a:r>
                      <a:r>
                        <a:rPr sz="350" spc="2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全</a:t>
                      </a: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柜中</a:t>
                      </a:r>
                      <a:r>
                        <a:rPr sz="350" spc="2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进</a:t>
                      </a:r>
                      <a:r>
                        <a:rPr sz="350" spc="3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行</a:t>
                      </a:r>
                      <a:endParaRPr sz="3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762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731519" y="1565147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30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919728" y="1559052"/>
            <a:ext cx="224790" cy="208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919728" y="1765553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932301" y="1582171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311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21658" y="1789432"/>
            <a:ext cx="1800860" cy="1270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50" b="1" spc="15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卫生健康</a:t>
            </a:r>
            <a:r>
              <a:rPr sz="650" b="1" spc="10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委</a:t>
            </a:r>
            <a:r>
              <a:rPr sz="650" b="1" spc="15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员会</a:t>
            </a:r>
            <a:r>
              <a:rPr sz="650" b="1" spc="10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《人</a:t>
            </a:r>
            <a:r>
              <a:rPr sz="650" b="1" spc="15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间传染的</a:t>
            </a:r>
            <a:r>
              <a:rPr sz="650" b="1" spc="10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病</a:t>
            </a:r>
            <a:r>
              <a:rPr sz="650" b="1" spc="15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原微</a:t>
            </a:r>
            <a:r>
              <a:rPr sz="650" b="1" spc="10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生物</a:t>
            </a:r>
            <a:r>
              <a:rPr sz="650" b="1" spc="15" dirty="0">
                <a:solidFill>
                  <a:srgbClr val="CC0000"/>
                </a:solidFill>
                <a:latin typeface="楷体" panose="02010609060101010101" charset="-122"/>
                <a:cs typeface="楷体" panose="02010609060101010101" charset="-122"/>
              </a:rPr>
              <a:t>名录》</a:t>
            </a:r>
            <a:endParaRPr sz="65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98797" y="1949957"/>
            <a:ext cx="2570480" cy="1195705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wrap="square" lIns="0" tIns="5080" rIns="0" bIns="0" rtlCol="0">
            <a:spAutoFit/>
          </a:bodyPr>
          <a:lstStyle/>
          <a:p>
            <a:pPr marL="131445" marR="44450" indent="-109220">
              <a:lnSpc>
                <a:spcPts val="1030"/>
              </a:lnSpc>
              <a:spcBef>
                <a:spcPts val="40"/>
              </a:spcBef>
            </a:pPr>
            <a:r>
              <a:rPr sz="550" b="1" spc="1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①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 </a:t>
            </a:r>
            <a:r>
              <a:rPr sz="550" b="1" spc="2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运输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包装分类：按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国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际民航组织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文</a:t>
            </a:r>
            <a:r>
              <a:rPr sz="550" b="1" spc="2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件</a:t>
            </a:r>
            <a:r>
              <a:rPr sz="550" b="1" spc="5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Doc9284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《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危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险品航空安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全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运输技术细 </a:t>
            </a:r>
            <a:r>
              <a:rPr sz="550" b="1" spc="2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则》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的分类包装要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求</a:t>
            </a:r>
            <a:r>
              <a:rPr sz="550" b="1" spc="1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，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将相关病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原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和标本分</a:t>
            </a:r>
            <a:r>
              <a:rPr sz="550" b="1" spc="2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为</a:t>
            </a:r>
            <a:r>
              <a:rPr sz="550" b="1" spc="5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A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、</a:t>
            </a:r>
            <a:r>
              <a:rPr sz="550" b="1" spc="5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B</a:t>
            </a:r>
            <a:r>
              <a:rPr sz="550" b="1" spc="2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两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类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，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对应的联合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国</a:t>
            </a:r>
            <a:r>
              <a:rPr sz="550" b="1" spc="1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编</a:t>
            </a:r>
            <a:endParaRPr sz="550">
              <a:latin typeface="楷体" panose="02010609060101010101" charset="-122"/>
              <a:cs typeface="楷体" panose="02010609060101010101" charset="-122"/>
            </a:endParaRPr>
          </a:p>
          <a:p>
            <a:pPr marL="131445">
              <a:lnSpc>
                <a:spcPct val="100000"/>
              </a:lnSpc>
              <a:spcBef>
                <a:spcPts val="270"/>
              </a:spcBef>
            </a:pPr>
            <a:r>
              <a:rPr sz="550" b="1" spc="2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号分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别为</a:t>
            </a:r>
            <a:r>
              <a:rPr sz="550" b="1" spc="10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UN2814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（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动物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病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毒为</a:t>
            </a:r>
            <a:r>
              <a:rPr sz="550" b="1" spc="10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UN2900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）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和</a:t>
            </a:r>
            <a:r>
              <a:rPr sz="550" b="1" spc="10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UN3373</a:t>
            </a:r>
            <a:r>
              <a:rPr sz="550" b="1" spc="1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。</a:t>
            </a:r>
            <a:endParaRPr sz="550">
              <a:latin typeface="楷体" panose="02010609060101010101" charset="-122"/>
              <a:cs typeface="楷体" panose="02010609060101010101" charset="-122"/>
            </a:endParaRPr>
          </a:p>
          <a:p>
            <a:pPr marL="131445" marR="39370" indent="-109220" algn="just">
              <a:lnSpc>
                <a:spcPct val="156000"/>
              </a:lnSpc>
              <a:spcBef>
                <a:spcPts val="5"/>
              </a:spcBef>
            </a:pPr>
            <a:r>
              <a:rPr sz="550" b="1" spc="1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②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 </a:t>
            </a:r>
            <a:r>
              <a:rPr sz="550" b="1" spc="2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对于</a:t>
            </a:r>
            <a:r>
              <a:rPr sz="550" b="1" spc="10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A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类感染性物质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，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若表中未注明</a:t>
            </a:r>
            <a:r>
              <a:rPr sz="550" b="1" spc="10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“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仅限于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病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毒培养物</a:t>
            </a:r>
            <a:r>
              <a:rPr sz="550" b="1" spc="10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”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，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则包括涉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及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该病 </a:t>
            </a:r>
            <a:r>
              <a:rPr sz="550" b="1" spc="2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毒的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所有材</a:t>
            </a:r>
            <a:r>
              <a:rPr sz="550" b="1" spc="1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料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；对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于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注</a:t>
            </a:r>
            <a:r>
              <a:rPr sz="550" b="1" spc="2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明</a:t>
            </a:r>
            <a:r>
              <a:rPr sz="550" b="1" spc="10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“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仅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限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于病毒培养</a:t>
            </a:r>
            <a:r>
              <a:rPr sz="550" b="1" spc="1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物</a:t>
            </a:r>
            <a:r>
              <a:rPr sz="550" b="1" spc="10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”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的</a:t>
            </a:r>
            <a:r>
              <a:rPr sz="550" b="1" spc="10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A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类感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染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性物</a:t>
            </a:r>
            <a:r>
              <a:rPr sz="550" b="1" spc="1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质</a:t>
            </a:r>
            <a:r>
              <a:rPr sz="550" b="1" spc="2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，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或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传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染性 </a:t>
            </a:r>
            <a:r>
              <a:rPr sz="550" b="1" spc="2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物质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特指菌株或活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菌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培养物，则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病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毒培养物</a:t>
            </a:r>
            <a:r>
              <a:rPr sz="550" b="1" spc="2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按</a:t>
            </a:r>
            <a:r>
              <a:rPr sz="550" b="1" spc="5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UN2814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包装。</a:t>
            </a:r>
            <a:endParaRPr sz="550">
              <a:latin typeface="楷体" panose="02010609060101010101" charset="-122"/>
              <a:cs typeface="楷体" panose="02010609060101010101" charset="-122"/>
            </a:endParaRPr>
          </a:p>
          <a:p>
            <a:pPr marL="131445" marR="60960" indent="-109220">
              <a:lnSpc>
                <a:spcPts val="1030"/>
              </a:lnSpc>
              <a:spcBef>
                <a:spcPts val="90"/>
              </a:spcBef>
            </a:pPr>
            <a:r>
              <a:rPr sz="550" b="1" spc="1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③</a:t>
            </a:r>
            <a:r>
              <a:rPr sz="550" b="1" spc="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 </a:t>
            </a:r>
            <a:r>
              <a:rPr sz="550" b="1" spc="2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其它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标本按</a:t>
            </a:r>
            <a:r>
              <a:rPr sz="550" b="1" spc="10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UN3373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要求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进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行包</a:t>
            </a:r>
            <a:r>
              <a:rPr sz="550" b="1" spc="1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装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。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凡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标</a:t>
            </a:r>
            <a:r>
              <a:rPr sz="550" b="1" spc="2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明</a:t>
            </a:r>
            <a:r>
              <a:rPr sz="550" b="1" spc="5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B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类的病毒和相关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样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本均按 </a:t>
            </a:r>
            <a:r>
              <a:rPr sz="550" b="1" spc="10" dirty="0">
                <a:solidFill>
                  <a:srgbClr val="0000CC"/>
                </a:solidFill>
                <a:latin typeface="Times New Roman" panose="02020603050405020304"/>
                <a:cs typeface="Times New Roman" panose="02020603050405020304"/>
              </a:rPr>
              <a:t>UN3373</a:t>
            </a:r>
            <a:r>
              <a:rPr sz="550" b="1" spc="2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的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要求包装和空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运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。通过其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他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交通工具运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输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的可参照以</a:t>
            </a:r>
            <a:r>
              <a:rPr sz="550" b="1" spc="1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上</a:t>
            </a:r>
            <a:r>
              <a:rPr sz="550" b="1" spc="20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标准进行 包</a:t>
            </a:r>
            <a:r>
              <a:rPr sz="550" b="1" spc="15" dirty="0">
                <a:solidFill>
                  <a:srgbClr val="0000CC"/>
                </a:solidFill>
                <a:latin typeface="楷体" panose="02010609060101010101" charset="-122"/>
                <a:cs typeface="楷体" panose="02010609060101010101" charset="-122"/>
              </a:rPr>
              <a:t>装。</a:t>
            </a:r>
            <a:endParaRPr sz="55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925823" y="1565147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30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25423" y="4526279"/>
            <a:ext cx="224789" cy="208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25423" y="4732782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737997" y="4549398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247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26591" y="4725563"/>
            <a:ext cx="1143000" cy="32194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40"/>
              </a:spcBef>
            </a:pP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感</a:t>
            </a:r>
            <a:r>
              <a:rPr sz="650" spc="20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染</a:t>
            </a: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性材料</a:t>
            </a:r>
            <a:r>
              <a:rPr sz="650" spc="20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包</a:t>
            </a: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装规定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  <a:p>
            <a:pPr marL="195580" algn="ctr">
              <a:lnSpc>
                <a:spcPts val="640"/>
              </a:lnSpc>
              <a:spcBef>
                <a:spcPts val="130"/>
              </a:spcBef>
            </a:pPr>
            <a:r>
              <a:rPr sz="550" spc="1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A</a:t>
            </a:r>
            <a:r>
              <a:rPr sz="550" spc="20" dirty="0">
                <a:solidFill>
                  <a:srgbClr val="0000FF"/>
                </a:solidFill>
                <a:latin typeface="微软雅黑" panose="020B0503020204020204" charset="-122"/>
                <a:cs typeface="微软雅黑" panose="020B0503020204020204" charset="-122"/>
              </a:rPr>
              <a:t>类感染性物质的包装与标签</a:t>
            </a:r>
            <a:endParaRPr sz="550">
              <a:latin typeface="微软雅黑" panose="020B0503020204020204" charset="-122"/>
              <a:cs typeface="微软雅黑" panose="020B0503020204020204" charset="-122"/>
            </a:endParaRPr>
          </a:p>
          <a:p>
            <a:pPr marL="195580" algn="ctr">
              <a:lnSpc>
                <a:spcPts val="640"/>
              </a:lnSpc>
            </a:pPr>
            <a:r>
              <a:rPr sz="550" spc="10" dirty="0">
                <a:solidFill>
                  <a:srgbClr val="0000FF"/>
                </a:solidFill>
                <a:latin typeface="微软雅黑" panose="020B0503020204020204" charset="-122"/>
                <a:cs typeface="微软雅黑" panose="020B0503020204020204" charset="-122"/>
              </a:rPr>
              <a:t>（</a:t>
            </a:r>
            <a:r>
              <a:rPr sz="550" spc="1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UN2814</a:t>
            </a:r>
            <a:r>
              <a:rPr sz="550" spc="20" dirty="0">
                <a:solidFill>
                  <a:srgbClr val="0000FF"/>
                </a:solidFill>
                <a:latin typeface="微软雅黑" panose="020B0503020204020204" charset="-122"/>
                <a:cs typeface="微软雅黑" panose="020B0503020204020204" charset="-122"/>
              </a:rPr>
              <a:t>、</a:t>
            </a:r>
            <a:r>
              <a:rPr sz="550" spc="1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UN2900</a:t>
            </a:r>
            <a:r>
              <a:rPr sz="550" spc="10" dirty="0">
                <a:solidFill>
                  <a:srgbClr val="0000FF"/>
                </a:solidFill>
                <a:latin typeface="微软雅黑" panose="020B0503020204020204" charset="-122"/>
                <a:cs typeface="微软雅黑" panose="020B0503020204020204" charset="-122"/>
              </a:rPr>
              <a:t>）</a:t>
            </a:r>
            <a:endParaRPr sz="55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110234" y="5114536"/>
            <a:ext cx="944904" cy="6271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060703" y="5748527"/>
            <a:ext cx="1048766" cy="3886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2375154" y="4861816"/>
            <a:ext cx="929640" cy="1993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20"/>
              </a:spcBef>
            </a:pPr>
            <a:r>
              <a:rPr sz="550" spc="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B</a:t>
            </a:r>
            <a:r>
              <a:rPr sz="550" spc="20" dirty="0">
                <a:solidFill>
                  <a:srgbClr val="0000FF"/>
                </a:solidFill>
                <a:latin typeface="微软雅黑" panose="020B0503020204020204" charset="-122"/>
                <a:cs typeface="微软雅黑" panose="020B0503020204020204" charset="-122"/>
              </a:rPr>
              <a:t>类感染性物质的包装与标签</a:t>
            </a:r>
            <a:endParaRPr sz="550">
              <a:latin typeface="微软雅黑" panose="020B0503020204020204" charset="-122"/>
              <a:cs typeface="微软雅黑" panose="020B0503020204020204" charset="-122"/>
            </a:endParaRPr>
          </a:p>
          <a:p>
            <a:pPr marR="3810" algn="ctr">
              <a:lnSpc>
                <a:spcPct val="100000"/>
              </a:lnSpc>
              <a:spcBef>
                <a:spcPts val="20"/>
              </a:spcBef>
            </a:pPr>
            <a:r>
              <a:rPr sz="550" spc="10" dirty="0">
                <a:solidFill>
                  <a:srgbClr val="0000FF"/>
                </a:solidFill>
                <a:latin typeface="微软雅黑" panose="020B0503020204020204" charset="-122"/>
                <a:cs typeface="微软雅黑" panose="020B0503020204020204" charset="-122"/>
              </a:rPr>
              <a:t>（</a:t>
            </a:r>
            <a:r>
              <a:rPr sz="550" spc="1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UN3733</a:t>
            </a:r>
            <a:r>
              <a:rPr sz="550" spc="10" dirty="0">
                <a:solidFill>
                  <a:srgbClr val="0000FF"/>
                </a:solidFill>
                <a:latin typeface="微软雅黑" panose="020B0503020204020204" charset="-122"/>
                <a:cs typeface="微软雅黑" panose="020B0503020204020204" charset="-122"/>
              </a:rPr>
              <a:t>）</a:t>
            </a:r>
            <a:endParaRPr sz="55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452119" y="5082490"/>
            <a:ext cx="676988" cy="64089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509266" y="5727954"/>
            <a:ext cx="627964" cy="4145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731519" y="4532376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919728" y="4526279"/>
            <a:ext cx="224790" cy="208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919728" y="4732782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3932301" y="4549398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120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932301" y="4858757"/>
            <a:ext cx="2884170" cy="5486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10185" marR="93345">
              <a:lnSpc>
                <a:spcPct val="156000"/>
              </a:lnSpc>
              <a:spcBef>
                <a:spcPts val="90"/>
              </a:spcBef>
            </a:pP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第四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十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六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条</a:t>
            </a:r>
            <a:r>
              <a:rPr sz="550" spc="26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高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等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级病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原微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从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事高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致病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性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或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者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疑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似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高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致病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性病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微 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活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动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应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当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经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省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级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以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上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人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民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政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府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卫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健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康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或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者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农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业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农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村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主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管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部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门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批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准</a:t>
            </a:r>
            <a:r>
              <a:rPr sz="5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， 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并将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活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动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情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况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向批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准部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门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报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告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对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我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国尚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未发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现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或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者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已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经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宣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布消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灭的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原 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微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生物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未经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批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准不得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从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事相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关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实验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活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动。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925823" y="4532376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725423" y="7492745"/>
            <a:ext cx="224790" cy="208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725423" y="7699247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737997" y="7515102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247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919733" y="7801356"/>
            <a:ext cx="785685" cy="106603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666237" y="7826502"/>
            <a:ext cx="755776" cy="104089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1016508" y="8893558"/>
            <a:ext cx="593090" cy="99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450" b="1" spc="10" dirty="0">
                <a:latin typeface="仿宋" panose="02010609060101010101" charset="-122"/>
                <a:cs typeface="仿宋" panose="02010609060101010101" charset="-122"/>
              </a:rPr>
              <a:t>BSL-3</a:t>
            </a:r>
            <a:r>
              <a:rPr sz="450" b="1" spc="25" dirty="0">
                <a:latin typeface="仿宋" panose="02010609060101010101" charset="-122"/>
                <a:cs typeface="仿宋" panose="02010609060101010101" charset="-122"/>
              </a:rPr>
              <a:t>实验室认可证书</a:t>
            </a:r>
            <a:endParaRPr sz="450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628138" y="8898129"/>
            <a:ext cx="836930" cy="99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450" b="1" spc="10" dirty="0">
                <a:latin typeface="仿宋" panose="02010609060101010101" charset="-122"/>
                <a:cs typeface="仿宋" panose="02010609060101010101" charset="-122"/>
              </a:rPr>
              <a:t>BSL-3</a:t>
            </a:r>
            <a:r>
              <a:rPr sz="450" b="1" spc="25" dirty="0">
                <a:latin typeface="仿宋" panose="02010609060101010101" charset="-122"/>
                <a:cs typeface="仿宋" panose="02010609060101010101" charset="-122"/>
              </a:rPr>
              <a:t>实验室实验活动资格证书</a:t>
            </a:r>
            <a:endParaRPr sz="450">
              <a:latin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257805" y="8575804"/>
            <a:ext cx="300355" cy="914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400" spc="5" dirty="0">
                <a:latin typeface="Calibri" panose="020F0502020204030204"/>
                <a:cs typeface="Calibri" panose="020F0502020204030204"/>
              </a:rPr>
              <a:t>BSL‐</a:t>
            </a:r>
            <a:r>
              <a:rPr sz="400" spc="15" dirty="0">
                <a:latin typeface="Calibri" panose="020F0502020204030204"/>
                <a:cs typeface="Calibri" panose="020F0502020204030204"/>
              </a:rPr>
              <a:t>3</a:t>
            </a:r>
            <a:r>
              <a:rPr sz="400" spc="30" dirty="0">
                <a:latin typeface="宋体" panose="02010600030101010101" pitchFamily="2" charset="-122"/>
                <a:cs typeface="宋体" panose="02010600030101010101" pitchFamily="2" charset="-122"/>
              </a:rPr>
              <a:t>实验室</a:t>
            </a:r>
            <a:endParaRPr sz="4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703832" y="7932419"/>
            <a:ext cx="944334" cy="66141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731519" y="7498842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1"/>
                </a:lnTo>
                <a:lnTo>
                  <a:pt x="2897124" y="1623821"/>
                </a:lnTo>
                <a:lnTo>
                  <a:pt x="2897124" y="0"/>
                </a:lnTo>
                <a:close/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919728" y="7492745"/>
            <a:ext cx="224790" cy="208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919728" y="7699247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3932301" y="7515102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120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932301" y="7782710"/>
            <a:ext cx="2884170" cy="9772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1135" marR="182880" algn="just">
              <a:lnSpc>
                <a:spcPct val="154000"/>
              </a:lnSpc>
              <a:spcBef>
                <a:spcPts val="95"/>
              </a:spcBef>
            </a:pP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第</a:t>
            </a:r>
            <a:r>
              <a:rPr sz="6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四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十七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条</a:t>
            </a:r>
            <a:r>
              <a:rPr sz="650" spc="30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6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微生</a:t>
            </a:r>
            <a:r>
              <a:rPr sz="6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实验室应当</a:t>
            </a:r>
            <a:r>
              <a:rPr sz="6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采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取措</a:t>
            </a:r>
            <a:r>
              <a:rPr sz="6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施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，加强对实</a:t>
            </a:r>
            <a:r>
              <a:rPr sz="6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动物的 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管</a:t>
            </a:r>
            <a:r>
              <a:rPr sz="6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理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，防止实验</a:t>
            </a:r>
            <a:r>
              <a:rPr sz="6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动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物逃</a:t>
            </a:r>
            <a:r>
              <a:rPr sz="6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逸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，对使用后</a:t>
            </a:r>
            <a:r>
              <a:rPr sz="6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实验</a:t>
            </a:r>
            <a:r>
              <a:rPr sz="6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动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物按照国家</a:t>
            </a:r>
            <a:r>
              <a:rPr sz="6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规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定进行 无</a:t>
            </a:r>
            <a:r>
              <a:rPr sz="6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害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化处理，实</a:t>
            </a:r>
            <a:r>
              <a:rPr sz="6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现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实验</a:t>
            </a:r>
            <a:r>
              <a:rPr sz="6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动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物可追溯。</a:t>
            </a:r>
            <a:r>
              <a:rPr sz="6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禁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止将</a:t>
            </a:r>
            <a:r>
              <a:rPr sz="6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使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用后的实验</a:t>
            </a:r>
            <a:r>
              <a:rPr sz="6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动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物流入 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市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场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  <a:p>
            <a:pPr marL="191135" marR="99060">
              <a:lnSpc>
                <a:spcPct val="154000"/>
              </a:lnSpc>
              <a:spcBef>
                <a:spcPts val="285"/>
              </a:spcBef>
            </a:pP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病原微</a:t>
            </a:r>
            <a:r>
              <a:rPr sz="6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物实验室应当加强</a:t>
            </a:r>
            <a:r>
              <a:rPr sz="6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对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实验活动废弃物的</a:t>
            </a:r>
            <a:r>
              <a:rPr sz="6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管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理，依法对废水、 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废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气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以及其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他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废弃物进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行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处置，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采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取措施防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止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污染。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3925823" y="7498842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1"/>
                </a:lnTo>
                <a:lnTo>
                  <a:pt x="2897124" y="1623821"/>
                </a:lnTo>
                <a:lnTo>
                  <a:pt x="2897124" y="0"/>
                </a:lnTo>
                <a:close/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35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5423" y="1765553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37997" y="1582171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247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66216" y="2642863"/>
            <a:ext cx="2449830" cy="4171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5080" algn="just">
              <a:lnSpc>
                <a:spcPct val="156000"/>
              </a:lnSpc>
              <a:spcBef>
                <a:spcPts val="90"/>
              </a:spcBef>
            </a:pP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第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七条</a:t>
            </a:r>
            <a:r>
              <a:rPr sz="550" spc="-75" dirty="0"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新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建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、改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建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、扩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建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三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级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四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级实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室或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者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产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进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口移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动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式三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级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、四 </a:t>
            </a:r>
            <a:r>
              <a:rPr sz="550" spc="30" dirty="0">
                <a:latin typeface="黑体" panose="02010609060101010101" charset="-122"/>
                <a:cs typeface="黑体" panose="02010609060101010101" charset="-122"/>
              </a:rPr>
              <a:t>级实验室，应当编制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环</a:t>
            </a:r>
            <a:r>
              <a:rPr sz="550" spc="30" dirty="0">
                <a:latin typeface="黑体" panose="02010609060101010101" charset="-122"/>
                <a:cs typeface="黑体" panose="02010609060101010101" charset="-122"/>
              </a:rPr>
              <a:t>境影响报告书，并按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照</a:t>
            </a:r>
            <a:r>
              <a:rPr sz="550" spc="30" dirty="0">
                <a:latin typeface="黑体" panose="02010609060101010101" charset="-122"/>
                <a:cs typeface="黑体" panose="02010609060101010101" charset="-122"/>
              </a:rPr>
              <a:t>规定程序报，三级实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室报省 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级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生态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环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保局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审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批，四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级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实验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室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报国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家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生态环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境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保护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部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审批。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40308" y="1810768"/>
            <a:ext cx="2475865" cy="7264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《</a:t>
            </a:r>
            <a:r>
              <a:rPr sz="650" spc="20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原微生</a:t>
            </a:r>
            <a:r>
              <a:rPr sz="650" spc="20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实验室生</a:t>
            </a:r>
            <a:r>
              <a:rPr sz="650" spc="20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安全环</a:t>
            </a:r>
            <a:r>
              <a:rPr sz="650" spc="20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境</a:t>
            </a: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管理办法</a:t>
            </a:r>
            <a:r>
              <a:rPr sz="650" spc="20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》</a:t>
            </a: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（环保</a:t>
            </a:r>
            <a:r>
              <a:rPr sz="650" spc="20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部</a:t>
            </a: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第</a:t>
            </a:r>
            <a:r>
              <a:rPr sz="650" spc="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32</a:t>
            </a:r>
            <a:r>
              <a:rPr sz="650" spc="-2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号）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500">
              <a:latin typeface="Times New Roman" panose="02020603050405020304"/>
              <a:cs typeface="Times New Roman" panose="02020603050405020304"/>
            </a:endParaRPr>
          </a:p>
          <a:p>
            <a:pPr marL="25400" marR="6350">
              <a:lnSpc>
                <a:spcPct val="156000"/>
              </a:lnSpc>
              <a:spcBef>
                <a:spcPts val="5"/>
              </a:spcBef>
            </a:pP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第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六条</a:t>
            </a:r>
            <a:r>
              <a:rPr sz="550" spc="-75" dirty="0"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新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建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、改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建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、扩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建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室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应当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按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照国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家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环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境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保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护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规定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执行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环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境影 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响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评价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制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度。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  <a:p>
            <a:pPr marL="25400" marR="5080">
              <a:lnSpc>
                <a:spcPct val="156000"/>
              </a:lnSpc>
            </a:pPr>
            <a:r>
              <a:rPr sz="550" spc="30" dirty="0">
                <a:latin typeface="黑体" panose="02010609060101010101" charset="-122"/>
                <a:cs typeface="黑体" panose="02010609060101010101" charset="-122"/>
              </a:rPr>
              <a:t>实验室环境影响评价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文</a:t>
            </a:r>
            <a:r>
              <a:rPr sz="550" spc="30" dirty="0">
                <a:latin typeface="黑体" panose="02010609060101010101" charset="-122"/>
                <a:cs typeface="黑体" panose="02010609060101010101" charset="-122"/>
              </a:rPr>
              <a:t>件应当对病原微生物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50" spc="30" dirty="0">
                <a:latin typeface="黑体" panose="02010609060101010101" charset="-122"/>
                <a:cs typeface="黑体" panose="02010609060101010101" charset="-122"/>
              </a:rPr>
              <a:t>验活动对环境可能造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成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的影响 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进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行分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析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和预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测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，并提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出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预防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和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控制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措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施。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31519" y="1565147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30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919728" y="1559052"/>
            <a:ext cx="224790" cy="20802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919728" y="1765553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932301" y="1582171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311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32301" y="1810768"/>
            <a:ext cx="2884170" cy="123634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202565" algn="just">
              <a:lnSpc>
                <a:spcPct val="100000"/>
              </a:lnSpc>
              <a:spcBef>
                <a:spcPts val="115"/>
              </a:spcBef>
            </a:pP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《</a:t>
            </a:r>
            <a:r>
              <a:rPr sz="650" spc="20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原微生</a:t>
            </a:r>
            <a:r>
              <a:rPr sz="650" spc="20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实验室生</a:t>
            </a:r>
            <a:r>
              <a:rPr sz="650" spc="20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安全环</a:t>
            </a:r>
            <a:r>
              <a:rPr sz="650" spc="20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境</a:t>
            </a: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管理办法</a:t>
            </a:r>
            <a:r>
              <a:rPr sz="650" spc="20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》</a:t>
            </a: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（环保</a:t>
            </a:r>
            <a:r>
              <a:rPr sz="650" spc="20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部</a:t>
            </a: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第</a:t>
            </a:r>
            <a:r>
              <a:rPr sz="650" spc="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32</a:t>
            </a:r>
            <a:r>
              <a:rPr sz="650" spc="-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号）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500">
              <a:latin typeface="Times New Roman" panose="02020603050405020304"/>
              <a:cs typeface="Times New Roman" panose="02020603050405020304"/>
            </a:endParaRPr>
          </a:p>
          <a:p>
            <a:pPr marL="228600" marR="210185" algn="just">
              <a:lnSpc>
                <a:spcPct val="157000"/>
              </a:lnSpc>
            </a:pPr>
            <a:r>
              <a:rPr sz="500" spc="30" dirty="0">
                <a:latin typeface="黑体" panose="02010609060101010101" charset="-122"/>
                <a:cs typeface="黑体" panose="02010609060101010101" charset="-122"/>
              </a:rPr>
              <a:t>第八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条</a:t>
            </a:r>
            <a:r>
              <a:rPr sz="500" spc="295" dirty="0"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500" spc="30" dirty="0">
                <a:latin typeface="黑体" panose="02010609060101010101" charset="-122"/>
                <a:cs typeface="黑体" panose="02010609060101010101" charset="-122"/>
              </a:rPr>
              <a:t>实验室应当</a:t>
            </a:r>
            <a:r>
              <a:rPr sz="500" spc="20" dirty="0">
                <a:latin typeface="黑体" panose="02010609060101010101" charset="-122"/>
                <a:cs typeface="黑体" panose="02010609060101010101" charset="-122"/>
              </a:rPr>
              <a:t>按照</a:t>
            </a:r>
            <a:r>
              <a:rPr sz="500" spc="30" dirty="0">
                <a:latin typeface="黑体" panose="02010609060101010101" charset="-122"/>
                <a:cs typeface="黑体" panose="02010609060101010101" charset="-122"/>
              </a:rPr>
              <a:t>国家环境保护规</a:t>
            </a:r>
            <a:r>
              <a:rPr sz="500" spc="20" dirty="0">
                <a:latin typeface="黑体" panose="02010609060101010101" charset="-122"/>
                <a:cs typeface="黑体" panose="02010609060101010101" charset="-122"/>
              </a:rPr>
              <a:t>定</a:t>
            </a:r>
            <a:r>
              <a:rPr sz="500" spc="30" dirty="0">
                <a:latin typeface="黑体" panose="02010609060101010101" charset="-122"/>
                <a:cs typeface="黑体" panose="02010609060101010101" charset="-122"/>
              </a:rPr>
              <a:t>、经</a:t>
            </a:r>
            <a:r>
              <a:rPr sz="500" spc="20" dirty="0">
                <a:latin typeface="黑体" panose="02010609060101010101" charset="-122"/>
                <a:cs typeface="黑体" panose="02010609060101010101" charset="-122"/>
              </a:rPr>
              <a:t>审</a:t>
            </a:r>
            <a:r>
              <a:rPr sz="500" spc="30" dirty="0">
                <a:latin typeface="黑体" panose="02010609060101010101" charset="-122"/>
                <a:cs typeface="黑体" panose="02010609060101010101" charset="-122"/>
              </a:rPr>
              <a:t>批的环境影响</a:t>
            </a:r>
            <a:r>
              <a:rPr sz="500" spc="20" dirty="0">
                <a:latin typeface="黑体" panose="02010609060101010101" charset="-122"/>
                <a:cs typeface="黑体" panose="02010609060101010101" charset="-122"/>
              </a:rPr>
              <a:t>评</a:t>
            </a:r>
            <a:r>
              <a:rPr sz="500" spc="30" dirty="0">
                <a:latin typeface="黑体" panose="02010609060101010101" charset="-122"/>
                <a:cs typeface="黑体" panose="02010609060101010101" charset="-122"/>
              </a:rPr>
              <a:t>价文件</a:t>
            </a:r>
            <a:r>
              <a:rPr sz="500" spc="20" dirty="0">
                <a:latin typeface="黑体" panose="02010609060101010101" charset="-122"/>
                <a:cs typeface="黑体" panose="02010609060101010101" charset="-122"/>
              </a:rPr>
              <a:t>以</a:t>
            </a:r>
            <a:r>
              <a:rPr sz="500" spc="30" dirty="0">
                <a:latin typeface="黑体" panose="02010609060101010101" charset="-122"/>
                <a:cs typeface="黑体" panose="02010609060101010101" charset="-122"/>
              </a:rPr>
              <a:t>及环境 保护行政主管部门批</a:t>
            </a:r>
            <a:r>
              <a:rPr sz="500" spc="20" dirty="0">
                <a:latin typeface="黑体" panose="02010609060101010101" charset="-122"/>
                <a:cs typeface="黑体" panose="02010609060101010101" charset="-122"/>
              </a:rPr>
              <a:t>复文</a:t>
            </a:r>
            <a:r>
              <a:rPr sz="500" spc="30" dirty="0">
                <a:latin typeface="黑体" panose="02010609060101010101" charset="-122"/>
                <a:cs typeface="黑体" panose="02010609060101010101" charset="-122"/>
              </a:rPr>
              <a:t>件的要求，安装或者</a:t>
            </a:r>
            <a:r>
              <a:rPr sz="500" spc="20" dirty="0">
                <a:latin typeface="黑体" panose="02010609060101010101" charset="-122"/>
                <a:cs typeface="黑体" panose="02010609060101010101" charset="-122"/>
              </a:rPr>
              <a:t>配备</a:t>
            </a:r>
            <a:r>
              <a:rPr sz="500" spc="30" dirty="0">
                <a:latin typeface="黑体" panose="02010609060101010101" charset="-122"/>
                <a:cs typeface="黑体" panose="02010609060101010101" charset="-122"/>
              </a:rPr>
              <a:t>污染防治设施、设</a:t>
            </a:r>
            <a:r>
              <a:rPr sz="500" spc="20" dirty="0">
                <a:latin typeface="黑体" panose="02010609060101010101" charset="-122"/>
                <a:cs typeface="黑体" panose="02010609060101010101" charset="-122"/>
              </a:rPr>
              <a:t>备</a:t>
            </a:r>
            <a:r>
              <a:rPr sz="500" spc="30" dirty="0">
                <a:latin typeface="黑体" panose="02010609060101010101" charset="-122"/>
                <a:cs typeface="黑体" panose="02010609060101010101" charset="-122"/>
              </a:rPr>
              <a:t>。</a:t>
            </a:r>
            <a:r>
              <a:rPr sz="500" spc="20" dirty="0">
                <a:latin typeface="黑体" panose="02010609060101010101" charset="-122"/>
                <a:cs typeface="黑体" panose="02010609060101010101" charset="-122"/>
              </a:rPr>
              <a:t>污</a:t>
            </a:r>
            <a:r>
              <a:rPr sz="500" spc="30" dirty="0">
                <a:latin typeface="黑体" panose="02010609060101010101" charset="-122"/>
                <a:cs typeface="黑体" panose="02010609060101010101" charset="-122"/>
              </a:rPr>
              <a:t>染防治 设施、设备必须经环</a:t>
            </a:r>
            <a:r>
              <a:rPr sz="500" spc="20" dirty="0">
                <a:latin typeface="黑体" panose="02010609060101010101" charset="-122"/>
                <a:cs typeface="黑体" panose="02010609060101010101" charset="-122"/>
              </a:rPr>
              <a:t>境保</a:t>
            </a:r>
            <a:r>
              <a:rPr sz="500" spc="30" dirty="0">
                <a:latin typeface="黑体" panose="02010609060101010101" charset="-122"/>
                <a:cs typeface="黑体" panose="02010609060101010101" charset="-122"/>
              </a:rPr>
              <a:t>护行政主管部门验收</a:t>
            </a:r>
            <a:r>
              <a:rPr sz="500" spc="20" dirty="0">
                <a:latin typeface="黑体" panose="02010609060101010101" charset="-122"/>
                <a:cs typeface="黑体" panose="02010609060101010101" charset="-122"/>
              </a:rPr>
              <a:t>合格</a:t>
            </a:r>
            <a:r>
              <a:rPr sz="500" spc="30" dirty="0">
                <a:latin typeface="黑体" panose="02010609060101010101" charset="-122"/>
                <a:cs typeface="黑体" panose="02010609060101010101" charset="-122"/>
              </a:rPr>
              <a:t>后，实验室方可投</a:t>
            </a:r>
            <a:r>
              <a:rPr sz="500" spc="20" dirty="0">
                <a:latin typeface="黑体" panose="02010609060101010101" charset="-122"/>
                <a:cs typeface="黑体" panose="02010609060101010101" charset="-122"/>
              </a:rPr>
              <a:t>入</a:t>
            </a:r>
            <a:r>
              <a:rPr sz="500" spc="30" dirty="0">
                <a:latin typeface="黑体" panose="02010609060101010101" charset="-122"/>
                <a:cs typeface="黑体" panose="02010609060101010101" charset="-122"/>
              </a:rPr>
              <a:t>运</a:t>
            </a:r>
            <a:r>
              <a:rPr sz="500" spc="20" dirty="0">
                <a:latin typeface="黑体" panose="02010609060101010101" charset="-122"/>
                <a:cs typeface="黑体" panose="02010609060101010101" charset="-122"/>
              </a:rPr>
              <a:t>行</a:t>
            </a:r>
            <a:r>
              <a:rPr sz="500" spc="30" dirty="0">
                <a:latin typeface="黑体" panose="02010609060101010101" charset="-122"/>
                <a:cs typeface="黑体" panose="02010609060101010101" charset="-122"/>
              </a:rPr>
              <a:t>或者使 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用。</a:t>
            </a:r>
            <a:endParaRPr sz="500">
              <a:latin typeface="黑体" panose="02010609060101010101" charset="-122"/>
              <a:cs typeface="黑体" panose="02010609060101010101" charset="-122"/>
            </a:endParaRPr>
          </a:p>
          <a:p>
            <a:pPr marL="228600" marR="209550" algn="just">
              <a:lnSpc>
                <a:spcPct val="157000"/>
              </a:lnSpc>
              <a:spcBef>
                <a:spcPts val="290"/>
              </a:spcBef>
            </a:pP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第十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三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条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室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对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其产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的废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水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，必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须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按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照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国家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有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关规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定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进行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无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害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化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处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理；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符合国 家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有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关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排放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标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准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后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，方可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排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放。</a:t>
            </a:r>
            <a:endParaRPr sz="500">
              <a:latin typeface="黑体" panose="02010609060101010101" charset="-122"/>
              <a:cs typeface="黑体" panose="02010609060101010101" charset="-122"/>
            </a:endParaRPr>
          </a:p>
          <a:p>
            <a:pPr marL="228600" marR="209550" algn="just">
              <a:lnSpc>
                <a:spcPct val="157000"/>
              </a:lnSpc>
              <a:spcBef>
                <a:spcPts val="285"/>
              </a:spcBef>
            </a:pP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第十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四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条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室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进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行实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活动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时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，必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须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按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照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国家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有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关规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定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保证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大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气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污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染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防治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设施的 正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常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运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转；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排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放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废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气不得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违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反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国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家有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关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标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准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或者规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定。</a:t>
            </a:r>
            <a:endParaRPr sz="5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925823" y="1565147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30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25423" y="4526279"/>
            <a:ext cx="224789" cy="20802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25423" y="4732782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737997" y="4549398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247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37997" y="4777234"/>
            <a:ext cx="2884170" cy="127952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201295">
              <a:lnSpc>
                <a:spcPct val="100000"/>
              </a:lnSpc>
              <a:spcBef>
                <a:spcPts val="115"/>
              </a:spcBef>
            </a:pP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《</a:t>
            </a:r>
            <a:r>
              <a:rPr sz="650" spc="20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原微生</a:t>
            </a:r>
            <a:r>
              <a:rPr sz="650" spc="20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实验室生</a:t>
            </a:r>
            <a:r>
              <a:rPr sz="650" spc="20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安全环</a:t>
            </a:r>
            <a:r>
              <a:rPr sz="650" spc="20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境</a:t>
            </a: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管理办法</a:t>
            </a:r>
            <a:r>
              <a:rPr sz="650" spc="20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》</a:t>
            </a: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（环保</a:t>
            </a:r>
            <a:r>
              <a:rPr sz="650" spc="20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部</a:t>
            </a: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第</a:t>
            </a:r>
            <a:r>
              <a:rPr sz="650" spc="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32</a:t>
            </a:r>
            <a:r>
              <a:rPr sz="650" spc="-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号）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  <a:p>
            <a:pPr marL="228600" marR="208915">
              <a:lnSpc>
                <a:spcPct val="159000"/>
              </a:lnSpc>
              <a:spcBef>
                <a:spcPts val="390"/>
              </a:spcBef>
            </a:pPr>
            <a:r>
              <a:rPr sz="450" spc="35" dirty="0">
                <a:latin typeface="黑体" panose="02010609060101010101" charset="-122"/>
                <a:cs typeface="黑体" panose="02010609060101010101" charset="-122"/>
              </a:rPr>
              <a:t>第十五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条</a:t>
            </a:r>
            <a:r>
              <a:rPr sz="450" spc="-55" dirty="0"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450" spc="35" dirty="0">
                <a:latin typeface="黑体" panose="02010609060101010101" charset="-122"/>
                <a:cs typeface="黑体" panose="02010609060101010101" charset="-122"/>
              </a:rPr>
              <a:t>实验室必须按照下列规定，妥善收集、贮存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和</a:t>
            </a:r>
            <a:r>
              <a:rPr sz="450" spc="35" dirty="0">
                <a:latin typeface="黑体" panose="02010609060101010101" charset="-122"/>
                <a:cs typeface="黑体" panose="02010609060101010101" charset="-122"/>
              </a:rPr>
              <a:t>处置其实验活动产生的危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险</a:t>
            </a:r>
            <a:r>
              <a:rPr sz="450" spc="35" dirty="0">
                <a:latin typeface="黑体" panose="02010609060101010101" charset="-122"/>
                <a:cs typeface="黑体" panose="02010609060101010101" charset="-122"/>
              </a:rPr>
              <a:t>废物，  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防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止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环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境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污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染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：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  <a:p>
            <a:pPr marL="356870" marR="210185" indent="-64135">
              <a:lnSpc>
                <a:spcPct val="160000"/>
              </a:lnSpc>
              <a:spcBef>
                <a:spcPts val="20"/>
              </a:spcBef>
              <a:buSzPct val="75000"/>
              <a:buAutoNum type="arabicPeriod"/>
              <a:tabLst>
                <a:tab pos="357505" algn="l"/>
              </a:tabLst>
            </a:pP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建立</a:t>
            </a:r>
            <a:r>
              <a:rPr sz="400" spc="35" dirty="0">
                <a:latin typeface="黑体" panose="02010609060101010101" charset="-122"/>
                <a:cs typeface="黑体" panose="02010609060101010101" charset="-122"/>
              </a:rPr>
              <a:t>危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险废物登记</a:t>
            </a:r>
            <a:r>
              <a:rPr sz="400" spc="35" dirty="0">
                <a:latin typeface="黑体" panose="02010609060101010101" charset="-122"/>
                <a:cs typeface="黑体" panose="02010609060101010101" charset="-122"/>
              </a:rPr>
              <a:t>制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度，对其产生的</a:t>
            </a:r>
            <a:r>
              <a:rPr sz="400" spc="35" dirty="0">
                <a:latin typeface="黑体" panose="02010609060101010101" charset="-122"/>
                <a:cs typeface="黑体" panose="02010609060101010101" charset="-122"/>
              </a:rPr>
              <a:t>危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险废物进行登记</a:t>
            </a:r>
            <a:r>
              <a:rPr sz="400" spc="35" dirty="0">
                <a:latin typeface="黑体" panose="02010609060101010101" charset="-122"/>
                <a:cs typeface="黑体" panose="02010609060101010101" charset="-122"/>
              </a:rPr>
              <a:t>。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登记内容应</a:t>
            </a:r>
            <a:r>
              <a:rPr sz="400" spc="35" dirty="0">
                <a:latin typeface="黑体" panose="02010609060101010101" charset="-122"/>
                <a:cs typeface="黑体" panose="02010609060101010101" charset="-122"/>
              </a:rPr>
              <a:t>当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包括危险废物的</a:t>
            </a:r>
            <a:r>
              <a:rPr sz="400" spc="35" dirty="0">
                <a:latin typeface="黑体" panose="02010609060101010101" charset="-122"/>
                <a:cs typeface="黑体" panose="02010609060101010101" charset="-122"/>
              </a:rPr>
              <a:t>来</a:t>
            </a:r>
            <a:r>
              <a:rPr sz="400" spc="25" dirty="0">
                <a:latin typeface="黑体" panose="02010609060101010101" charset="-122"/>
                <a:cs typeface="黑体" panose="02010609060101010101" charset="-122"/>
              </a:rPr>
              <a:t>源、种 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类、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重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量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或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者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数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量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处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置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方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法、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最终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去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向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以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及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经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办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人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签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名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等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项目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。登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记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资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料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至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少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保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存</a:t>
            </a:r>
            <a:r>
              <a:rPr sz="400" spc="15" dirty="0">
                <a:latin typeface="黑体" panose="02010609060101010101" charset="-122"/>
                <a:cs typeface="黑体" panose="02010609060101010101" charset="-122"/>
              </a:rPr>
              <a:t>3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年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。</a:t>
            </a:r>
            <a:endParaRPr sz="400">
              <a:latin typeface="黑体" panose="02010609060101010101" charset="-122"/>
              <a:cs typeface="黑体" panose="02010609060101010101" charset="-122"/>
            </a:endParaRPr>
          </a:p>
          <a:p>
            <a:pPr marL="356870" marR="210185" indent="-64135">
              <a:lnSpc>
                <a:spcPct val="161000"/>
              </a:lnSpc>
              <a:buSzPct val="75000"/>
              <a:buAutoNum type="arabicPeriod"/>
              <a:tabLst>
                <a:tab pos="357505" algn="l"/>
              </a:tabLst>
            </a:pP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及时</a:t>
            </a:r>
            <a:r>
              <a:rPr sz="400" spc="35" dirty="0">
                <a:latin typeface="黑体" panose="02010609060101010101" charset="-122"/>
                <a:cs typeface="黑体" panose="02010609060101010101" charset="-122"/>
              </a:rPr>
              <a:t>收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集其实验活</a:t>
            </a:r>
            <a:r>
              <a:rPr sz="400" spc="35" dirty="0">
                <a:latin typeface="黑体" panose="02010609060101010101" charset="-122"/>
                <a:cs typeface="黑体" panose="02010609060101010101" charset="-122"/>
              </a:rPr>
              <a:t>动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中产生的危险废</a:t>
            </a:r>
            <a:r>
              <a:rPr sz="400" spc="35" dirty="0"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，按照类别分别</a:t>
            </a:r>
            <a:r>
              <a:rPr sz="400" spc="35" dirty="0">
                <a:latin typeface="黑体" panose="02010609060101010101" charset="-122"/>
                <a:cs typeface="黑体" panose="02010609060101010101" charset="-122"/>
              </a:rPr>
              <a:t>置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于防渗漏、</a:t>
            </a:r>
            <a:r>
              <a:rPr sz="400" spc="35" dirty="0">
                <a:latin typeface="黑体" panose="02010609060101010101" charset="-122"/>
                <a:cs typeface="黑体" panose="02010609060101010101" charset="-122"/>
              </a:rPr>
              <a:t>防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锐器穿透等符合</a:t>
            </a:r>
            <a:r>
              <a:rPr sz="400" spc="35" dirty="0">
                <a:latin typeface="黑体" panose="02010609060101010101" charset="-122"/>
                <a:cs typeface="黑体" panose="02010609060101010101" charset="-122"/>
              </a:rPr>
              <a:t>国</a:t>
            </a:r>
            <a:r>
              <a:rPr sz="400" spc="25" dirty="0">
                <a:latin typeface="黑体" panose="02010609060101010101" charset="-122"/>
                <a:cs typeface="黑体" panose="02010609060101010101" charset="-122"/>
              </a:rPr>
              <a:t>家有关 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环境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保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护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要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求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专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用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包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装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、容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器内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并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按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国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家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规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定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要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求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设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置明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显的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危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险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废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警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示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标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识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和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说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明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。</a:t>
            </a:r>
            <a:endParaRPr sz="400">
              <a:latin typeface="黑体" panose="02010609060101010101" charset="-122"/>
              <a:cs typeface="黑体" panose="02010609060101010101" charset="-122"/>
            </a:endParaRPr>
          </a:p>
          <a:p>
            <a:pPr marL="356870" marR="210185" indent="-64135">
              <a:lnSpc>
                <a:spcPts val="770"/>
              </a:lnSpc>
              <a:spcBef>
                <a:spcPts val="75"/>
              </a:spcBef>
              <a:buSzPct val="75000"/>
              <a:buAutoNum type="arabicPeriod"/>
              <a:tabLst>
                <a:tab pos="357505" algn="l"/>
              </a:tabLst>
            </a:pP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配备</a:t>
            </a:r>
            <a:r>
              <a:rPr sz="400" spc="35" dirty="0">
                <a:latin typeface="黑体" panose="02010609060101010101" charset="-122"/>
                <a:cs typeface="黑体" panose="02010609060101010101" charset="-122"/>
              </a:rPr>
              <a:t>符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合国家法律</a:t>
            </a:r>
            <a:r>
              <a:rPr sz="400" spc="35" dirty="0"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行政法规和有关</a:t>
            </a:r>
            <a:r>
              <a:rPr sz="400" spc="35" dirty="0">
                <a:latin typeface="黑体" panose="02010609060101010101" charset="-122"/>
                <a:cs typeface="黑体" panose="02010609060101010101" charset="-122"/>
              </a:rPr>
              <a:t>技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术规范要求的危</a:t>
            </a:r>
            <a:r>
              <a:rPr sz="400" spc="35" dirty="0">
                <a:latin typeface="黑体" panose="02010609060101010101" charset="-122"/>
                <a:cs typeface="黑体" panose="02010609060101010101" charset="-122"/>
              </a:rPr>
              <a:t>险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废物暂时贮</a:t>
            </a:r>
            <a:r>
              <a:rPr sz="400" spc="35" dirty="0">
                <a:latin typeface="黑体" panose="02010609060101010101" charset="-122"/>
                <a:cs typeface="黑体" panose="02010609060101010101" charset="-122"/>
              </a:rPr>
              <a:t>存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柜（箱）或者其</a:t>
            </a:r>
            <a:r>
              <a:rPr sz="400" spc="35" dirty="0">
                <a:latin typeface="黑体" panose="02010609060101010101" charset="-122"/>
                <a:cs typeface="黑体" panose="02010609060101010101" charset="-122"/>
              </a:rPr>
              <a:t>他</a:t>
            </a:r>
            <a:r>
              <a:rPr sz="400" spc="25" dirty="0">
                <a:latin typeface="黑体" panose="02010609060101010101" charset="-122"/>
                <a:cs typeface="黑体" panose="02010609060101010101" charset="-122"/>
              </a:rPr>
              <a:t>设施、 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设备。</a:t>
            </a:r>
            <a:endParaRPr sz="400">
              <a:latin typeface="黑体" panose="02010609060101010101" charset="-122"/>
              <a:cs typeface="黑体" panose="02010609060101010101" charset="-122"/>
            </a:endParaRPr>
          </a:p>
          <a:p>
            <a:pPr marL="356870" marR="210185" indent="-64135">
              <a:lnSpc>
                <a:spcPts val="770"/>
              </a:lnSpc>
              <a:spcBef>
                <a:spcPts val="5"/>
              </a:spcBef>
              <a:buSzPct val="75000"/>
              <a:buAutoNum type="arabicPeriod"/>
              <a:tabLst>
                <a:tab pos="357505" algn="l"/>
              </a:tabLst>
            </a:pP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按照</a:t>
            </a:r>
            <a:r>
              <a:rPr sz="400" spc="35" dirty="0">
                <a:latin typeface="黑体" panose="02010609060101010101" charset="-122"/>
                <a:cs typeface="黑体" panose="02010609060101010101" charset="-122"/>
              </a:rPr>
              <a:t>国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家有关规定</a:t>
            </a:r>
            <a:r>
              <a:rPr sz="400" spc="35" dirty="0">
                <a:latin typeface="黑体" panose="02010609060101010101" charset="-122"/>
                <a:cs typeface="黑体" panose="02010609060101010101" charset="-122"/>
              </a:rPr>
              <a:t>对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危险废物就地进</a:t>
            </a:r>
            <a:r>
              <a:rPr sz="400" spc="35" dirty="0">
                <a:latin typeface="黑体" panose="02010609060101010101" charset="-122"/>
                <a:cs typeface="黑体" panose="02010609060101010101" charset="-122"/>
              </a:rPr>
              <a:t>行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无害化处理，并</a:t>
            </a:r>
            <a:r>
              <a:rPr sz="400" spc="35" dirty="0">
                <a:latin typeface="黑体" panose="02010609060101010101" charset="-122"/>
                <a:cs typeface="黑体" panose="02010609060101010101" charset="-122"/>
              </a:rPr>
              <a:t>根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据就近集中</a:t>
            </a:r>
            <a:r>
              <a:rPr sz="400" spc="35" dirty="0">
                <a:latin typeface="黑体" panose="02010609060101010101" charset="-122"/>
                <a:cs typeface="黑体" panose="02010609060101010101" charset="-122"/>
              </a:rPr>
              <a:t>处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置的原则，及时</a:t>
            </a:r>
            <a:r>
              <a:rPr sz="400" spc="35" dirty="0">
                <a:latin typeface="黑体" panose="02010609060101010101" charset="-122"/>
                <a:cs typeface="黑体" panose="02010609060101010101" charset="-122"/>
              </a:rPr>
              <a:t>将</a:t>
            </a:r>
            <a:r>
              <a:rPr sz="400" spc="25" dirty="0">
                <a:latin typeface="黑体" panose="02010609060101010101" charset="-122"/>
                <a:cs typeface="黑体" panose="02010609060101010101" charset="-122"/>
              </a:rPr>
              <a:t>经无害 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化处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理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后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危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险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废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交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由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依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法取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得危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险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废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经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营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许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可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证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单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位集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中处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置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。</a:t>
            </a:r>
            <a:endParaRPr sz="400">
              <a:latin typeface="黑体" panose="02010609060101010101" charset="-122"/>
              <a:cs typeface="黑体" panose="02010609060101010101" charset="-122"/>
            </a:endParaRPr>
          </a:p>
          <a:p>
            <a:pPr marL="356870" indent="-64770">
              <a:lnSpc>
                <a:spcPct val="100000"/>
              </a:lnSpc>
              <a:spcBef>
                <a:spcPts val="220"/>
              </a:spcBef>
              <a:buSzPct val="75000"/>
              <a:buAutoNum type="arabicPeriod"/>
              <a:tabLst>
                <a:tab pos="357505" algn="l"/>
              </a:tabLst>
            </a:pP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不得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随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意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丢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弃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倾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倒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堆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放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危险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废物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不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得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将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危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险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废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混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入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其他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废物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和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活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垃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圾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中。</a:t>
            </a:r>
            <a:endParaRPr sz="4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31519" y="4532376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919728" y="4526279"/>
            <a:ext cx="224790" cy="20802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919728" y="4732782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932301" y="4549398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120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155185" y="5582665"/>
            <a:ext cx="2451100" cy="5397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5080">
              <a:lnSpc>
                <a:spcPct val="159000"/>
              </a:lnSpc>
              <a:spcBef>
                <a:spcPts val="90"/>
              </a:spcBef>
            </a:pPr>
            <a:r>
              <a:rPr sz="450" spc="35" dirty="0">
                <a:latin typeface="黑体" panose="02010609060101010101" charset="-122"/>
                <a:cs typeface="黑体" panose="02010609060101010101" charset="-122"/>
              </a:rPr>
              <a:t>第二十一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条</a:t>
            </a:r>
            <a:r>
              <a:rPr sz="450" spc="-60" dirty="0"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450" spc="35" dirty="0">
                <a:latin typeface="黑体" panose="02010609060101010101" charset="-122"/>
                <a:cs typeface="黑体" panose="02010609060101010101" charset="-122"/>
              </a:rPr>
              <a:t>违反本办法有关规定，有下列情形之一的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450" spc="35" dirty="0">
                <a:latin typeface="黑体" panose="02010609060101010101" charset="-122"/>
                <a:cs typeface="黑体" panose="02010609060101010101" charset="-122"/>
              </a:rPr>
              <a:t>由县级以上人民政府环境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保</a:t>
            </a:r>
            <a:r>
              <a:rPr sz="450" spc="35" dirty="0">
                <a:latin typeface="黑体" panose="02010609060101010101" charset="-122"/>
                <a:cs typeface="黑体" panose="02010609060101010101" charset="-122"/>
              </a:rPr>
              <a:t>护行政 </a:t>
            </a:r>
            <a:r>
              <a:rPr sz="450" spc="25" dirty="0">
                <a:latin typeface="黑体" panose="02010609060101010101" charset="-122"/>
                <a:cs typeface="黑体" panose="02010609060101010101" charset="-122"/>
              </a:rPr>
              <a:t>主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管</a:t>
            </a:r>
            <a:r>
              <a:rPr sz="450" spc="25" dirty="0">
                <a:latin typeface="黑体" panose="02010609060101010101" charset="-122"/>
                <a:cs typeface="黑体" panose="02010609060101010101" charset="-122"/>
              </a:rPr>
              <a:t>部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门</a:t>
            </a:r>
            <a:r>
              <a:rPr sz="450" spc="25" dirty="0">
                <a:latin typeface="黑体" panose="02010609060101010101" charset="-122"/>
                <a:cs typeface="黑体" panose="02010609060101010101" charset="-122"/>
              </a:rPr>
              <a:t>责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令</a:t>
            </a:r>
            <a:r>
              <a:rPr sz="450" spc="25" dirty="0">
                <a:latin typeface="黑体" panose="02010609060101010101" charset="-122"/>
                <a:cs typeface="黑体" panose="02010609060101010101" charset="-122"/>
              </a:rPr>
              <a:t>限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期改</a:t>
            </a:r>
            <a:r>
              <a:rPr sz="450" spc="25" dirty="0">
                <a:latin typeface="黑体" panose="02010609060101010101" charset="-122"/>
                <a:cs typeface="黑体" panose="02010609060101010101" charset="-122"/>
              </a:rPr>
              <a:t>正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，给</a:t>
            </a:r>
            <a:r>
              <a:rPr sz="450" spc="25" dirty="0">
                <a:latin typeface="黑体" panose="02010609060101010101" charset="-122"/>
                <a:cs typeface="黑体" panose="02010609060101010101" charset="-122"/>
              </a:rPr>
              <a:t>予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警</a:t>
            </a:r>
            <a:r>
              <a:rPr sz="450" spc="25" dirty="0">
                <a:latin typeface="黑体" panose="02010609060101010101" charset="-122"/>
                <a:cs typeface="黑体" panose="02010609060101010101" charset="-122"/>
              </a:rPr>
              <a:t>告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；</a:t>
            </a:r>
            <a:r>
              <a:rPr sz="450" spc="25" dirty="0">
                <a:latin typeface="黑体" panose="02010609060101010101" charset="-122"/>
                <a:cs typeface="黑体" panose="02010609060101010101" charset="-122"/>
              </a:rPr>
              <a:t>逾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期</a:t>
            </a:r>
            <a:r>
              <a:rPr sz="450" spc="25" dirty="0">
                <a:latin typeface="黑体" panose="02010609060101010101" charset="-122"/>
                <a:cs typeface="黑体" panose="02010609060101010101" charset="-122"/>
              </a:rPr>
              <a:t>不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改正</a:t>
            </a:r>
            <a:r>
              <a:rPr sz="450" spc="25" dirty="0"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450" spc="25" dirty="0">
                <a:latin typeface="黑体" panose="02010609060101010101" charset="-122"/>
                <a:cs typeface="黑体" panose="02010609060101010101" charset="-122"/>
              </a:rPr>
              <a:t>处</a:t>
            </a:r>
            <a:r>
              <a:rPr sz="450" spc="10" dirty="0">
                <a:latin typeface="黑体" panose="02010609060101010101" charset="-122"/>
                <a:cs typeface="黑体" panose="02010609060101010101" charset="-122"/>
              </a:rPr>
              <a:t>1000</a:t>
            </a:r>
            <a:r>
              <a:rPr sz="450" spc="-5" dirty="0"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450" spc="25" dirty="0">
                <a:latin typeface="黑体" panose="02010609060101010101" charset="-122"/>
                <a:cs typeface="黑体" panose="02010609060101010101" charset="-122"/>
              </a:rPr>
              <a:t>元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以</a:t>
            </a:r>
            <a:r>
              <a:rPr sz="450" spc="25" dirty="0">
                <a:latin typeface="黑体" panose="02010609060101010101" charset="-122"/>
                <a:cs typeface="黑体" panose="02010609060101010101" charset="-122"/>
              </a:rPr>
              <a:t>下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罚</a:t>
            </a:r>
            <a:r>
              <a:rPr sz="450" spc="25" dirty="0">
                <a:latin typeface="黑体" panose="02010609060101010101" charset="-122"/>
                <a:cs typeface="黑体" panose="02010609060101010101" charset="-122"/>
              </a:rPr>
              <a:t>款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：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  <a:p>
            <a:pPr marL="108585">
              <a:lnSpc>
                <a:spcPct val="100000"/>
              </a:lnSpc>
              <a:spcBef>
                <a:spcPts val="310"/>
              </a:spcBef>
            </a:pP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（一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）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未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建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立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室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污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染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防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治管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理的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规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章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制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度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或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者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未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设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置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专（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兼）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职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人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员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的；</a:t>
            </a:r>
            <a:endParaRPr sz="400">
              <a:latin typeface="黑体" panose="02010609060101010101" charset="-122"/>
              <a:cs typeface="黑体" panose="02010609060101010101" charset="-122"/>
            </a:endParaRPr>
          </a:p>
          <a:p>
            <a:pPr marL="108585">
              <a:lnSpc>
                <a:spcPct val="100000"/>
              </a:lnSpc>
              <a:spcBef>
                <a:spcPts val="290"/>
              </a:spcBef>
            </a:pP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（二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）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未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对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产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危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险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废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进行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登记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或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者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未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保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存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登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记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资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料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的；</a:t>
            </a:r>
            <a:endParaRPr sz="400">
              <a:latin typeface="黑体" panose="02010609060101010101" charset="-122"/>
              <a:cs typeface="黑体" panose="02010609060101010101" charset="-122"/>
            </a:endParaRPr>
          </a:p>
          <a:p>
            <a:pPr marL="108585">
              <a:lnSpc>
                <a:spcPct val="100000"/>
              </a:lnSpc>
              <a:spcBef>
                <a:spcPts val="290"/>
              </a:spcBef>
            </a:pP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（三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）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未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制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定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环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境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污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染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应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急</a:t>
            </a:r>
            <a:r>
              <a:rPr sz="400" spc="20" dirty="0">
                <a:latin typeface="黑体" panose="02010609060101010101" charset="-122"/>
                <a:cs typeface="黑体" panose="02010609060101010101" charset="-122"/>
              </a:rPr>
              <a:t>预案</a:t>
            </a:r>
            <a:r>
              <a:rPr sz="400" spc="30" dirty="0">
                <a:latin typeface="黑体" panose="02010609060101010101" charset="-122"/>
                <a:cs typeface="黑体" panose="02010609060101010101" charset="-122"/>
              </a:rPr>
              <a:t>的。</a:t>
            </a:r>
            <a:endParaRPr sz="4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133850" y="4777234"/>
            <a:ext cx="2472690" cy="7219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just">
              <a:lnSpc>
                <a:spcPct val="100000"/>
              </a:lnSpc>
              <a:spcBef>
                <a:spcPts val="115"/>
              </a:spcBef>
            </a:pP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《</a:t>
            </a:r>
            <a:r>
              <a:rPr sz="650" spc="20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原微生</a:t>
            </a:r>
            <a:r>
              <a:rPr sz="650" spc="20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实验室生</a:t>
            </a:r>
            <a:r>
              <a:rPr sz="650" spc="20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安全环</a:t>
            </a:r>
            <a:r>
              <a:rPr sz="650" spc="20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境</a:t>
            </a: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管理办法</a:t>
            </a:r>
            <a:r>
              <a:rPr sz="650" spc="20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》</a:t>
            </a: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（环保</a:t>
            </a:r>
            <a:r>
              <a:rPr sz="650" spc="20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部</a:t>
            </a: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第</a:t>
            </a:r>
            <a:r>
              <a:rPr sz="650" spc="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32</a:t>
            </a:r>
            <a:r>
              <a:rPr sz="650" spc="-2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650" spc="15" dirty="0">
                <a:solidFill>
                  <a:srgbClr val="CC0000"/>
                </a:solidFill>
                <a:latin typeface="黑体" panose="02010609060101010101" charset="-122"/>
                <a:cs typeface="黑体" panose="02010609060101010101" charset="-122"/>
              </a:rPr>
              <a:t>号）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  <a:p>
            <a:pPr marL="20955" marR="5080" algn="just">
              <a:lnSpc>
                <a:spcPct val="159000"/>
              </a:lnSpc>
              <a:spcBef>
                <a:spcPts val="390"/>
              </a:spcBef>
            </a:pPr>
            <a:r>
              <a:rPr sz="450" spc="35" dirty="0">
                <a:latin typeface="黑体" panose="02010609060101010101" charset="-122"/>
                <a:cs typeface="黑体" panose="02010609060101010101" charset="-122"/>
              </a:rPr>
              <a:t>第十七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条</a:t>
            </a:r>
            <a:r>
              <a:rPr sz="450" spc="-55" dirty="0"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450" spc="35" dirty="0">
                <a:latin typeface="黑体" panose="02010609060101010101" charset="-122"/>
                <a:cs typeface="黑体" panose="02010609060101010101" charset="-122"/>
              </a:rPr>
              <a:t>实验室应当制定环境污染应急预案，报所在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地</a:t>
            </a:r>
            <a:r>
              <a:rPr sz="450" spc="35" dirty="0">
                <a:latin typeface="黑体" panose="02010609060101010101" charset="-122"/>
                <a:cs typeface="黑体" panose="02010609060101010101" charset="-122"/>
              </a:rPr>
              <a:t>县级人民政府环境保护行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政</a:t>
            </a:r>
            <a:r>
              <a:rPr sz="450" spc="35" dirty="0">
                <a:latin typeface="黑体" panose="02010609060101010101" charset="-122"/>
                <a:cs typeface="黑体" panose="02010609060101010101" charset="-122"/>
              </a:rPr>
              <a:t>主管部 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门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备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案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并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定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期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进行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演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练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。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  <a:p>
            <a:pPr marL="20955" marR="6985" algn="just">
              <a:lnSpc>
                <a:spcPct val="159000"/>
              </a:lnSpc>
            </a:pP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《病原微生物实验室生物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全管理条例》施行前已经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投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入使用的三级实验室，应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当</a:t>
            </a:r>
            <a:r>
              <a:rPr sz="450" spc="25" dirty="0">
                <a:latin typeface="黑体" panose="02010609060101010101" charset="-122"/>
                <a:cs typeface="黑体" panose="02010609060101010101" charset="-122"/>
              </a:rPr>
              <a:t>按照所在 地县级人民政府环境保护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行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政主管部门的要求，限期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制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定环境污染应急预案和监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测</a:t>
            </a:r>
            <a:r>
              <a:rPr sz="450" spc="25" dirty="0">
                <a:latin typeface="黑体" panose="02010609060101010101" charset="-122"/>
                <a:cs typeface="黑体" panose="02010609060101010101" charset="-122"/>
              </a:rPr>
              <a:t>计划，并 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报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环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境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保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护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行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政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主管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部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门备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案。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925823" y="4532376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725423" y="7492745"/>
            <a:ext cx="224789" cy="20802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725423" y="7699247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737997" y="7515102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6106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37997" y="7743218"/>
            <a:ext cx="2884170" cy="99631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91770" marR="181610" algn="just">
              <a:lnSpc>
                <a:spcPct val="154000"/>
              </a:lnSpc>
              <a:spcBef>
                <a:spcPts val="80"/>
              </a:spcBef>
            </a:pP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第</a:t>
            </a:r>
            <a:r>
              <a:rPr sz="6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四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十八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条</a:t>
            </a:r>
            <a:r>
              <a:rPr sz="650" spc="30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6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微生</a:t>
            </a:r>
            <a:r>
              <a:rPr sz="6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实验室的设</a:t>
            </a:r>
            <a:r>
              <a:rPr sz="6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立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单位</a:t>
            </a:r>
            <a:r>
              <a:rPr sz="6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负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责实验室的</a:t>
            </a:r>
            <a:r>
              <a:rPr sz="6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物安全 </a:t>
            </a:r>
            <a:r>
              <a:rPr sz="650" spc="3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管理，制定科学、严格的</a:t>
            </a:r>
            <a:r>
              <a:rPr sz="7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管理制度</a:t>
            </a:r>
            <a:r>
              <a:rPr sz="650" spc="3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，定期对有关生物安全规定的 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落</a:t>
            </a:r>
            <a:r>
              <a:rPr sz="6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情况进行检</a:t>
            </a:r>
            <a:r>
              <a:rPr sz="6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查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，对</a:t>
            </a:r>
            <a:r>
              <a:rPr sz="6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验室设施、</a:t>
            </a:r>
            <a:r>
              <a:rPr sz="6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设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备、</a:t>
            </a:r>
            <a:r>
              <a:rPr sz="6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材</a:t>
            </a:r>
            <a:r>
              <a:rPr sz="6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料等进行检</a:t>
            </a:r>
            <a:r>
              <a:rPr sz="6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查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、维护 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和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更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新，确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保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其符合国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家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标准。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  <a:p>
            <a:pPr marL="192405" marR="182245">
              <a:lnSpc>
                <a:spcPct val="154000"/>
              </a:lnSpc>
              <a:spcBef>
                <a:spcPts val="285"/>
              </a:spcBef>
            </a:pPr>
            <a:r>
              <a:rPr sz="6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6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6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微生物实验</a:t>
            </a:r>
            <a:r>
              <a:rPr sz="6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r>
              <a:rPr sz="6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设立</a:t>
            </a:r>
            <a:r>
              <a:rPr sz="6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单</a:t>
            </a:r>
            <a:r>
              <a:rPr sz="6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位的法定代</a:t>
            </a:r>
            <a:r>
              <a:rPr sz="6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表</a:t>
            </a:r>
            <a:r>
              <a:rPr sz="6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人和</a:t>
            </a:r>
            <a:r>
              <a:rPr sz="6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6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验室负责人</a:t>
            </a:r>
            <a:r>
              <a:rPr sz="6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对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实验室 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物安全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负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责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731519" y="7498842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1"/>
                </a:lnTo>
                <a:lnTo>
                  <a:pt x="2897124" y="1623821"/>
                </a:lnTo>
                <a:lnTo>
                  <a:pt x="2897124" y="0"/>
                </a:lnTo>
                <a:close/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919728" y="7492745"/>
            <a:ext cx="224790" cy="20802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919728" y="7699247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3932301" y="7515102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120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709921" y="7812785"/>
            <a:ext cx="320040" cy="2415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4748022" y="7899084"/>
            <a:ext cx="243204" cy="137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9690">
              <a:lnSpc>
                <a:spcPts val="500"/>
              </a:lnSpc>
            </a:pP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生物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ts val="515"/>
              </a:lnSpc>
              <a:spcBef>
                <a:spcPts val="60"/>
              </a:spcBef>
            </a:pP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手册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748022" y="7877812"/>
            <a:ext cx="255904" cy="17526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R="5080" indent="59690">
              <a:lnSpc>
                <a:spcPct val="111000"/>
              </a:lnSpc>
              <a:spcBef>
                <a:spcPts val="70"/>
              </a:spcBef>
            </a:pP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生物 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450" spc="30" dirty="0">
                <a:latin typeface="黑体" panose="02010609060101010101" charset="-122"/>
                <a:cs typeface="黑体" panose="02010609060101010101" charset="-122"/>
              </a:rPr>
              <a:t>手册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547615" y="8045957"/>
            <a:ext cx="640080" cy="2407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4721352" y="8125481"/>
            <a:ext cx="290830" cy="72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70"/>
              </a:lnSpc>
            </a:pP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程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序文件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389882" y="8278368"/>
            <a:ext cx="955547" cy="2415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4575809" y="8357891"/>
            <a:ext cx="581660" cy="72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70"/>
              </a:lnSpc>
            </a:pP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验活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动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风险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评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估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575809" y="8335012"/>
            <a:ext cx="594360" cy="1123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验活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动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风险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评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估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232148" y="8511540"/>
            <a:ext cx="1275588" cy="24079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4466082" y="8582872"/>
            <a:ext cx="804545" cy="85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65"/>
              </a:lnSpc>
            </a:pPr>
            <a:r>
              <a:rPr sz="650" spc="10" dirty="0">
                <a:latin typeface="黑体" panose="02010609060101010101" charset="-122"/>
                <a:cs typeface="黑体" panose="02010609060101010101" charset="-122"/>
              </a:rPr>
              <a:t>标</a:t>
            </a:r>
            <a:r>
              <a:rPr sz="650" spc="20" dirty="0">
                <a:latin typeface="黑体" panose="02010609060101010101" charset="-122"/>
                <a:cs typeface="黑体" panose="02010609060101010101" charset="-122"/>
              </a:rPr>
              <a:t>准</a:t>
            </a:r>
            <a:r>
              <a:rPr sz="650" spc="10" dirty="0">
                <a:latin typeface="黑体" panose="02010609060101010101" charset="-122"/>
                <a:cs typeface="黑体" panose="02010609060101010101" charset="-122"/>
              </a:rPr>
              <a:t>操作规</a:t>
            </a:r>
            <a:r>
              <a:rPr sz="650" spc="20" dirty="0">
                <a:latin typeface="黑体" panose="02010609060101010101" charset="-122"/>
                <a:cs typeface="黑体" panose="02010609060101010101" charset="-122"/>
              </a:rPr>
              <a:t>范</a:t>
            </a:r>
            <a:r>
              <a:rPr sz="650" spc="5" dirty="0">
                <a:latin typeface="黑体" panose="02010609060101010101" charset="-122"/>
                <a:cs typeface="黑体" panose="02010609060101010101" charset="-122"/>
              </a:rPr>
              <a:t>（SOP）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466082" y="8558278"/>
            <a:ext cx="732790" cy="1270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50" spc="10" dirty="0">
                <a:latin typeface="黑体" panose="02010609060101010101" charset="-122"/>
                <a:cs typeface="黑体" panose="02010609060101010101" charset="-122"/>
              </a:rPr>
              <a:t>标</a:t>
            </a:r>
            <a:r>
              <a:rPr sz="650" spc="20" dirty="0">
                <a:latin typeface="黑体" panose="02010609060101010101" charset="-122"/>
                <a:cs typeface="黑体" panose="02010609060101010101" charset="-122"/>
              </a:rPr>
              <a:t>准</a:t>
            </a:r>
            <a:r>
              <a:rPr sz="650" spc="10" dirty="0">
                <a:latin typeface="黑体" panose="02010609060101010101" charset="-122"/>
                <a:cs typeface="黑体" panose="02010609060101010101" charset="-122"/>
              </a:rPr>
              <a:t>操作规</a:t>
            </a:r>
            <a:r>
              <a:rPr sz="650" spc="20" dirty="0">
                <a:latin typeface="黑体" panose="02010609060101010101" charset="-122"/>
                <a:cs typeface="黑体" panose="02010609060101010101" charset="-122"/>
              </a:rPr>
              <a:t>范</a:t>
            </a:r>
            <a:r>
              <a:rPr sz="650" spc="5" dirty="0">
                <a:latin typeface="黑体" panose="02010609060101010101" charset="-122"/>
                <a:cs typeface="黑体" panose="02010609060101010101" charset="-122"/>
              </a:rPr>
              <a:t>（SOP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185841" y="8582872"/>
            <a:ext cx="85090" cy="85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65"/>
              </a:lnSpc>
            </a:pPr>
            <a:r>
              <a:rPr sz="650" spc="10" dirty="0">
                <a:latin typeface="黑体" panose="02010609060101010101" charset="-122"/>
                <a:cs typeface="黑体" panose="02010609060101010101" charset="-122"/>
              </a:rPr>
              <a:t>）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4078223" y="8743950"/>
            <a:ext cx="1578864" cy="24155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4673345" y="8808613"/>
            <a:ext cx="387350" cy="97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60"/>
              </a:lnSpc>
            </a:pPr>
            <a:r>
              <a:rPr sz="750" spc="10" dirty="0">
                <a:latin typeface="黑体" panose="02010609060101010101" charset="-122"/>
                <a:cs typeface="黑体" panose="02010609060101010101" charset="-122"/>
              </a:rPr>
              <a:t>记录表格</a:t>
            </a:r>
            <a:endParaRPr sz="7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673345" y="8782305"/>
            <a:ext cx="400050" cy="1416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750" spc="10" dirty="0">
                <a:latin typeface="黑体" panose="02010609060101010101" charset="-122"/>
                <a:cs typeface="黑体" panose="02010609060101010101" charset="-122"/>
              </a:rPr>
              <a:t>记录表格</a:t>
            </a:r>
            <a:endParaRPr sz="7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5428834" y="7816945"/>
            <a:ext cx="1304960" cy="1913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5558028" y="7812280"/>
            <a:ext cx="1145540" cy="18415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R="5080">
              <a:lnSpc>
                <a:spcPct val="102000"/>
              </a:lnSpc>
              <a:spcBef>
                <a:spcPts val="115"/>
              </a:spcBef>
            </a:pP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应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有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组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织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机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构、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责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任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人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管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理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制</a:t>
            </a:r>
            <a:r>
              <a:rPr sz="500" spc="1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度等要 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求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和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目标</a:t>
            </a:r>
            <a:endParaRPr sz="5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5229605" y="7808976"/>
            <a:ext cx="203453" cy="20345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428834" y="8062658"/>
            <a:ext cx="1304960" cy="19132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4695952" y="8055358"/>
            <a:ext cx="2033270" cy="1847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861695">
              <a:lnSpc>
                <a:spcPts val="580"/>
              </a:lnSpc>
              <a:spcBef>
                <a:spcPts val="125"/>
              </a:spcBef>
            </a:pP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应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有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设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施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设备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感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染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性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材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料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实验活</a:t>
            </a:r>
            <a:endParaRPr sz="500">
              <a:latin typeface="黑体" panose="02010609060101010101" charset="-122"/>
              <a:cs typeface="黑体" panose="02010609060101010101" charset="-122"/>
            </a:endParaRPr>
          </a:p>
          <a:p>
            <a:pPr marL="25400">
              <a:lnSpc>
                <a:spcPts val="640"/>
              </a:lnSpc>
              <a:tabLst>
                <a:tab pos="861060" algn="l"/>
              </a:tabLst>
            </a:pPr>
            <a:r>
              <a:rPr sz="825" spc="37" baseline="20000" dirty="0">
                <a:latin typeface="黑体" panose="02010609060101010101" charset="-122"/>
                <a:cs typeface="黑体" panose="02010609060101010101" charset="-122"/>
              </a:rPr>
              <a:t>程</a:t>
            </a:r>
            <a:r>
              <a:rPr sz="825" spc="30" baseline="20000" dirty="0">
                <a:latin typeface="黑体" panose="02010609060101010101" charset="-122"/>
                <a:cs typeface="黑体" panose="02010609060101010101" charset="-122"/>
              </a:rPr>
              <a:t>序文件	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动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人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员管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理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规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定和具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体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操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作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程序</a:t>
            </a:r>
            <a:endParaRPr sz="5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5229605" y="8054340"/>
            <a:ext cx="203453" cy="20345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5412071" y="8303847"/>
            <a:ext cx="1313755" cy="19059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5542025" y="8299198"/>
            <a:ext cx="1156970" cy="18415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R="5080">
              <a:lnSpc>
                <a:spcPct val="102000"/>
              </a:lnSpc>
              <a:spcBef>
                <a:spcPts val="115"/>
              </a:spcBef>
            </a:pP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应</a:t>
            </a:r>
            <a:r>
              <a:rPr sz="500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对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实验室</a:t>
            </a:r>
            <a:r>
              <a:rPr sz="500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拟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开展的</a:t>
            </a:r>
            <a:r>
              <a:rPr sz="500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原微</a:t>
            </a:r>
            <a:r>
              <a:rPr sz="500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物实</a:t>
            </a:r>
            <a:r>
              <a:rPr sz="500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0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活 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动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风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险进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行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评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估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，并给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出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预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防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措施</a:t>
            </a:r>
            <a:endParaRPr sz="5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5225033" y="8295131"/>
            <a:ext cx="203453" cy="20345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5412485" y="8544306"/>
            <a:ext cx="1312926" cy="19964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5549645" y="8546086"/>
            <a:ext cx="1148080" cy="17716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R="5080">
              <a:lnSpc>
                <a:spcPts val="590"/>
              </a:lnSpc>
              <a:spcBef>
                <a:spcPts val="130"/>
              </a:spcBef>
            </a:pPr>
            <a:r>
              <a:rPr sz="50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应有你开展的病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50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微生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0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验活动的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标</a:t>
            </a:r>
            <a:r>
              <a:rPr sz="50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准 操</a:t>
            </a:r>
            <a:r>
              <a:rPr sz="500" spc="-1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作</a:t>
            </a:r>
            <a:r>
              <a:rPr sz="50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规</a:t>
            </a:r>
            <a:r>
              <a:rPr sz="500" spc="-1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范</a:t>
            </a:r>
            <a:r>
              <a:rPr sz="500" spc="-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（SOP）</a:t>
            </a:r>
            <a:r>
              <a:rPr sz="500" spc="-1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50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方法</a:t>
            </a:r>
            <a:endParaRPr sz="5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5229605" y="8540495"/>
            <a:ext cx="203453" cy="20345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5412485" y="8785859"/>
            <a:ext cx="1312926" cy="199644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5549645" y="8827264"/>
            <a:ext cx="966469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500" spc="-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应</a:t>
            </a:r>
            <a:r>
              <a:rPr sz="500" spc="-1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有</a:t>
            </a:r>
            <a:r>
              <a:rPr sz="500" spc="-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上</a:t>
            </a:r>
            <a:r>
              <a:rPr sz="500" spc="-1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述</a:t>
            </a:r>
            <a:r>
              <a:rPr sz="500" spc="-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活</a:t>
            </a:r>
            <a:r>
              <a:rPr sz="500" spc="-1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动的</a:t>
            </a:r>
            <a:r>
              <a:rPr sz="500" spc="-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记</a:t>
            </a:r>
            <a:r>
              <a:rPr sz="500" spc="-1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录</a:t>
            </a:r>
            <a:r>
              <a:rPr sz="500" spc="-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和</a:t>
            </a:r>
            <a:r>
              <a:rPr sz="500" spc="-1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评价</a:t>
            </a:r>
            <a:r>
              <a:rPr sz="500" spc="-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描</a:t>
            </a:r>
            <a:r>
              <a:rPr sz="500" spc="-1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述等</a:t>
            </a:r>
            <a:endParaRPr sz="5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5229605" y="8781288"/>
            <a:ext cx="203453" cy="20802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925823" y="7498842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1"/>
                </a:lnTo>
                <a:lnTo>
                  <a:pt x="2897124" y="1623821"/>
                </a:lnTo>
                <a:lnTo>
                  <a:pt x="2897124" y="0"/>
                </a:lnTo>
                <a:close/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35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5423" y="1765553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37997" y="1582171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247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7997" y="1811527"/>
            <a:ext cx="2884170" cy="11290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91770" marR="184785" algn="just">
              <a:lnSpc>
                <a:spcPct val="156000"/>
              </a:lnSpc>
              <a:spcBef>
                <a:spcPts val="90"/>
              </a:spcBef>
            </a:pP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第四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十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九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条</a:t>
            </a:r>
            <a:r>
              <a:rPr sz="550" spc="2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微生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物实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设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立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单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位应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当建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立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和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完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善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保卫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制度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采 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取安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保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卫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措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施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保障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实验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及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其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微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生物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的安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国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家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加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强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对高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等级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5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原 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微生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全保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卫。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高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等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级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微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生物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实验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应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当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接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受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公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安机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关等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部</a:t>
            </a:r>
            <a:r>
              <a:rPr sz="5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门 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有关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保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卫工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作的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监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督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指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导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严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防高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致病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性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微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泄漏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、丢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失</a:t>
            </a:r>
            <a:r>
              <a:rPr sz="5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和 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被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盗、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被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抢。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  <a:p>
            <a:pPr marL="192405" marR="183515" algn="just">
              <a:lnSpc>
                <a:spcPct val="153000"/>
              </a:lnSpc>
              <a:spcBef>
                <a:spcPts val="275"/>
              </a:spcBef>
            </a:pPr>
            <a:r>
              <a:rPr sz="550" spc="3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国家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建</a:t>
            </a:r>
            <a:r>
              <a:rPr sz="550" spc="3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立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高</a:t>
            </a:r>
            <a:r>
              <a:rPr sz="550" spc="3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等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级</a:t>
            </a:r>
            <a:r>
              <a:rPr sz="550" spc="3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原微</a:t>
            </a:r>
            <a:r>
              <a:rPr sz="550" spc="3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生物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50" spc="3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r>
              <a:rPr sz="550" spc="3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人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员</a:t>
            </a:r>
            <a:r>
              <a:rPr sz="550" spc="3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进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入</a:t>
            </a:r>
            <a:r>
              <a:rPr sz="6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审</a:t>
            </a:r>
            <a:r>
              <a:rPr sz="6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核</a:t>
            </a:r>
            <a:r>
              <a:rPr sz="6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制</a:t>
            </a:r>
            <a:r>
              <a:rPr sz="6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度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r>
              <a:rPr sz="550" spc="3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进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入</a:t>
            </a:r>
            <a:r>
              <a:rPr sz="550" spc="3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高等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级病</a:t>
            </a:r>
            <a:r>
              <a:rPr sz="550" spc="3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微生 物实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人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员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应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当经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实验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负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责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人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批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准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。对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可能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影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响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物安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全的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5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不 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予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批准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；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对批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准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进入的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应当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采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取安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保障措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施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31519" y="1565147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30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919728" y="1559052"/>
            <a:ext cx="224790" cy="20802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919728" y="1765553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932301" y="1582171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311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162044" y="2319527"/>
            <a:ext cx="626110" cy="262255"/>
          </a:xfrm>
          <a:custGeom>
            <a:avLst/>
            <a:gdLst/>
            <a:ahLst/>
            <a:cxnLst/>
            <a:rect l="l" t="t" r="r" b="b"/>
            <a:pathLst>
              <a:path w="626110" h="262255">
                <a:moveTo>
                  <a:pt x="599694" y="0"/>
                </a:moveTo>
                <a:lnTo>
                  <a:pt x="26670" y="0"/>
                </a:lnTo>
                <a:lnTo>
                  <a:pt x="16394" y="2131"/>
                </a:lnTo>
                <a:lnTo>
                  <a:pt x="7905" y="7905"/>
                </a:lnTo>
                <a:lnTo>
                  <a:pt x="2131" y="16394"/>
                </a:lnTo>
                <a:lnTo>
                  <a:pt x="0" y="26670"/>
                </a:lnTo>
                <a:lnTo>
                  <a:pt x="0" y="236220"/>
                </a:lnTo>
                <a:lnTo>
                  <a:pt x="2131" y="246376"/>
                </a:lnTo>
                <a:lnTo>
                  <a:pt x="7905" y="254603"/>
                </a:lnTo>
                <a:lnTo>
                  <a:pt x="16394" y="260115"/>
                </a:lnTo>
                <a:lnTo>
                  <a:pt x="26670" y="262128"/>
                </a:lnTo>
                <a:lnTo>
                  <a:pt x="599694" y="262128"/>
                </a:lnTo>
                <a:lnTo>
                  <a:pt x="609850" y="260115"/>
                </a:lnTo>
                <a:lnTo>
                  <a:pt x="618077" y="254603"/>
                </a:lnTo>
                <a:lnTo>
                  <a:pt x="623589" y="246376"/>
                </a:lnTo>
                <a:lnTo>
                  <a:pt x="625602" y="236220"/>
                </a:lnTo>
                <a:lnTo>
                  <a:pt x="625602" y="26670"/>
                </a:lnTo>
                <a:lnTo>
                  <a:pt x="623589" y="16394"/>
                </a:lnTo>
                <a:lnTo>
                  <a:pt x="618077" y="7905"/>
                </a:lnTo>
                <a:lnTo>
                  <a:pt x="609850" y="2131"/>
                </a:lnTo>
                <a:lnTo>
                  <a:pt x="599694" y="0"/>
                </a:lnTo>
                <a:close/>
              </a:path>
            </a:pathLst>
          </a:custGeom>
          <a:solidFill>
            <a:srgbClr val="2E75B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221479" y="2379220"/>
            <a:ext cx="521334" cy="1270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6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保卫制度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787645" y="2148840"/>
            <a:ext cx="210820" cy="302260"/>
          </a:xfrm>
          <a:custGeom>
            <a:avLst/>
            <a:gdLst/>
            <a:ahLst/>
            <a:cxnLst/>
            <a:rect l="l" t="t" r="r" b="b"/>
            <a:pathLst>
              <a:path w="210820" h="302260">
                <a:moveTo>
                  <a:pt x="0" y="301751"/>
                </a:moveTo>
                <a:lnTo>
                  <a:pt x="210311" y="0"/>
                </a:lnTo>
              </a:path>
            </a:pathLst>
          </a:custGeom>
          <a:ln w="6819">
            <a:solidFill>
              <a:srgbClr val="ED7D3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997958" y="1991105"/>
            <a:ext cx="680720" cy="315595"/>
          </a:xfrm>
          <a:custGeom>
            <a:avLst/>
            <a:gdLst/>
            <a:ahLst/>
            <a:cxnLst/>
            <a:rect l="l" t="t" r="r" b="b"/>
            <a:pathLst>
              <a:path w="680720" h="315594">
                <a:moveTo>
                  <a:pt x="649224" y="0"/>
                </a:moveTo>
                <a:lnTo>
                  <a:pt x="31242" y="0"/>
                </a:lnTo>
                <a:lnTo>
                  <a:pt x="19288" y="2536"/>
                </a:lnTo>
                <a:lnTo>
                  <a:pt x="9334" y="9429"/>
                </a:lnTo>
                <a:lnTo>
                  <a:pt x="2524" y="19609"/>
                </a:lnTo>
                <a:lnTo>
                  <a:pt x="0" y="32003"/>
                </a:lnTo>
                <a:lnTo>
                  <a:pt x="0" y="284225"/>
                </a:lnTo>
                <a:lnTo>
                  <a:pt x="2524" y="296501"/>
                </a:lnTo>
                <a:lnTo>
                  <a:pt x="9334" y="306419"/>
                </a:lnTo>
                <a:lnTo>
                  <a:pt x="19288" y="313051"/>
                </a:lnTo>
                <a:lnTo>
                  <a:pt x="31242" y="315467"/>
                </a:lnTo>
                <a:lnTo>
                  <a:pt x="649224" y="315467"/>
                </a:lnTo>
                <a:lnTo>
                  <a:pt x="661177" y="313051"/>
                </a:lnTo>
                <a:lnTo>
                  <a:pt x="671131" y="306419"/>
                </a:lnTo>
                <a:lnTo>
                  <a:pt x="677941" y="296501"/>
                </a:lnTo>
                <a:lnTo>
                  <a:pt x="680466" y="284225"/>
                </a:lnTo>
                <a:lnTo>
                  <a:pt x="680466" y="32003"/>
                </a:lnTo>
                <a:lnTo>
                  <a:pt x="677941" y="19609"/>
                </a:lnTo>
                <a:lnTo>
                  <a:pt x="671131" y="9429"/>
                </a:lnTo>
                <a:lnTo>
                  <a:pt x="661177" y="2536"/>
                </a:lnTo>
                <a:lnTo>
                  <a:pt x="649224" y="0"/>
                </a:lnTo>
                <a:close/>
              </a:path>
            </a:pathLst>
          </a:custGeom>
          <a:solidFill>
            <a:srgbClr val="ED7D3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997958" y="1991105"/>
            <a:ext cx="680720" cy="315595"/>
          </a:xfrm>
          <a:custGeom>
            <a:avLst/>
            <a:gdLst/>
            <a:ahLst/>
            <a:cxnLst/>
            <a:rect l="l" t="t" r="r" b="b"/>
            <a:pathLst>
              <a:path w="680720" h="315594">
                <a:moveTo>
                  <a:pt x="0" y="32003"/>
                </a:moveTo>
                <a:lnTo>
                  <a:pt x="2524" y="19609"/>
                </a:lnTo>
                <a:lnTo>
                  <a:pt x="9334" y="9429"/>
                </a:lnTo>
                <a:lnTo>
                  <a:pt x="19288" y="2536"/>
                </a:lnTo>
                <a:lnTo>
                  <a:pt x="31242" y="0"/>
                </a:lnTo>
                <a:lnTo>
                  <a:pt x="649224" y="0"/>
                </a:lnTo>
                <a:lnTo>
                  <a:pt x="661177" y="2536"/>
                </a:lnTo>
                <a:lnTo>
                  <a:pt x="671131" y="9429"/>
                </a:lnTo>
                <a:lnTo>
                  <a:pt x="677941" y="19609"/>
                </a:lnTo>
                <a:lnTo>
                  <a:pt x="680466" y="32003"/>
                </a:lnTo>
                <a:lnTo>
                  <a:pt x="680466" y="284225"/>
                </a:lnTo>
                <a:lnTo>
                  <a:pt x="677941" y="296501"/>
                </a:lnTo>
                <a:lnTo>
                  <a:pt x="671131" y="306419"/>
                </a:lnTo>
                <a:lnTo>
                  <a:pt x="661177" y="313051"/>
                </a:lnTo>
                <a:lnTo>
                  <a:pt x="649224" y="315467"/>
                </a:lnTo>
                <a:lnTo>
                  <a:pt x="31242" y="315467"/>
                </a:lnTo>
                <a:lnTo>
                  <a:pt x="19288" y="313051"/>
                </a:lnTo>
                <a:lnTo>
                  <a:pt x="9334" y="306419"/>
                </a:lnTo>
                <a:lnTo>
                  <a:pt x="2524" y="296501"/>
                </a:lnTo>
                <a:lnTo>
                  <a:pt x="0" y="284225"/>
                </a:lnTo>
                <a:lnTo>
                  <a:pt x="0" y="32003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5011673" y="2050798"/>
            <a:ext cx="668655" cy="18415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R="5080">
              <a:lnSpc>
                <a:spcPct val="102000"/>
              </a:lnSpc>
              <a:spcBef>
                <a:spcPts val="115"/>
              </a:spcBef>
            </a:pPr>
            <a:r>
              <a:rPr sz="500" spc="7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00" spc="7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00" spc="7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r>
              <a:rPr sz="500" spc="7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设立</a:t>
            </a:r>
            <a:r>
              <a:rPr sz="500" spc="7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单</a:t>
            </a:r>
            <a:r>
              <a:rPr sz="500" spc="7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位</a:t>
            </a:r>
            <a:r>
              <a:rPr sz="500" spc="7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应</a:t>
            </a:r>
            <a:r>
              <a:rPr sz="50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建 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立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保卫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制度</a:t>
            </a:r>
            <a:endParaRPr sz="5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678423" y="1997964"/>
            <a:ext cx="209550" cy="151130"/>
          </a:xfrm>
          <a:custGeom>
            <a:avLst/>
            <a:gdLst/>
            <a:ahLst/>
            <a:cxnLst/>
            <a:rect l="l" t="t" r="r" b="b"/>
            <a:pathLst>
              <a:path w="209550" h="151130">
                <a:moveTo>
                  <a:pt x="0" y="150875"/>
                </a:moveTo>
                <a:lnTo>
                  <a:pt x="209550" y="0"/>
                </a:lnTo>
              </a:path>
            </a:pathLst>
          </a:custGeom>
          <a:ln w="6819">
            <a:solidFill>
              <a:srgbClr val="ED7D3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887973" y="1866899"/>
            <a:ext cx="699770" cy="262255"/>
          </a:xfrm>
          <a:custGeom>
            <a:avLst/>
            <a:gdLst/>
            <a:ahLst/>
            <a:cxnLst/>
            <a:rect l="l" t="t" r="r" b="b"/>
            <a:pathLst>
              <a:path w="699770" h="262255">
                <a:moveTo>
                  <a:pt x="673608" y="0"/>
                </a:moveTo>
                <a:lnTo>
                  <a:pt x="26670" y="0"/>
                </a:lnTo>
                <a:lnTo>
                  <a:pt x="16394" y="2012"/>
                </a:lnTo>
                <a:lnTo>
                  <a:pt x="7905" y="7524"/>
                </a:lnTo>
                <a:lnTo>
                  <a:pt x="2131" y="15751"/>
                </a:lnTo>
                <a:lnTo>
                  <a:pt x="0" y="25907"/>
                </a:lnTo>
                <a:lnTo>
                  <a:pt x="0" y="236219"/>
                </a:lnTo>
                <a:lnTo>
                  <a:pt x="2131" y="246376"/>
                </a:lnTo>
                <a:lnTo>
                  <a:pt x="7905" y="254603"/>
                </a:lnTo>
                <a:lnTo>
                  <a:pt x="16394" y="260115"/>
                </a:lnTo>
                <a:lnTo>
                  <a:pt x="26670" y="262127"/>
                </a:lnTo>
                <a:lnTo>
                  <a:pt x="673608" y="262127"/>
                </a:lnTo>
                <a:lnTo>
                  <a:pt x="683764" y="260115"/>
                </a:lnTo>
                <a:lnTo>
                  <a:pt x="691991" y="254603"/>
                </a:lnTo>
                <a:lnTo>
                  <a:pt x="697503" y="246376"/>
                </a:lnTo>
                <a:lnTo>
                  <a:pt x="699516" y="236219"/>
                </a:lnTo>
                <a:lnTo>
                  <a:pt x="699516" y="25907"/>
                </a:lnTo>
                <a:lnTo>
                  <a:pt x="697503" y="15751"/>
                </a:lnTo>
                <a:lnTo>
                  <a:pt x="691991" y="7524"/>
                </a:lnTo>
                <a:lnTo>
                  <a:pt x="683764" y="2012"/>
                </a:lnTo>
                <a:lnTo>
                  <a:pt x="673608" y="0"/>
                </a:lnTo>
                <a:close/>
              </a:path>
            </a:pathLst>
          </a:custGeom>
          <a:solidFill>
            <a:srgbClr val="76717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887973" y="1866899"/>
            <a:ext cx="699770" cy="262255"/>
          </a:xfrm>
          <a:custGeom>
            <a:avLst/>
            <a:gdLst/>
            <a:ahLst/>
            <a:cxnLst/>
            <a:rect l="l" t="t" r="r" b="b"/>
            <a:pathLst>
              <a:path w="699770" h="262255">
                <a:moveTo>
                  <a:pt x="0" y="25907"/>
                </a:moveTo>
                <a:lnTo>
                  <a:pt x="2131" y="15751"/>
                </a:lnTo>
                <a:lnTo>
                  <a:pt x="7905" y="7524"/>
                </a:lnTo>
                <a:lnTo>
                  <a:pt x="16394" y="2012"/>
                </a:lnTo>
                <a:lnTo>
                  <a:pt x="26670" y="0"/>
                </a:lnTo>
                <a:lnTo>
                  <a:pt x="673608" y="0"/>
                </a:lnTo>
                <a:lnTo>
                  <a:pt x="683764" y="2012"/>
                </a:lnTo>
                <a:lnTo>
                  <a:pt x="691991" y="7524"/>
                </a:lnTo>
                <a:lnTo>
                  <a:pt x="697503" y="15751"/>
                </a:lnTo>
                <a:lnTo>
                  <a:pt x="699516" y="25907"/>
                </a:lnTo>
                <a:lnTo>
                  <a:pt x="699516" y="236219"/>
                </a:lnTo>
                <a:lnTo>
                  <a:pt x="697503" y="246376"/>
                </a:lnTo>
                <a:lnTo>
                  <a:pt x="691991" y="254603"/>
                </a:lnTo>
                <a:lnTo>
                  <a:pt x="683764" y="260115"/>
                </a:lnTo>
                <a:lnTo>
                  <a:pt x="673608" y="262127"/>
                </a:lnTo>
                <a:lnTo>
                  <a:pt x="26670" y="262127"/>
                </a:lnTo>
                <a:lnTo>
                  <a:pt x="16394" y="260115"/>
                </a:lnTo>
                <a:lnTo>
                  <a:pt x="7905" y="254603"/>
                </a:lnTo>
                <a:lnTo>
                  <a:pt x="2131" y="246376"/>
                </a:lnTo>
                <a:lnTo>
                  <a:pt x="0" y="236219"/>
                </a:lnTo>
                <a:lnTo>
                  <a:pt x="0" y="25907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5942838" y="1868670"/>
            <a:ext cx="558800" cy="2222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>
              <a:lnSpc>
                <a:spcPct val="143000"/>
              </a:lnSpc>
              <a:spcBef>
                <a:spcPts val="95"/>
              </a:spcBef>
            </a:pPr>
            <a:r>
              <a:rPr sz="450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第</a:t>
            </a:r>
            <a:r>
              <a:rPr sz="4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四</a:t>
            </a:r>
            <a:r>
              <a:rPr sz="450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类</a:t>
            </a:r>
            <a:r>
              <a:rPr sz="4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450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4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微</a:t>
            </a:r>
            <a:r>
              <a:rPr sz="450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生物 </a:t>
            </a:r>
            <a:r>
              <a:rPr sz="4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BSL-</a:t>
            </a:r>
            <a:r>
              <a:rPr sz="450" spc="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1</a:t>
            </a:r>
            <a:r>
              <a:rPr sz="4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/AB</a:t>
            </a:r>
            <a:r>
              <a:rPr sz="450" spc="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S</a:t>
            </a:r>
            <a:r>
              <a:rPr sz="4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L-</a:t>
            </a:r>
            <a:r>
              <a:rPr sz="450" spc="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1</a:t>
            </a:r>
            <a:r>
              <a:rPr sz="450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4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450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678423" y="2148840"/>
            <a:ext cx="209550" cy="151130"/>
          </a:xfrm>
          <a:custGeom>
            <a:avLst/>
            <a:gdLst/>
            <a:ahLst/>
            <a:cxnLst/>
            <a:rect l="l" t="t" r="r" b="b"/>
            <a:pathLst>
              <a:path w="209550" h="151130">
                <a:moveTo>
                  <a:pt x="0" y="0"/>
                </a:moveTo>
                <a:lnTo>
                  <a:pt x="209550" y="150876"/>
                </a:lnTo>
              </a:path>
            </a:pathLst>
          </a:custGeom>
          <a:ln w="6819">
            <a:solidFill>
              <a:srgbClr val="ED7D3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887973" y="2168651"/>
            <a:ext cx="699770" cy="262255"/>
          </a:xfrm>
          <a:custGeom>
            <a:avLst/>
            <a:gdLst/>
            <a:ahLst/>
            <a:cxnLst/>
            <a:rect l="l" t="t" r="r" b="b"/>
            <a:pathLst>
              <a:path w="699770" h="262255">
                <a:moveTo>
                  <a:pt x="673608" y="0"/>
                </a:moveTo>
                <a:lnTo>
                  <a:pt x="26670" y="0"/>
                </a:lnTo>
                <a:lnTo>
                  <a:pt x="16394" y="2012"/>
                </a:lnTo>
                <a:lnTo>
                  <a:pt x="7905" y="7524"/>
                </a:lnTo>
                <a:lnTo>
                  <a:pt x="2131" y="15751"/>
                </a:lnTo>
                <a:lnTo>
                  <a:pt x="0" y="25907"/>
                </a:lnTo>
                <a:lnTo>
                  <a:pt x="0" y="236219"/>
                </a:lnTo>
                <a:lnTo>
                  <a:pt x="2131" y="246376"/>
                </a:lnTo>
                <a:lnTo>
                  <a:pt x="7905" y="254603"/>
                </a:lnTo>
                <a:lnTo>
                  <a:pt x="16394" y="260115"/>
                </a:lnTo>
                <a:lnTo>
                  <a:pt x="26670" y="262127"/>
                </a:lnTo>
                <a:lnTo>
                  <a:pt x="673608" y="262127"/>
                </a:lnTo>
                <a:lnTo>
                  <a:pt x="683764" y="260115"/>
                </a:lnTo>
                <a:lnTo>
                  <a:pt x="691991" y="254603"/>
                </a:lnTo>
                <a:lnTo>
                  <a:pt x="697503" y="246376"/>
                </a:lnTo>
                <a:lnTo>
                  <a:pt x="699516" y="236219"/>
                </a:lnTo>
                <a:lnTo>
                  <a:pt x="699516" y="25907"/>
                </a:lnTo>
                <a:lnTo>
                  <a:pt x="697503" y="15751"/>
                </a:lnTo>
                <a:lnTo>
                  <a:pt x="691991" y="7524"/>
                </a:lnTo>
                <a:lnTo>
                  <a:pt x="683764" y="2012"/>
                </a:lnTo>
                <a:lnTo>
                  <a:pt x="673608" y="0"/>
                </a:lnTo>
                <a:close/>
              </a:path>
            </a:pathLst>
          </a:custGeom>
          <a:solidFill>
            <a:srgbClr val="76717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887973" y="2168651"/>
            <a:ext cx="699770" cy="262255"/>
          </a:xfrm>
          <a:custGeom>
            <a:avLst/>
            <a:gdLst/>
            <a:ahLst/>
            <a:cxnLst/>
            <a:rect l="l" t="t" r="r" b="b"/>
            <a:pathLst>
              <a:path w="699770" h="262255">
                <a:moveTo>
                  <a:pt x="0" y="25907"/>
                </a:moveTo>
                <a:lnTo>
                  <a:pt x="2131" y="15751"/>
                </a:lnTo>
                <a:lnTo>
                  <a:pt x="7905" y="7524"/>
                </a:lnTo>
                <a:lnTo>
                  <a:pt x="16394" y="2012"/>
                </a:lnTo>
                <a:lnTo>
                  <a:pt x="26670" y="0"/>
                </a:lnTo>
                <a:lnTo>
                  <a:pt x="673608" y="0"/>
                </a:lnTo>
                <a:lnTo>
                  <a:pt x="683764" y="2012"/>
                </a:lnTo>
                <a:lnTo>
                  <a:pt x="691991" y="7524"/>
                </a:lnTo>
                <a:lnTo>
                  <a:pt x="697503" y="15751"/>
                </a:lnTo>
                <a:lnTo>
                  <a:pt x="699516" y="25907"/>
                </a:lnTo>
                <a:lnTo>
                  <a:pt x="699516" y="236219"/>
                </a:lnTo>
                <a:lnTo>
                  <a:pt x="697503" y="246376"/>
                </a:lnTo>
                <a:lnTo>
                  <a:pt x="691991" y="254603"/>
                </a:lnTo>
                <a:lnTo>
                  <a:pt x="683764" y="260115"/>
                </a:lnTo>
                <a:lnTo>
                  <a:pt x="673608" y="262127"/>
                </a:lnTo>
                <a:lnTo>
                  <a:pt x="26670" y="262127"/>
                </a:lnTo>
                <a:lnTo>
                  <a:pt x="16394" y="260115"/>
                </a:lnTo>
                <a:lnTo>
                  <a:pt x="7905" y="254603"/>
                </a:lnTo>
                <a:lnTo>
                  <a:pt x="2131" y="246376"/>
                </a:lnTo>
                <a:lnTo>
                  <a:pt x="0" y="236219"/>
                </a:lnTo>
                <a:lnTo>
                  <a:pt x="0" y="25907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5900165" y="2170422"/>
            <a:ext cx="558800" cy="2222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>
              <a:lnSpc>
                <a:spcPct val="143000"/>
              </a:lnSpc>
              <a:spcBef>
                <a:spcPts val="95"/>
              </a:spcBef>
            </a:pPr>
            <a:r>
              <a:rPr sz="450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第</a:t>
            </a:r>
            <a:r>
              <a:rPr sz="4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三</a:t>
            </a:r>
            <a:r>
              <a:rPr sz="450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类</a:t>
            </a:r>
            <a:r>
              <a:rPr sz="4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450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4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微</a:t>
            </a:r>
            <a:r>
              <a:rPr sz="450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生物 </a:t>
            </a:r>
            <a:r>
              <a:rPr sz="4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BSL-</a:t>
            </a:r>
            <a:r>
              <a:rPr sz="450" spc="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2</a:t>
            </a:r>
            <a:r>
              <a:rPr sz="4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/AB</a:t>
            </a:r>
            <a:r>
              <a:rPr sz="450" spc="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S</a:t>
            </a:r>
            <a:r>
              <a:rPr sz="4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L-</a:t>
            </a:r>
            <a:r>
              <a:rPr sz="450" spc="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2</a:t>
            </a:r>
            <a:r>
              <a:rPr sz="450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4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450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787645" y="2450592"/>
            <a:ext cx="210820" cy="302260"/>
          </a:xfrm>
          <a:custGeom>
            <a:avLst/>
            <a:gdLst/>
            <a:ahLst/>
            <a:cxnLst/>
            <a:rect l="l" t="t" r="r" b="b"/>
            <a:pathLst>
              <a:path w="210820" h="302260">
                <a:moveTo>
                  <a:pt x="0" y="0"/>
                </a:moveTo>
                <a:lnTo>
                  <a:pt x="210311" y="301752"/>
                </a:lnTo>
              </a:path>
            </a:pathLst>
          </a:custGeom>
          <a:ln w="6819">
            <a:solidFill>
              <a:srgbClr val="ED7D3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997958" y="2595372"/>
            <a:ext cx="680720" cy="314960"/>
          </a:xfrm>
          <a:custGeom>
            <a:avLst/>
            <a:gdLst/>
            <a:ahLst/>
            <a:cxnLst/>
            <a:rect l="l" t="t" r="r" b="b"/>
            <a:pathLst>
              <a:path w="680720" h="314960">
                <a:moveTo>
                  <a:pt x="649224" y="0"/>
                </a:moveTo>
                <a:lnTo>
                  <a:pt x="31242" y="0"/>
                </a:lnTo>
                <a:lnTo>
                  <a:pt x="19288" y="2416"/>
                </a:lnTo>
                <a:lnTo>
                  <a:pt x="9334" y="9048"/>
                </a:lnTo>
                <a:lnTo>
                  <a:pt x="2524" y="18966"/>
                </a:lnTo>
                <a:lnTo>
                  <a:pt x="0" y="31242"/>
                </a:lnTo>
                <a:lnTo>
                  <a:pt x="0" y="283464"/>
                </a:lnTo>
                <a:lnTo>
                  <a:pt x="2524" y="295739"/>
                </a:lnTo>
                <a:lnTo>
                  <a:pt x="9334" y="305657"/>
                </a:lnTo>
                <a:lnTo>
                  <a:pt x="19288" y="312289"/>
                </a:lnTo>
                <a:lnTo>
                  <a:pt x="31242" y="314706"/>
                </a:lnTo>
                <a:lnTo>
                  <a:pt x="649224" y="314706"/>
                </a:lnTo>
                <a:lnTo>
                  <a:pt x="661177" y="312289"/>
                </a:lnTo>
                <a:lnTo>
                  <a:pt x="671131" y="305657"/>
                </a:lnTo>
                <a:lnTo>
                  <a:pt x="677941" y="295739"/>
                </a:lnTo>
                <a:lnTo>
                  <a:pt x="680466" y="283464"/>
                </a:lnTo>
                <a:lnTo>
                  <a:pt x="680466" y="31242"/>
                </a:lnTo>
                <a:lnTo>
                  <a:pt x="677941" y="18966"/>
                </a:lnTo>
                <a:lnTo>
                  <a:pt x="671131" y="9048"/>
                </a:lnTo>
                <a:lnTo>
                  <a:pt x="661177" y="2416"/>
                </a:lnTo>
                <a:lnTo>
                  <a:pt x="649224" y="0"/>
                </a:lnTo>
                <a:close/>
              </a:path>
            </a:pathLst>
          </a:custGeom>
          <a:solidFill>
            <a:srgbClr val="ED7D3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997958" y="2595372"/>
            <a:ext cx="680720" cy="314960"/>
          </a:xfrm>
          <a:custGeom>
            <a:avLst/>
            <a:gdLst/>
            <a:ahLst/>
            <a:cxnLst/>
            <a:rect l="l" t="t" r="r" b="b"/>
            <a:pathLst>
              <a:path w="680720" h="314960">
                <a:moveTo>
                  <a:pt x="0" y="31242"/>
                </a:moveTo>
                <a:lnTo>
                  <a:pt x="2524" y="18966"/>
                </a:lnTo>
                <a:lnTo>
                  <a:pt x="9334" y="9048"/>
                </a:lnTo>
                <a:lnTo>
                  <a:pt x="19288" y="2416"/>
                </a:lnTo>
                <a:lnTo>
                  <a:pt x="31242" y="0"/>
                </a:lnTo>
                <a:lnTo>
                  <a:pt x="649224" y="0"/>
                </a:lnTo>
                <a:lnTo>
                  <a:pt x="661177" y="2416"/>
                </a:lnTo>
                <a:lnTo>
                  <a:pt x="671131" y="9048"/>
                </a:lnTo>
                <a:lnTo>
                  <a:pt x="677941" y="18966"/>
                </a:lnTo>
                <a:lnTo>
                  <a:pt x="680466" y="31242"/>
                </a:lnTo>
                <a:lnTo>
                  <a:pt x="680466" y="283464"/>
                </a:lnTo>
                <a:lnTo>
                  <a:pt x="677941" y="295739"/>
                </a:lnTo>
                <a:lnTo>
                  <a:pt x="671131" y="305657"/>
                </a:lnTo>
                <a:lnTo>
                  <a:pt x="661177" y="312289"/>
                </a:lnTo>
                <a:lnTo>
                  <a:pt x="649224" y="314706"/>
                </a:lnTo>
                <a:lnTo>
                  <a:pt x="31242" y="314706"/>
                </a:lnTo>
                <a:lnTo>
                  <a:pt x="19288" y="312289"/>
                </a:lnTo>
                <a:lnTo>
                  <a:pt x="9334" y="305657"/>
                </a:lnTo>
                <a:lnTo>
                  <a:pt x="2524" y="295739"/>
                </a:lnTo>
                <a:lnTo>
                  <a:pt x="0" y="283464"/>
                </a:lnTo>
                <a:lnTo>
                  <a:pt x="0" y="31242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5011673" y="2615440"/>
            <a:ext cx="668655" cy="261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R="5080" algn="just">
              <a:lnSpc>
                <a:spcPct val="102000"/>
              </a:lnSpc>
              <a:spcBef>
                <a:spcPts val="115"/>
              </a:spcBef>
            </a:pPr>
            <a:r>
              <a:rPr sz="500" spc="7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00" spc="7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00" spc="7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r>
              <a:rPr sz="500" spc="7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还设</a:t>
            </a:r>
            <a:r>
              <a:rPr sz="500" spc="7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立</a:t>
            </a:r>
            <a:r>
              <a:rPr sz="500" spc="7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单</a:t>
            </a:r>
            <a:r>
              <a:rPr sz="500" spc="7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位</a:t>
            </a:r>
            <a:r>
              <a:rPr sz="50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应 </a:t>
            </a:r>
            <a:r>
              <a:rPr sz="500" spc="7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与</a:t>
            </a:r>
            <a:r>
              <a:rPr sz="500" spc="7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当</a:t>
            </a:r>
            <a:r>
              <a:rPr sz="500" spc="7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地</a:t>
            </a:r>
            <a:r>
              <a:rPr sz="500" spc="7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公安</a:t>
            </a:r>
            <a:r>
              <a:rPr sz="500" spc="7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机</a:t>
            </a:r>
            <a:r>
              <a:rPr sz="500" spc="7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关</a:t>
            </a:r>
            <a:r>
              <a:rPr sz="500" spc="7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共</a:t>
            </a:r>
            <a:r>
              <a:rPr sz="50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同 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建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立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全保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卫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制度</a:t>
            </a:r>
            <a:endParaRPr sz="5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678423" y="2601467"/>
            <a:ext cx="209550" cy="151130"/>
          </a:xfrm>
          <a:custGeom>
            <a:avLst/>
            <a:gdLst/>
            <a:ahLst/>
            <a:cxnLst/>
            <a:rect l="l" t="t" r="r" b="b"/>
            <a:pathLst>
              <a:path w="209550" h="151130">
                <a:moveTo>
                  <a:pt x="0" y="150875"/>
                </a:moveTo>
                <a:lnTo>
                  <a:pt x="209550" y="0"/>
                </a:lnTo>
              </a:path>
            </a:pathLst>
          </a:custGeom>
          <a:ln w="6819">
            <a:solidFill>
              <a:srgbClr val="ED7D3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887973" y="2470403"/>
            <a:ext cx="699770" cy="262890"/>
          </a:xfrm>
          <a:custGeom>
            <a:avLst/>
            <a:gdLst/>
            <a:ahLst/>
            <a:cxnLst/>
            <a:rect l="l" t="t" r="r" b="b"/>
            <a:pathLst>
              <a:path w="699770" h="262889">
                <a:moveTo>
                  <a:pt x="673608" y="0"/>
                </a:moveTo>
                <a:lnTo>
                  <a:pt x="26670" y="0"/>
                </a:lnTo>
                <a:lnTo>
                  <a:pt x="16394" y="2131"/>
                </a:lnTo>
                <a:lnTo>
                  <a:pt x="7905" y="7905"/>
                </a:lnTo>
                <a:lnTo>
                  <a:pt x="2131" y="16394"/>
                </a:lnTo>
                <a:lnTo>
                  <a:pt x="0" y="26670"/>
                </a:lnTo>
                <a:lnTo>
                  <a:pt x="0" y="236220"/>
                </a:lnTo>
                <a:lnTo>
                  <a:pt x="2131" y="246495"/>
                </a:lnTo>
                <a:lnTo>
                  <a:pt x="7905" y="254984"/>
                </a:lnTo>
                <a:lnTo>
                  <a:pt x="16394" y="260758"/>
                </a:lnTo>
                <a:lnTo>
                  <a:pt x="26670" y="262890"/>
                </a:lnTo>
                <a:lnTo>
                  <a:pt x="673608" y="262890"/>
                </a:lnTo>
                <a:lnTo>
                  <a:pt x="683764" y="260758"/>
                </a:lnTo>
                <a:lnTo>
                  <a:pt x="691991" y="254984"/>
                </a:lnTo>
                <a:lnTo>
                  <a:pt x="697503" y="246495"/>
                </a:lnTo>
                <a:lnTo>
                  <a:pt x="699516" y="236220"/>
                </a:lnTo>
                <a:lnTo>
                  <a:pt x="699516" y="26670"/>
                </a:lnTo>
                <a:lnTo>
                  <a:pt x="697503" y="16394"/>
                </a:lnTo>
                <a:lnTo>
                  <a:pt x="691991" y="7905"/>
                </a:lnTo>
                <a:lnTo>
                  <a:pt x="683764" y="2131"/>
                </a:lnTo>
                <a:lnTo>
                  <a:pt x="673608" y="0"/>
                </a:lnTo>
                <a:close/>
              </a:path>
            </a:pathLst>
          </a:custGeom>
          <a:solidFill>
            <a:srgbClr val="76717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887973" y="2470403"/>
            <a:ext cx="699770" cy="262890"/>
          </a:xfrm>
          <a:custGeom>
            <a:avLst/>
            <a:gdLst/>
            <a:ahLst/>
            <a:cxnLst/>
            <a:rect l="l" t="t" r="r" b="b"/>
            <a:pathLst>
              <a:path w="699770" h="262889">
                <a:moveTo>
                  <a:pt x="0" y="26670"/>
                </a:moveTo>
                <a:lnTo>
                  <a:pt x="2131" y="16394"/>
                </a:lnTo>
                <a:lnTo>
                  <a:pt x="7905" y="7905"/>
                </a:lnTo>
                <a:lnTo>
                  <a:pt x="16394" y="2131"/>
                </a:lnTo>
                <a:lnTo>
                  <a:pt x="26670" y="0"/>
                </a:lnTo>
                <a:lnTo>
                  <a:pt x="673608" y="0"/>
                </a:lnTo>
                <a:lnTo>
                  <a:pt x="683764" y="2131"/>
                </a:lnTo>
                <a:lnTo>
                  <a:pt x="691991" y="7905"/>
                </a:lnTo>
                <a:lnTo>
                  <a:pt x="697503" y="16394"/>
                </a:lnTo>
                <a:lnTo>
                  <a:pt x="699516" y="26670"/>
                </a:lnTo>
                <a:lnTo>
                  <a:pt x="699516" y="236220"/>
                </a:lnTo>
                <a:lnTo>
                  <a:pt x="697503" y="246495"/>
                </a:lnTo>
                <a:lnTo>
                  <a:pt x="691991" y="254984"/>
                </a:lnTo>
                <a:lnTo>
                  <a:pt x="683764" y="260758"/>
                </a:lnTo>
                <a:lnTo>
                  <a:pt x="673608" y="262890"/>
                </a:lnTo>
                <a:lnTo>
                  <a:pt x="26670" y="262890"/>
                </a:lnTo>
                <a:lnTo>
                  <a:pt x="16394" y="260758"/>
                </a:lnTo>
                <a:lnTo>
                  <a:pt x="7905" y="254984"/>
                </a:lnTo>
                <a:lnTo>
                  <a:pt x="2131" y="246495"/>
                </a:lnTo>
                <a:lnTo>
                  <a:pt x="0" y="236220"/>
                </a:lnTo>
                <a:lnTo>
                  <a:pt x="0" y="26670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5900165" y="2497330"/>
            <a:ext cx="498475" cy="99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450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第</a:t>
            </a:r>
            <a:r>
              <a:rPr sz="4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二</a:t>
            </a:r>
            <a:r>
              <a:rPr sz="450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类</a:t>
            </a:r>
            <a:r>
              <a:rPr sz="4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450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4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微</a:t>
            </a:r>
            <a:r>
              <a:rPr sz="450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生物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900165" y="2595630"/>
            <a:ext cx="558800" cy="99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450" spc="1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BSL-3/ABSL-3</a:t>
            </a:r>
            <a:r>
              <a:rPr sz="450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4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450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678423" y="2752343"/>
            <a:ext cx="209550" cy="151130"/>
          </a:xfrm>
          <a:custGeom>
            <a:avLst/>
            <a:gdLst/>
            <a:ahLst/>
            <a:cxnLst/>
            <a:rect l="l" t="t" r="r" b="b"/>
            <a:pathLst>
              <a:path w="209550" h="151130">
                <a:moveTo>
                  <a:pt x="0" y="0"/>
                </a:moveTo>
                <a:lnTo>
                  <a:pt x="209550" y="150876"/>
                </a:lnTo>
              </a:path>
            </a:pathLst>
          </a:custGeom>
          <a:ln w="6819">
            <a:solidFill>
              <a:srgbClr val="ED7D3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887973" y="2772155"/>
            <a:ext cx="699770" cy="262890"/>
          </a:xfrm>
          <a:custGeom>
            <a:avLst/>
            <a:gdLst/>
            <a:ahLst/>
            <a:cxnLst/>
            <a:rect l="l" t="t" r="r" b="b"/>
            <a:pathLst>
              <a:path w="699770" h="262889">
                <a:moveTo>
                  <a:pt x="673608" y="0"/>
                </a:moveTo>
                <a:lnTo>
                  <a:pt x="26670" y="0"/>
                </a:lnTo>
                <a:lnTo>
                  <a:pt x="16394" y="2131"/>
                </a:lnTo>
                <a:lnTo>
                  <a:pt x="7905" y="7905"/>
                </a:lnTo>
                <a:lnTo>
                  <a:pt x="2131" y="16394"/>
                </a:lnTo>
                <a:lnTo>
                  <a:pt x="0" y="26670"/>
                </a:lnTo>
                <a:lnTo>
                  <a:pt x="0" y="236220"/>
                </a:lnTo>
                <a:lnTo>
                  <a:pt x="2131" y="246495"/>
                </a:lnTo>
                <a:lnTo>
                  <a:pt x="7905" y="254984"/>
                </a:lnTo>
                <a:lnTo>
                  <a:pt x="16394" y="260758"/>
                </a:lnTo>
                <a:lnTo>
                  <a:pt x="26670" y="262890"/>
                </a:lnTo>
                <a:lnTo>
                  <a:pt x="673608" y="262890"/>
                </a:lnTo>
                <a:lnTo>
                  <a:pt x="683764" y="260758"/>
                </a:lnTo>
                <a:lnTo>
                  <a:pt x="691991" y="254984"/>
                </a:lnTo>
                <a:lnTo>
                  <a:pt x="697503" y="246495"/>
                </a:lnTo>
                <a:lnTo>
                  <a:pt x="699516" y="236220"/>
                </a:lnTo>
                <a:lnTo>
                  <a:pt x="699516" y="26670"/>
                </a:lnTo>
                <a:lnTo>
                  <a:pt x="697503" y="16394"/>
                </a:lnTo>
                <a:lnTo>
                  <a:pt x="691991" y="7905"/>
                </a:lnTo>
                <a:lnTo>
                  <a:pt x="683764" y="2131"/>
                </a:lnTo>
                <a:lnTo>
                  <a:pt x="673608" y="0"/>
                </a:lnTo>
                <a:close/>
              </a:path>
            </a:pathLst>
          </a:custGeom>
          <a:solidFill>
            <a:srgbClr val="76717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887973" y="2772155"/>
            <a:ext cx="699770" cy="262890"/>
          </a:xfrm>
          <a:custGeom>
            <a:avLst/>
            <a:gdLst/>
            <a:ahLst/>
            <a:cxnLst/>
            <a:rect l="l" t="t" r="r" b="b"/>
            <a:pathLst>
              <a:path w="699770" h="262889">
                <a:moveTo>
                  <a:pt x="0" y="26670"/>
                </a:moveTo>
                <a:lnTo>
                  <a:pt x="2131" y="16394"/>
                </a:lnTo>
                <a:lnTo>
                  <a:pt x="7905" y="7905"/>
                </a:lnTo>
                <a:lnTo>
                  <a:pt x="16394" y="2131"/>
                </a:lnTo>
                <a:lnTo>
                  <a:pt x="26670" y="0"/>
                </a:lnTo>
                <a:lnTo>
                  <a:pt x="673608" y="0"/>
                </a:lnTo>
                <a:lnTo>
                  <a:pt x="683764" y="2131"/>
                </a:lnTo>
                <a:lnTo>
                  <a:pt x="691991" y="7905"/>
                </a:lnTo>
                <a:lnTo>
                  <a:pt x="697503" y="16394"/>
                </a:lnTo>
                <a:lnTo>
                  <a:pt x="699516" y="26670"/>
                </a:lnTo>
                <a:lnTo>
                  <a:pt x="699516" y="236220"/>
                </a:lnTo>
                <a:lnTo>
                  <a:pt x="697503" y="246495"/>
                </a:lnTo>
                <a:lnTo>
                  <a:pt x="691991" y="254984"/>
                </a:lnTo>
                <a:lnTo>
                  <a:pt x="683764" y="260758"/>
                </a:lnTo>
                <a:lnTo>
                  <a:pt x="673608" y="262890"/>
                </a:lnTo>
                <a:lnTo>
                  <a:pt x="26670" y="262890"/>
                </a:lnTo>
                <a:lnTo>
                  <a:pt x="16394" y="260758"/>
                </a:lnTo>
                <a:lnTo>
                  <a:pt x="7905" y="254984"/>
                </a:lnTo>
                <a:lnTo>
                  <a:pt x="2131" y="246495"/>
                </a:lnTo>
                <a:lnTo>
                  <a:pt x="0" y="236220"/>
                </a:lnTo>
                <a:lnTo>
                  <a:pt x="0" y="26670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5900165" y="2773926"/>
            <a:ext cx="558800" cy="2222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>
              <a:lnSpc>
                <a:spcPct val="143000"/>
              </a:lnSpc>
              <a:spcBef>
                <a:spcPts val="95"/>
              </a:spcBef>
            </a:pPr>
            <a:r>
              <a:rPr sz="450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第</a:t>
            </a:r>
            <a:r>
              <a:rPr sz="4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一</a:t>
            </a:r>
            <a:r>
              <a:rPr sz="450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类</a:t>
            </a:r>
            <a:r>
              <a:rPr sz="4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450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4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微</a:t>
            </a:r>
            <a:r>
              <a:rPr sz="450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生物 </a:t>
            </a:r>
            <a:r>
              <a:rPr sz="4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BSL-</a:t>
            </a:r>
            <a:r>
              <a:rPr sz="450" spc="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4</a:t>
            </a:r>
            <a:r>
              <a:rPr sz="4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/AB</a:t>
            </a:r>
            <a:r>
              <a:rPr sz="450" spc="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S</a:t>
            </a:r>
            <a:r>
              <a:rPr sz="4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L-</a:t>
            </a:r>
            <a:r>
              <a:rPr sz="450" spc="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4</a:t>
            </a:r>
            <a:r>
              <a:rPr sz="450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4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450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925823" y="1565147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30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725423" y="4526279"/>
            <a:ext cx="224789" cy="20802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725423" y="4732782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737997" y="4549398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247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37997" y="4802528"/>
            <a:ext cx="2884170" cy="6362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8600" marR="184785" algn="just">
              <a:lnSpc>
                <a:spcPct val="154000"/>
              </a:lnSpc>
              <a:spcBef>
                <a:spcPts val="95"/>
              </a:spcBef>
            </a:pP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第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五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十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条</a:t>
            </a:r>
            <a:r>
              <a:rPr sz="650" spc="27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微生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设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立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单位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应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当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制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定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物安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事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件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应 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急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预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案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定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期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组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织开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展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人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员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培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训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和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应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急演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练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发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高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致病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性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650" spc="1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微 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泄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漏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丢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失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和被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盗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被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抢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或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者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其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他生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风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险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的，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应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当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按</a:t>
            </a:r>
            <a:r>
              <a:rPr sz="650" spc="1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照 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应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急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预案的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规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定及时采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取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控制措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施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，并按照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国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家规定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报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告。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731519" y="4532376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919728" y="4526279"/>
            <a:ext cx="224790" cy="20802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919728" y="4732782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3932301" y="4549398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120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4522470" y="4871466"/>
            <a:ext cx="2016251" cy="241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4685538" y="4927348"/>
            <a:ext cx="1283970" cy="1270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应</a:t>
            </a:r>
            <a:r>
              <a:rPr sz="6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有</a:t>
            </a: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生物安</a:t>
            </a:r>
            <a:r>
              <a:rPr sz="6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应急管理</a:t>
            </a:r>
            <a:r>
              <a:rPr sz="6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制</a:t>
            </a: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度的要求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4219194" y="4853940"/>
            <a:ext cx="300990" cy="289560"/>
          </a:xfrm>
          <a:custGeom>
            <a:avLst/>
            <a:gdLst/>
            <a:ahLst/>
            <a:cxnLst/>
            <a:rect l="l" t="t" r="r" b="b"/>
            <a:pathLst>
              <a:path w="300989" h="289560">
                <a:moveTo>
                  <a:pt x="150114" y="0"/>
                </a:moveTo>
                <a:lnTo>
                  <a:pt x="102607" y="7376"/>
                </a:lnTo>
                <a:lnTo>
                  <a:pt x="61392" y="27919"/>
                </a:lnTo>
                <a:lnTo>
                  <a:pt x="28919" y="59253"/>
                </a:lnTo>
                <a:lnTo>
                  <a:pt x="7638" y="98999"/>
                </a:lnTo>
                <a:lnTo>
                  <a:pt x="0" y="144779"/>
                </a:lnTo>
                <a:lnTo>
                  <a:pt x="7638" y="190560"/>
                </a:lnTo>
                <a:lnTo>
                  <a:pt x="28919" y="230306"/>
                </a:lnTo>
                <a:lnTo>
                  <a:pt x="61392" y="261640"/>
                </a:lnTo>
                <a:lnTo>
                  <a:pt x="102607" y="282183"/>
                </a:lnTo>
                <a:lnTo>
                  <a:pt x="150114" y="289559"/>
                </a:lnTo>
                <a:lnTo>
                  <a:pt x="197991" y="282183"/>
                </a:lnTo>
                <a:lnTo>
                  <a:pt x="239432" y="261640"/>
                </a:lnTo>
                <a:lnTo>
                  <a:pt x="272021" y="230306"/>
                </a:lnTo>
                <a:lnTo>
                  <a:pt x="293345" y="190560"/>
                </a:lnTo>
                <a:lnTo>
                  <a:pt x="300990" y="144779"/>
                </a:lnTo>
                <a:lnTo>
                  <a:pt x="293345" y="98999"/>
                </a:lnTo>
                <a:lnTo>
                  <a:pt x="272021" y="59253"/>
                </a:lnTo>
                <a:lnTo>
                  <a:pt x="239432" y="27919"/>
                </a:lnTo>
                <a:lnTo>
                  <a:pt x="197991" y="7376"/>
                </a:lnTo>
                <a:lnTo>
                  <a:pt x="150114" y="0"/>
                </a:lnTo>
                <a:close/>
              </a:path>
            </a:pathLst>
          </a:custGeom>
          <a:solidFill>
            <a:srgbClr val="F8CBA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219194" y="4853940"/>
            <a:ext cx="300990" cy="289560"/>
          </a:xfrm>
          <a:custGeom>
            <a:avLst/>
            <a:gdLst/>
            <a:ahLst/>
            <a:cxnLst/>
            <a:rect l="l" t="t" r="r" b="b"/>
            <a:pathLst>
              <a:path w="300989" h="289560">
                <a:moveTo>
                  <a:pt x="150114" y="0"/>
                </a:moveTo>
                <a:lnTo>
                  <a:pt x="102607" y="7376"/>
                </a:lnTo>
                <a:lnTo>
                  <a:pt x="61392" y="27919"/>
                </a:lnTo>
                <a:lnTo>
                  <a:pt x="28919" y="59253"/>
                </a:lnTo>
                <a:lnTo>
                  <a:pt x="7638" y="98999"/>
                </a:lnTo>
                <a:lnTo>
                  <a:pt x="0" y="144779"/>
                </a:lnTo>
                <a:lnTo>
                  <a:pt x="7638" y="190560"/>
                </a:lnTo>
                <a:lnTo>
                  <a:pt x="28919" y="230306"/>
                </a:lnTo>
                <a:lnTo>
                  <a:pt x="61392" y="261640"/>
                </a:lnTo>
                <a:lnTo>
                  <a:pt x="102607" y="282183"/>
                </a:lnTo>
                <a:lnTo>
                  <a:pt x="150114" y="289559"/>
                </a:lnTo>
                <a:lnTo>
                  <a:pt x="197991" y="282183"/>
                </a:lnTo>
                <a:lnTo>
                  <a:pt x="239432" y="261640"/>
                </a:lnTo>
                <a:lnTo>
                  <a:pt x="272021" y="230306"/>
                </a:lnTo>
                <a:lnTo>
                  <a:pt x="293345" y="190560"/>
                </a:lnTo>
                <a:lnTo>
                  <a:pt x="300990" y="144779"/>
                </a:lnTo>
                <a:lnTo>
                  <a:pt x="293345" y="98999"/>
                </a:lnTo>
                <a:lnTo>
                  <a:pt x="272021" y="59253"/>
                </a:lnTo>
                <a:lnTo>
                  <a:pt x="239432" y="27919"/>
                </a:lnTo>
                <a:lnTo>
                  <a:pt x="197991" y="7376"/>
                </a:lnTo>
                <a:lnTo>
                  <a:pt x="150114" y="0"/>
                </a:lnTo>
                <a:close/>
              </a:path>
            </a:pathLst>
          </a:custGeom>
          <a:solidFill>
            <a:srgbClr val="F8CBA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4308348" y="4878580"/>
            <a:ext cx="134620" cy="244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just">
              <a:lnSpc>
                <a:spcPct val="106000"/>
              </a:lnSpc>
              <a:spcBef>
                <a:spcPts val="95"/>
              </a:spcBef>
            </a:pPr>
            <a:r>
              <a:rPr sz="4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生物 安全 手册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4526627" y="5175084"/>
            <a:ext cx="2007937" cy="2324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4685538" y="5224528"/>
            <a:ext cx="1029969" cy="1270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应</a:t>
            </a:r>
            <a:r>
              <a:rPr sz="6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有</a:t>
            </a: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生物安</a:t>
            </a:r>
            <a:r>
              <a:rPr sz="6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事故应急</a:t>
            </a:r>
            <a:r>
              <a:rPr sz="6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程</a:t>
            </a: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序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219194" y="5145024"/>
            <a:ext cx="300990" cy="289560"/>
          </a:xfrm>
          <a:custGeom>
            <a:avLst/>
            <a:gdLst/>
            <a:ahLst/>
            <a:cxnLst/>
            <a:rect l="l" t="t" r="r" b="b"/>
            <a:pathLst>
              <a:path w="300989" h="289560">
                <a:moveTo>
                  <a:pt x="150114" y="0"/>
                </a:moveTo>
                <a:lnTo>
                  <a:pt x="102607" y="7376"/>
                </a:lnTo>
                <a:lnTo>
                  <a:pt x="61392" y="27919"/>
                </a:lnTo>
                <a:lnTo>
                  <a:pt x="28919" y="59253"/>
                </a:lnTo>
                <a:lnTo>
                  <a:pt x="7638" y="98999"/>
                </a:lnTo>
                <a:lnTo>
                  <a:pt x="0" y="144779"/>
                </a:lnTo>
                <a:lnTo>
                  <a:pt x="7638" y="190560"/>
                </a:lnTo>
                <a:lnTo>
                  <a:pt x="28919" y="230306"/>
                </a:lnTo>
                <a:lnTo>
                  <a:pt x="61392" y="261640"/>
                </a:lnTo>
                <a:lnTo>
                  <a:pt x="102607" y="282183"/>
                </a:lnTo>
                <a:lnTo>
                  <a:pt x="150114" y="289559"/>
                </a:lnTo>
                <a:lnTo>
                  <a:pt x="197991" y="282183"/>
                </a:lnTo>
                <a:lnTo>
                  <a:pt x="239432" y="261640"/>
                </a:lnTo>
                <a:lnTo>
                  <a:pt x="272021" y="230306"/>
                </a:lnTo>
                <a:lnTo>
                  <a:pt x="293345" y="190560"/>
                </a:lnTo>
                <a:lnTo>
                  <a:pt x="300990" y="144779"/>
                </a:lnTo>
                <a:lnTo>
                  <a:pt x="293345" y="98999"/>
                </a:lnTo>
                <a:lnTo>
                  <a:pt x="272021" y="59253"/>
                </a:lnTo>
                <a:lnTo>
                  <a:pt x="239432" y="27919"/>
                </a:lnTo>
                <a:lnTo>
                  <a:pt x="197991" y="7376"/>
                </a:lnTo>
                <a:lnTo>
                  <a:pt x="150114" y="0"/>
                </a:lnTo>
                <a:close/>
              </a:path>
            </a:pathLst>
          </a:custGeom>
          <a:solidFill>
            <a:srgbClr val="F8CBA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4219194" y="5145024"/>
            <a:ext cx="300990" cy="289560"/>
          </a:xfrm>
          <a:custGeom>
            <a:avLst/>
            <a:gdLst/>
            <a:ahLst/>
            <a:cxnLst/>
            <a:rect l="l" t="t" r="r" b="b"/>
            <a:pathLst>
              <a:path w="300989" h="289560">
                <a:moveTo>
                  <a:pt x="150114" y="0"/>
                </a:moveTo>
                <a:lnTo>
                  <a:pt x="102607" y="7376"/>
                </a:lnTo>
                <a:lnTo>
                  <a:pt x="61392" y="27919"/>
                </a:lnTo>
                <a:lnTo>
                  <a:pt x="28919" y="59253"/>
                </a:lnTo>
                <a:lnTo>
                  <a:pt x="7638" y="98999"/>
                </a:lnTo>
                <a:lnTo>
                  <a:pt x="0" y="144779"/>
                </a:lnTo>
                <a:lnTo>
                  <a:pt x="7638" y="190560"/>
                </a:lnTo>
                <a:lnTo>
                  <a:pt x="28919" y="230306"/>
                </a:lnTo>
                <a:lnTo>
                  <a:pt x="61392" y="261640"/>
                </a:lnTo>
                <a:lnTo>
                  <a:pt x="102607" y="282183"/>
                </a:lnTo>
                <a:lnTo>
                  <a:pt x="150114" y="289559"/>
                </a:lnTo>
                <a:lnTo>
                  <a:pt x="197991" y="282183"/>
                </a:lnTo>
                <a:lnTo>
                  <a:pt x="239432" y="261640"/>
                </a:lnTo>
                <a:lnTo>
                  <a:pt x="272021" y="230306"/>
                </a:lnTo>
                <a:lnTo>
                  <a:pt x="293345" y="190560"/>
                </a:lnTo>
                <a:lnTo>
                  <a:pt x="300990" y="144779"/>
                </a:lnTo>
                <a:lnTo>
                  <a:pt x="293345" y="98999"/>
                </a:lnTo>
                <a:lnTo>
                  <a:pt x="272021" y="59253"/>
                </a:lnTo>
                <a:lnTo>
                  <a:pt x="239432" y="27919"/>
                </a:lnTo>
                <a:lnTo>
                  <a:pt x="197991" y="7376"/>
                </a:lnTo>
                <a:lnTo>
                  <a:pt x="150114" y="0"/>
                </a:lnTo>
                <a:close/>
              </a:path>
            </a:pathLst>
          </a:custGeom>
          <a:solidFill>
            <a:srgbClr val="F8CBA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4308348" y="5206240"/>
            <a:ext cx="134620" cy="171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6000"/>
              </a:lnSpc>
              <a:spcBef>
                <a:spcPts val="100"/>
              </a:spcBef>
            </a:pPr>
            <a:r>
              <a:rPr sz="4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程序 文件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4526627" y="5474549"/>
            <a:ext cx="2007937" cy="2324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4685538" y="5476750"/>
            <a:ext cx="1819275" cy="2184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ts val="750"/>
              </a:lnSpc>
              <a:spcBef>
                <a:spcPts val="115"/>
              </a:spcBef>
            </a:pPr>
            <a:r>
              <a:rPr sz="650" spc="9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应有不同</a:t>
            </a:r>
            <a:r>
              <a:rPr sz="650" spc="9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650" spc="9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物安</a:t>
            </a:r>
            <a:r>
              <a:rPr sz="650" spc="9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650" spc="9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事故应急</a:t>
            </a:r>
            <a:r>
              <a:rPr sz="650" spc="9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处</a:t>
            </a:r>
            <a:r>
              <a:rPr sz="650" spc="9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置的</a:t>
            </a:r>
            <a:r>
              <a:rPr sz="650" spc="9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标</a:t>
            </a:r>
            <a:r>
              <a:rPr sz="650" spc="9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准规范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ts val="750"/>
              </a:lnSpc>
            </a:pPr>
            <a:r>
              <a:rPr sz="650" spc="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（SOP）</a:t>
            </a:r>
            <a:r>
              <a:rPr sz="650" spc="1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和方</a:t>
            </a: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法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4219194" y="5440679"/>
            <a:ext cx="300990" cy="289560"/>
          </a:xfrm>
          <a:custGeom>
            <a:avLst/>
            <a:gdLst/>
            <a:ahLst/>
            <a:cxnLst/>
            <a:rect l="l" t="t" r="r" b="b"/>
            <a:pathLst>
              <a:path w="300989" h="289560">
                <a:moveTo>
                  <a:pt x="150114" y="0"/>
                </a:moveTo>
                <a:lnTo>
                  <a:pt x="102607" y="7376"/>
                </a:lnTo>
                <a:lnTo>
                  <a:pt x="61392" y="27919"/>
                </a:lnTo>
                <a:lnTo>
                  <a:pt x="28919" y="59253"/>
                </a:lnTo>
                <a:lnTo>
                  <a:pt x="7638" y="98999"/>
                </a:lnTo>
                <a:lnTo>
                  <a:pt x="0" y="144779"/>
                </a:lnTo>
                <a:lnTo>
                  <a:pt x="7638" y="190560"/>
                </a:lnTo>
                <a:lnTo>
                  <a:pt x="28919" y="230306"/>
                </a:lnTo>
                <a:lnTo>
                  <a:pt x="61392" y="261640"/>
                </a:lnTo>
                <a:lnTo>
                  <a:pt x="102607" y="282183"/>
                </a:lnTo>
                <a:lnTo>
                  <a:pt x="150114" y="289559"/>
                </a:lnTo>
                <a:lnTo>
                  <a:pt x="197991" y="282183"/>
                </a:lnTo>
                <a:lnTo>
                  <a:pt x="239432" y="261640"/>
                </a:lnTo>
                <a:lnTo>
                  <a:pt x="272021" y="230306"/>
                </a:lnTo>
                <a:lnTo>
                  <a:pt x="293345" y="190560"/>
                </a:lnTo>
                <a:lnTo>
                  <a:pt x="300990" y="144779"/>
                </a:lnTo>
                <a:lnTo>
                  <a:pt x="293345" y="98999"/>
                </a:lnTo>
                <a:lnTo>
                  <a:pt x="272021" y="59253"/>
                </a:lnTo>
                <a:lnTo>
                  <a:pt x="239432" y="27919"/>
                </a:lnTo>
                <a:lnTo>
                  <a:pt x="197991" y="7376"/>
                </a:lnTo>
                <a:lnTo>
                  <a:pt x="150114" y="0"/>
                </a:lnTo>
                <a:close/>
              </a:path>
            </a:pathLst>
          </a:custGeom>
          <a:solidFill>
            <a:srgbClr val="F8CBA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219194" y="5440679"/>
            <a:ext cx="300990" cy="289560"/>
          </a:xfrm>
          <a:custGeom>
            <a:avLst/>
            <a:gdLst/>
            <a:ahLst/>
            <a:cxnLst/>
            <a:rect l="l" t="t" r="r" b="b"/>
            <a:pathLst>
              <a:path w="300989" h="289560">
                <a:moveTo>
                  <a:pt x="150114" y="0"/>
                </a:moveTo>
                <a:lnTo>
                  <a:pt x="102607" y="7376"/>
                </a:lnTo>
                <a:lnTo>
                  <a:pt x="61392" y="27919"/>
                </a:lnTo>
                <a:lnTo>
                  <a:pt x="28919" y="59253"/>
                </a:lnTo>
                <a:lnTo>
                  <a:pt x="7638" y="98999"/>
                </a:lnTo>
                <a:lnTo>
                  <a:pt x="0" y="144779"/>
                </a:lnTo>
                <a:lnTo>
                  <a:pt x="7638" y="190560"/>
                </a:lnTo>
                <a:lnTo>
                  <a:pt x="28919" y="230306"/>
                </a:lnTo>
                <a:lnTo>
                  <a:pt x="61392" y="261640"/>
                </a:lnTo>
                <a:lnTo>
                  <a:pt x="102607" y="282183"/>
                </a:lnTo>
                <a:lnTo>
                  <a:pt x="150114" y="289559"/>
                </a:lnTo>
                <a:lnTo>
                  <a:pt x="197991" y="282183"/>
                </a:lnTo>
                <a:lnTo>
                  <a:pt x="239432" y="261640"/>
                </a:lnTo>
                <a:lnTo>
                  <a:pt x="272021" y="230306"/>
                </a:lnTo>
                <a:lnTo>
                  <a:pt x="293345" y="190560"/>
                </a:lnTo>
                <a:lnTo>
                  <a:pt x="300990" y="144779"/>
                </a:lnTo>
                <a:lnTo>
                  <a:pt x="293345" y="98999"/>
                </a:lnTo>
                <a:lnTo>
                  <a:pt x="272021" y="59253"/>
                </a:lnTo>
                <a:lnTo>
                  <a:pt x="239432" y="27919"/>
                </a:lnTo>
                <a:lnTo>
                  <a:pt x="197991" y="7376"/>
                </a:lnTo>
                <a:lnTo>
                  <a:pt x="150114" y="0"/>
                </a:lnTo>
                <a:close/>
              </a:path>
            </a:pathLst>
          </a:custGeom>
          <a:solidFill>
            <a:srgbClr val="F8CBA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4308348" y="5465320"/>
            <a:ext cx="134620" cy="244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just">
              <a:lnSpc>
                <a:spcPct val="106000"/>
              </a:lnSpc>
              <a:spcBef>
                <a:spcPts val="95"/>
              </a:spcBef>
            </a:pPr>
            <a:r>
              <a:rPr sz="4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应急 处置 方法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4526627" y="5773595"/>
            <a:ext cx="2007937" cy="23248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4685538" y="5774692"/>
            <a:ext cx="1809114" cy="21844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R="5080">
              <a:lnSpc>
                <a:spcPts val="720"/>
              </a:lnSpc>
              <a:spcBef>
                <a:spcPts val="190"/>
              </a:spcBef>
            </a:pPr>
            <a:r>
              <a:rPr sz="65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应</a:t>
            </a:r>
            <a:r>
              <a:rPr sz="6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有生物</a:t>
            </a:r>
            <a:r>
              <a:rPr sz="65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6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全事故发</a:t>
            </a:r>
            <a:r>
              <a:rPr sz="65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6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、处置</a:t>
            </a:r>
            <a:r>
              <a:rPr sz="65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6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处置效果</a:t>
            </a:r>
            <a:r>
              <a:rPr sz="65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评</a:t>
            </a: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价等 </a:t>
            </a: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记录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4219194" y="5734050"/>
            <a:ext cx="300990" cy="289560"/>
          </a:xfrm>
          <a:custGeom>
            <a:avLst/>
            <a:gdLst/>
            <a:ahLst/>
            <a:cxnLst/>
            <a:rect l="l" t="t" r="r" b="b"/>
            <a:pathLst>
              <a:path w="300989" h="289560">
                <a:moveTo>
                  <a:pt x="150114" y="0"/>
                </a:moveTo>
                <a:lnTo>
                  <a:pt x="102607" y="7376"/>
                </a:lnTo>
                <a:lnTo>
                  <a:pt x="61392" y="27919"/>
                </a:lnTo>
                <a:lnTo>
                  <a:pt x="28919" y="59253"/>
                </a:lnTo>
                <a:lnTo>
                  <a:pt x="7638" y="98999"/>
                </a:lnTo>
                <a:lnTo>
                  <a:pt x="0" y="144779"/>
                </a:lnTo>
                <a:lnTo>
                  <a:pt x="7638" y="190560"/>
                </a:lnTo>
                <a:lnTo>
                  <a:pt x="28919" y="230306"/>
                </a:lnTo>
                <a:lnTo>
                  <a:pt x="61392" y="261640"/>
                </a:lnTo>
                <a:lnTo>
                  <a:pt x="102607" y="282183"/>
                </a:lnTo>
                <a:lnTo>
                  <a:pt x="150114" y="289559"/>
                </a:lnTo>
                <a:lnTo>
                  <a:pt x="197991" y="282183"/>
                </a:lnTo>
                <a:lnTo>
                  <a:pt x="239432" y="261640"/>
                </a:lnTo>
                <a:lnTo>
                  <a:pt x="272021" y="230306"/>
                </a:lnTo>
                <a:lnTo>
                  <a:pt x="293345" y="190560"/>
                </a:lnTo>
                <a:lnTo>
                  <a:pt x="300990" y="144779"/>
                </a:lnTo>
                <a:lnTo>
                  <a:pt x="293345" y="98999"/>
                </a:lnTo>
                <a:lnTo>
                  <a:pt x="272021" y="59253"/>
                </a:lnTo>
                <a:lnTo>
                  <a:pt x="239432" y="27919"/>
                </a:lnTo>
                <a:lnTo>
                  <a:pt x="197991" y="7376"/>
                </a:lnTo>
                <a:lnTo>
                  <a:pt x="150114" y="0"/>
                </a:lnTo>
                <a:close/>
              </a:path>
            </a:pathLst>
          </a:custGeom>
          <a:solidFill>
            <a:srgbClr val="F8CBA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4219194" y="5734050"/>
            <a:ext cx="300990" cy="289560"/>
          </a:xfrm>
          <a:custGeom>
            <a:avLst/>
            <a:gdLst/>
            <a:ahLst/>
            <a:cxnLst/>
            <a:rect l="l" t="t" r="r" b="b"/>
            <a:pathLst>
              <a:path w="300989" h="289560">
                <a:moveTo>
                  <a:pt x="150114" y="0"/>
                </a:moveTo>
                <a:lnTo>
                  <a:pt x="102607" y="7376"/>
                </a:lnTo>
                <a:lnTo>
                  <a:pt x="61392" y="27919"/>
                </a:lnTo>
                <a:lnTo>
                  <a:pt x="28919" y="59253"/>
                </a:lnTo>
                <a:lnTo>
                  <a:pt x="7638" y="98999"/>
                </a:lnTo>
                <a:lnTo>
                  <a:pt x="0" y="144779"/>
                </a:lnTo>
                <a:lnTo>
                  <a:pt x="7638" y="190560"/>
                </a:lnTo>
                <a:lnTo>
                  <a:pt x="28919" y="230306"/>
                </a:lnTo>
                <a:lnTo>
                  <a:pt x="61392" y="261640"/>
                </a:lnTo>
                <a:lnTo>
                  <a:pt x="102607" y="282183"/>
                </a:lnTo>
                <a:lnTo>
                  <a:pt x="150114" y="289559"/>
                </a:lnTo>
                <a:lnTo>
                  <a:pt x="197991" y="282183"/>
                </a:lnTo>
                <a:lnTo>
                  <a:pt x="239432" y="261640"/>
                </a:lnTo>
                <a:lnTo>
                  <a:pt x="272021" y="230306"/>
                </a:lnTo>
                <a:lnTo>
                  <a:pt x="293345" y="190560"/>
                </a:lnTo>
                <a:lnTo>
                  <a:pt x="300990" y="144779"/>
                </a:lnTo>
                <a:lnTo>
                  <a:pt x="293345" y="98999"/>
                </a:lnTo>
                <a:lnTo>
                  <a:pt x="272021" y="59253"/>
                </a:lnTo>
                <a:lnTo>
                  <a:pt x="239432" y="27919"/>
                </a:lnTo>
                <a:lnTo>
                  <a:pt x="197991" y="7376"/>
                </a:lnTo>
                <a:lnTo>
                  <a:pt x="150114" y="0"/>
                </a:lnTo>
                <a:close/>
              </a:path>
            </a:pathLst>
          </a:custGeom>
          <a:solidFill>
            <a:srgbClr val="F8CBA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4308348" y="5795266"/>
            <a:ext cx="134620" cy="171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6000"/>
              </a:lnSpc>
              <a:spcBef>
                <a:spcPts val="100"/>
              </a:spcBef>
            </a:pPr>
            <a:r>
              <a:rPr sz="450" spc="2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记录 文件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3925823" y="4532376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725423" y="7492745"/>
            <a:ext cx="224789" cy="20802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725423" y="7699247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737997" y="7507482"/>
            <a:ext cx="2884170" cy="170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73735">
              <a:lnSpc>
                <a:spcPct val="100000"/>
              </a:lnSpc>
              <a:spcBef>
                <a:spcPts val="100"/>
              </a:spcBef>
            </a:pPr>
            <a:r>
              <a:rPr sz="950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</a:t>
            </a:r>
            <a:r>
              <a:rPr sz="950" spc="-10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950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物安全的关</a:t>
            </a:r>
            <a:r>
              <a:rPr sz="950" spc="-10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注</a:t>
            </a:r>
            <a:r>
              <a:rPr sz="950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点</a:t>
            </a:r>
            <a:endParaRPr sz="9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947927" y="7725412"/>
            <a:ext cx="1116330" cy="1270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应急预案的主要</a:t>
            </a:r>
            <a:r>
              <a:rPr sz="6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内</a:t>
            </a:r>
            <a:r>
              <a:rPr sz="6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容（结构）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2313776" y="8648625"/>
            <a:ext cx="810079" cy="33230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2312670" y="8646414"/>
            <a:ext cx="809625" cy="331470"/>
          </a:xfrm>
          <a:custGeom>
            <a:avLst/>
            <a:gdLst/>
            <a:ahLst/>
            <a:cxnLst/>
            <a:rect l="l" t="t" r="r" b="b"/>
            <a:pathLst>
              <a:path w="809625" h="331470">
                <a:moveTo>
                  <a:pt x="0" y="32766"/>
                </a:moveTo>
                <a:lnTo>
                  <a:pt x="3083" y="19931"/>
                </a:lnTo>
                <a:lnTo>
                  <a:pt x="11525" y="9525"/>
                </a:lnTo>
                <a:lnTo>
                  <a:pt x="24110" y="2547"/>
                </a:lnTo>
                <a:lnTo>
                  <a:pt x="39624" y="0"/>
                </a:lnTo>
                <a:lnTo>
                  <a:pt x="769620" y="0"/>
                </a:lnTo>
                <a:lnTo>
                  <a:pt x="785133" y="2547"/>
                </a:lnTo>
                <a:lnTo>
                  <a:pt x="797718" y="9525"/>
                </a:lnTo>
                <a:lnTo>
                  <a:pt x="806160" y="19931"/>
                </a:lnTo>
                <a:lnTo>
                  <a:pt x="809244" y="32766"/>
                </a:lnTo>
                <a:lnTo>
                  <a:pt x="809244" y="297942"/>
                </a:lnTo>
                <a:lnTo>
                  <a:pt x="806160" y="311217"/>
                </a:lnTo>
                <a:lnTo>
                  <a:pt x="797718" y="321849"/>
                </a:lnTo>
                <a:lnTo>
                  <a:pt x="785133" y="328910"/>
                </a:lnTo>
                <a:lnTo>
                  <a:pt x="769620" y="331470"/>
                </a:lnTo>
                <a:lnTo>
                  <a:pt x="39624" y="331470"/>
                </a:lnTo>
                <a:lnTo>
                  <a:pt x="24110" y="328910"/>
                </a:lnTo>
                <a:lnTo>
                  <a:pt x="11525" y="321849"/>
                </a:lnTo>
                <a:lnTo>
                  <a:pt x="3083" y="311217"/>
                </a:lnTo>
                <a:lnTo>
                  <a:pt x="0" y="297942"/>
                </a:lnTo>
                <a:lnTo>
                  <a:pt x="0" y="32766"/>
                </a:lnTo>
                <a:close/>
              </a:path>
            </a:pathLst>
          </a:custGeom>
          <a:ln w="3175">
            <a:solidFill>
              <a:srgbClr val="5B9B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 txBox="1"/>
          <p:nvPr/>
        </p:nvSpPr>
        <p:spPr>
          <a:xfrm>
            <a:off x="2550414" y="8715250"/>
            <a:ext cx="553085" cy="2520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4610" indent="-55245">
              <a:lnSpc>
                <a:spcPct val="100000"/>
              </a:lnSpc>
              <a:spcBef>
                <a:spcPts val="130"/>
              </a:spcBef>
              <a:buFont typeface="΢"/>
              <a:buChar char="•"/>
              <a:tabLst>
                <a:tab pos="54610" algn="l"/>
              </a:tabLst>
            </a:pP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污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染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源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隔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离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和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消毒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  <a:p>
            <a:pPr marL="54610" indent="-55245">
              <a:lnSpc>
                <a:spcPct val="100000"/>
              </a:lnSpc>
              <a:spcBef>
                <a:spcPts val="60"/>
              </a:spcBef>
              <a:buFont typeface="΢"/>
              <a:buChar char="•"/>
              <a:tabLst>
                <a:tab pos="54610" algn="l"/>
              </a:tabLst>
            </a:pP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人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员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隔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离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和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救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治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  <a:p>
            <a:pPr marL="54610" indent="-55245">
              <a:lnSpc>
                <a:spcPct val="100000"/>
              </a:lnSpc>
              <a:spcBef>
                <a:spcPts val="65"/>
              </a:spcBef>
              <a:buFont typeface="΢"/>
              <a:buChar char="•"/>
              <a:tabLst>
                <a:tab pos="54610" algn="l"/>
              </a:tabLst>
            </a:pP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现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场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隔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离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和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控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制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1190937" y="8648625"/>
            <a:ext cx="681711" cy="33230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1188719" y="8646414"/>
            <a:ext cx="683895" cy="331470"/>
          </a:xfrm>
          <a:custGeom>
            <a:avLst/>
            <a:gdLst/>
            <a:ahLst/>
            <a:cxnLst/>
            <a:rect l="l" t="t" r="r" b="b"/>
            <a:pathLst>
              <a:path w="683894" h="331470">
                <a:moveTo>
                  <a:pt x="0" y="32766"/>
                </a:moveTo>
                <a:lnTo>
                  <a:pt x="2547" y="19931"/>
                </a:lnTo>
                <a:lnTo>
                  <a:pt x="9525" y="9525"/>
                </a:lnTo>
                <a:lnTo>
                  <a:pt x="19931" y="2547"/>
                </a:lnTo>
                <a:lnTo>
                  <a:pt x="32766" y="0"/>
                </a:lnTo>
                <a:lnTo>
                  <a:pt x="650748" y="0"/>
                </a:lnTo>
                <a:lnTo>
                  <a:pt x="663582" y="2547"/>
                </a:lnTo>
                <a:lnTo>
                  <a:pt x="673989" y="9525"/>
                </a:lnTo>
                <a:lnTo>
                  <a:pt x="680966" y="19931"/>
                </a:lnTo>
                <a:lnTo>
                  <a:pt x="683514" y="32766"/>
                </a:lnTo>
                <a:lnTo>
                  <a:pt x="683514" y="297942"/>
                </a:lnTo>
                <a:lnTo>
                  <a:pt x="680966" y="311217"/>
                </a:lnTo>
                <a:lnTo>
                  <a:pt x="673989" y="321849"/>
                </a:lnTo>
                <a:lnTo>
                  <a:pt x="663582" y="328910"/>
                </a:lnTo>
                <a:lnTo>
                  <a:pt x="650748" y="331470"/>
                </a:lnTo>
                <a:lnTo>
                  <a:pt x="32766" y="331470"/>
                </a:lnTo>
                <a:lnTo>
                  <a:pt x="19931" y="328910"/>
                </a:lnTo>
                <a:lnTo>
                  <a:pt x="9524" y="321849"/>
                </a:lnTo>
                <a:lnTo>
                  <a:pt x="2547" y="311217"/>
                </a:lnTo>
                <a:lnTo>
                  <a:pt x="0" y="297942"/>
                </a:lnTo>
                <a:lnTo>
                  <a:pt x="0" y="32766"/>
                </a:lnTo>
                <a:close/>
              </a:path>
            </a:pathLst>
          </a:custGeom>
          <a:ln w="3175">
            <a:solidFill>
              <a:srgbClr val="5B9B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1213866" y="8715250"/>
            <a:ext cx="311150" cy="2520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4610" indent="-55245">
              <a:lnSpc>
                <a:spcPct val="100000"/>
              </a:lnSpc>
              <a:spcBef>
                <a:spcPts val="130"/>
              </a:spcBef>
              <a:buFont typeface="΢"/>
              <a:buChar char="•"/>
              <a:tabLst>
                <a:tab pos="54610" algn="l"/>
              </a:tabLst>
            </a:pP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风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险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沟通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  <a:p>
            <a:pPr marL="54610" indent="-55245">
              <a:lnSpc>
                <a:spcPct val="100000"/>
              </a:lnSpc>
              <a:spcBef>
                <a:spcPts val="60"/>
              </a:spcBef>
              <a:buFont typeface="΢"/>
              <a:buChar char="•"/>
              <a:tabLst>
                <a:tab pos="54610" algn="l"/>
              </a:tabLst>
            </a:pP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媒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体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沟通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  <a:p>
            <a:pPr marL="54610" indent="-55245">
              <a:lnSpc>
                <a:spcPct val="100000"/>
              </a:lnSpc>
              <a:spcBef>
                <a:spcPts val="65"/>
              </a:spcBef>
              <a:buFont typeface="΢"/>
              <a:buChar char="•"/>
              <a:tabLst>
                <a:tab pos="54610" algn="l"/>
              </a:tabLst>
            </a:pP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社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区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沟通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2333940" y="7941907"/>
            <a:ext cx="810833" cy="33230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2331720" y="7940802"/>
            <a:ext cx="810260" cy="332740"/>
          </a:xfrm>
          <a:custGeom>
            <a:avLst/>
            <a:gdLst/>
            <a:ahLst/>
            <a:cxnLst/>
            <a:rect l="l" t="t" r="r" b="b"/>
            <a:pathLst>
              <a:path w="810260" h="332740">
                <a:moveTo>
                  <a:pt x="0" y="33527"/>
                </a:moveTo>
                <a:lnTo>
                  <a:pt x="3333" y="20573"/>
                </a:lnTo>
                <a:lnTo>
                  <a:pt x="12382" y="9905"/>
                </a:lnTo>
                <a:lnTo>
                  <a:pt x="25717" y="2666"/>
                </a:lnTo>
                <a:lnTo>
                  <a:pt x="41910" y="0"/>
                </a:lnTo>
                <a:lnTo>
                  <a:pt x="768096" y="0"/>
                </a:lnTo>
                <a:lnTo>
                  <a:pt x="784288" y="2666"/>
                </a:lnTo>
                <a:lnTo>
                  <a:pt x="797623" y="9905"/>
                </a:lnTo>
                <a:lnTo>
                  <a:pt x="806672" y="20573"/>
                </a:lnTo>
                <a:lnTo>
                  <a:pt x="810006" y="33527"/>
                </a:lnTo>
                <a:lnTo>
                  <a:pt x="810006" y="298703"/>
                </a:lnTo>
                <a:lnTo>
                  <a:pt x="806672" y="311657"/>
                </a:lnTo>
                <a:lnTo>
                  <a:pt x="797623" y="322325"/>
                </a:lnTo>
                <a:lnTo>
                  <a:pt x="784288" y="329564"/>
                </a:lnTo>
                <a:lnTo>
                  <a:pt x="768096" y="332231"/>
                </a:lnTo>
                <a:lnTo>
                  <a:pt x="41910" y="332231"/>
                </a:lnTo>
                <a:lnTo>
                  <a:pt x="25717" y="329564"/>
                </a:lnTo>
                <a:lnTo>
                  <a:pt x="12382" y="322325"/>
                </a:lnTo>
                <a:lnTo>
                  <a:pt x="3333" y="311657"/>
                </a:lnTo>
                <a:lnTo>
                  <a:pt x="0" y="298703"/>
                </a:lnTo>
                <a:lnTo>
                  <a:pt x="0" y="33527"/>
                </a:lnTo>
                <a:close/>
              </a:path>
            </a:pathLst>
          </a:custGeom>
          <a:ln w="3175">
            <a:solidFill>
              <a:srgbClr val="5B9B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 txBox="1"/>
          <p:nvPr/>
        </p:nvSpPr>
        <p:spPr>
          <a:xfrm>
            <a:off x="2551937" y="7947154"/>
            <a:ext cx="492125" cy="3282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4610" indent="-55245">
              <a:lnSpc>
                <a:spcPct val="100000"/>
              </a:lnSpc>
              <a:spcBef>
                <a:spcPts val="130"/>
              </a:spcBef>
              <a:buFont typeface="΢"/>
              <a:buChar char="•"/>
              <a:tabLst>
                <a:tab pos="54610" algn="l"/>
              </a:tabLst>
            </a:pP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个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体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防护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  <a:p>
            <a:pPr marL="54610" indent="-55245">
              <a:lnSpc>
                <a:spcPct val="100000"/>
              </a:lnSpc>
              <a:spcBef>
                <a:spcPts val="60"/>
              </a:spcBef>
              <a:buFont typeface="΢"/>
              <a:buChar char="•"/>
              <a:tabLst>
                <a:tab pos="54610" algn="l"/>
              </a:tabLst>
            </a:pP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应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对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程序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  <a:p>
            <a:pPr marL="54610" indent="-55245">
              <a:lnSpc>
                <a:spcPct val="100000"/>
              </a:lnSpc>
              <a:spcBef>
                <a:spcPts val="65"/>
              </a:spcBef>
              <a:buFont typeface="΢"/>
              <a:buChar char="•"/>
              <a:tabLst>
                <a:tab pos="54610" algn="l"/>
              </a:tabLst>
            </a:pP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应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急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设备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  <a:p>
            <a:pPr marL="54610" indent="-55245">
              <a:lnSpc>
                <a:spcPct val="100000"/>
              </a:lnSpc>
              <a:spcBef>
                <a:spcPts val="60"/>
              </a:spcBef>
              <a:buFont typeface="΢"/>
              <a:buChar char="•"/>
              <a:tabLst>
                <a:tab pos="54610" algn="l"/>
              </a:tabLst>
            </a:pP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撤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离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计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划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和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路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线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1195161" y="7941907"/>
            <a:ext cx="673262" cy="33230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1195577" y="7940802"/>
            <a:ext cx="669925" cy="332740"/>
          </a:xfrm>
          <a:custGeom>
            <a:avLst/>
            <a:gdLst/>
            <a:ahLst/>
            <a:cxnLst/>
            <a:rect l="l" t="t" r="r" b="b"/>
            <a:pathLst>
              <a:path w="669925" h="332740">
                <a:moveTo>
                  <a:pt x="0" y="33527"/>
                </a:moveTo>
                <a:lnTo>
                  <a:pt x="2667" y="20573"/>
                </a:lnTo>
                <a:lnTo>
                  <a:pt x="9905" y="9905"/>
                </a:lnTo>
                <a:lnTo>
                  <a:pt x="20574" y="2666"/>
                </a:lnTo>
                <a:lnTo>
                  <a:pt x="33528" y="0"/>
                </a:lnTo>
                <a:lnTo>
                  <a:pt x="636270" y="0"/>
                </a:lnTo>
                <a:lnTo>
                  <a:pt x="649224" y="2666"/>
                </a:lnTo>
                <a:lnTo>
                  <a:pt x="659892" y="9905"/>
                </a:lnTo>
                <a:lnTo>
                  <a:pt x="667131" y="20573"/>
                </a:lnTo>
                <a:lnTo>
                  <a:pt x="669798" y="33527"/>
                </a:lnTo>
                <a:lnTo>
                  <a:pt x="669798" y="298703"/>
                </a:lnTo>
                <a:lnTo>
                  <a:pt x="667131" y="311657"/>
                </a:lnTo>
                <a:lnTo>
                  <a:pt x="659892" y="322325"/>
                </a:lnTo>
                <a:lnTo>
                  <a:pt x="649224" y="329564"/>
                </a:lnTo>
                <a:lnTo>
                  <a:pt x="636270" y="332231"/>
                </a:lnTo>
                <a:lnTo>
                  <a:pt x="33528" y="332231"/>
                </a:lnTo>
                <a:lnTo>
                  <a:pt x="20574" y="329564"/>
                </a:lnTo>
                <a:lnTo>
                  <a:pt x="9905" y="322325"/>
                </a:lnTo>
                <a:lnTo>
                  <a:pt x="2666" y="311657"/>
                </a:lnTo>
                <a:lnTo>
                  <a:pt x="0" y="298703"/>
                </a:lnTo>
                <a:lnTo>
                  <a:pt x="0" y="33527"/>
                </a:lnTo>
                <a:close/>
              </a:path>
            </a:pathLst>
          </a:custGeom>
          <a:ln w="3175">
            <a:solidFill>
              <a:srgbClr val="5B9B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 txBox="1"/>
          <p:nvPr/>
        </p:nvSpPr>
        <p:spPr>
          <a:xfrm>
            <a:off x="1221486" y="7947154"/>
            <a:ext cx="311150" cy="3282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4610" indent="-55245">
              <a:lnSpc>
                <a:spcPct val="100000"/>
              </a:lnSpc>
              <a:spcBef>
                <a:spcPts val="130"/>
              </a:spcBef>
              <a:buFont typeface="΢"/>
              <a:buChar char="•"/>
              <a:tabLst>
                <a:tab pos="54610" algn="l"/>
              </a:tabLst>
            </a:pP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组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织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机构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  <a:p>
            <a:pPr marL="54610" indent="-55245">
              <a:lnSpc>
                <a:spcPct val="100000"/>
              </a:lnSpc>
              <a:spcBef>
                <a:spcPts val="60"/>
              </a:spcBef>
              <a:buFont typeface="΢"/>
              <a:buChar char="•"/>
              <a:tabLst>
                <a:tab pos="54610" algn="l"/>
              </a:tabLst>
            </a:pP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应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急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原则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  <a:p>
            <a:pPr marL="54610" indent="-55245">
              <a:lnSpc>
                <a:spcPct val="100000"/>
              </a:lnSpc>
              <a:spcBef>
                <a:spcPts val="65"/>
              </a:spcBef>
              <a:buFont typeface="΢"/>
              <a:buChar char="•"/>
              <a:tabLst>
                <a:tab pos="54610" algn="l"/>
              </a:tabLst>
            </a:pP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人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员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职责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  <a:p>
            <a:pPr marL="54610" indent="-55245">
              <a:lnSpc>
                <a:spcPct val="100000"/>
              </a:lnSpc>
              <a:spcBef>
                <a:spcPts val="60"/>
              </a:spcBef>
              <a:buFont typeface="΢"/>
              <a:buChar char="•"/>
              <a:tabLst>
                <a:tab pos="54610" algn="l"/>
              </a:tabLst>
            </a:pP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应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急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通讯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1642872" y="8000238"/>
            <a:ext cx="448945" cy="448945"/>
          </a:xfrm>
          <a:custGeom>
            <a:avLst/>
            <a:gdLst/>
            <a:ahLst/>
            <a:cxnLst/>
            <a:rect l="l" t="t" r="r" b="b"/>
            <a:pathLst>
              <a:path w="448944" h="448945">
                <a:moveTo>
                  <a:pt x="448818" y="0"/>
                </a:moveTo>
                <a:lnTo>
                  <a:pt x="399820" y="2636"/>
                </a:lnTo>
                <a:lnTo>
                  <a:pt x="352374" y="10362"/>
                </a:lnTo>
                <a:lnTo>
                  <a:pt x="306750" y="22902"/>
                </a:lnTo>
                <a:lnTo>
                  <a:pt x="263219" y="39982"/>
                </a:lnTo>
                <a:lnTo>
                  <a:pt x="222052" y="61326"/>
                </a:lnTo>
                <a:lnTo>
                  <a:pt x="183520" y="86660"/>
                </a:lnTo>
                <a:lnTo>
                  <a:pt x="147893" y="115709"/>
                </a:lnTo>
                <a:lnTo>
                  <a:pt x="115443" y="148196"/>
                </a:lnTo>
                <a:lnTo>
                  <a:pt x="86441" y="183849"/>
                </a:lnTo>
                <a:lnTo>
                  <a:pt x="61157" y="222391"/>
                </a:lnTo>
                <a:lnTo>
                  <a:pt x="39863" y="263547"/>
                </a:lnTo>
                <a:lnTo>
                  <a:pt x="22829" y="307043"/>
                </a:lnTo>
                <a:lnTo>
                  <a:pt x="10327" y="352603"/>
                </a:lnTo>
                <a:lnTo>
                  <a:pt x="2626" y="399953"/>
                </a:lnTo>
                <a:lnTo>
                  <a:pt x="0" y="448818"/>
                </a:lnTo>
                <a:lnTo>
                  <a:pt x="448818" y="448818"/>
                </a:lnTo>
                <a:lnTo>
                  <a:pt x="448818" y="0"/>
                </a:lnTo>
                <a:close/>
              </a:path>
            </a:pathLst>
          </a:custGeom>
          <a:solidFill>
            <a:srgbClr val="54823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1642872" y="8000238"/>
            <a:ext cx="448945" cy="448945"/>
          </a:xfrm>
          <a:custGeom>
            <a:avLst/>
            <a:gdLst/>
            <a:ahLst/>
            <a:cxnLst/>
            <a:rect l="l" t="t" r="r" b="b"/>
            <a:pathLst>
              <a:path w="448944" h="448945">
                <a:moveTo>
                  <a:pt x="0" y="448818"/>
                </a:moveTo>
                <a:lnTo>
                  <a:pt x="2626" y="399953"/>
                </a:lnTo>
                <a:lnTo>
                  <a:pt x="10327" y="352603"/>
                </a:lnTo>
                <a:lnTo>
                  <a:pt x="22829" y="307043"/>
                </a:lnTo>
                <a:lnTo>
                  <a:pt x="39863" y="263547"/>
                </a:lnTo>
                <a:lnTo>
                  <a:pt x="61157" y="222391"/>
                </a:lnTo>
                <a:lnTo>
                  <a:pt x="86441" y="183849"/>
                </a:lnTo>
                <a:lnTo>
                  <a:pt x="115443" y="148196"/>
                </a:lnTo>
                <a:lnTo>
                  <a:pt x="147893" y="115709"/>
                </a:lnTo>
                <a:lnTo>
                  <a:pt x="183520" y="86660"/>
                </a:lnTo>
                <a:lnTo>
                  <a:pt x="222052" y="61326"/>
                </a:lnTo>
                <a:lnTo>
                  <a:pt x="263219" y="39982"/>
                </a:lnTo>
                <a:lnTo>
                  <a:pt x="306750" y="22902"/>
                </a:lnTo>
                <a:lnTo>
                  <a:pt x="352374" y="10362"/>
                </a:lnTo>
                <a:lnTo>
                  <a:pt x="399820" y="2636"/>
                </a:lnTo>
                <a:lnTo>
                  <a:pt x="448818" y="0"/>
                </a:lnTo>
                <a:lnTo>
                  <a:pt x="448818" y="448818"/>
                </a:lnTo>
                <a:lnTo>
                  <a:pt x="0" y="448818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2112264" y="8000238"/>
            <a:ext cx="448945" cy="448945"/>
          </a:xfrm>
          <a:custGeom>
            <a:avLst/>
            <a:gdLst/>
            <a:ahLst/>
            <a:cxnLst/>
            <a:rect l="l" t="t" r="r" b="b"/>
            <a:pathLst>
              <a:path w="448944" h="448945">
                <a:moveTo>
                  <a:pt x="0" y="0"/>
                </a:moveTo>
                <a:lnTo>
                  <a:pt x="0" y="448817"/>
                </a:lnTo>
                <a:lnTo>
                  <a:pt x="448818" y="448817"/>
                </a:lnTo>
                <a:lnTo>
                  <a:pt x="446191" y="399953"/>
                </a:lnTo>
                <a:lnTo>
                  <a:pt x="438490" y="352603"/>
                </a:lnTo>
                <a:lnTo>
                  <a:pt x="425988" y="307043"/>
                </a:lnTo>
                <a:lnTo>
                  <a:pt x="408954" y="263547"/>
                </a:lnTo>
                <a:lnTo>
                  <a:pt x="387660" y="222391"/>
                </a:lnTo>
                <a:lnTo>
                  <a:pt x="362376" y="183849"/>
                </a:lnTo>
                <a:lnTo>
                  <a:pt x="333374" y="148196"/>
                </a:lnTo>
                <a:lnTo>
                  <a:pt x="300924" y="115709"/>
                </a:lnTo>
                <a:lnTo>
                  <a:pt x="265297" y="86660"/>
                </a:lnTo>
                <a:lnTo>
                  <a:pt x="226765" y="61326"/>
                </a:lnTo>
                <a:lnTo>
                  <a:pt x="185598" y="39982"/>
                </a:lnTo>
                <a:lnTo>
                  <a:pt x="142067" y="22902"/>
                </a:lnTo>
                <a:lnTo>
                  <a:pt x="96443" y="10362"/>
                </a:lnTo>
                <a:lnTo>
                  <a:pt x="48997" y="2636"/>
                </a:lnTo>
                <a:lnTo>
                  <a:pt x="0" y="0"/>
                </a:lnTo>
                <a:close/>
              </a:path>
            </a:pathLst>
          </a:custGeom>
          <a:solidFill>
            <a:srgbClr val="C55A1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2112264" y="8000238"/>
            <a:ext cx="448945" cy="448945"/>
          </a:xfrm>
          <a:custGeom>
            <a:avLst/>
            <a:gdLst/>
            <a:ahLst/>
            <a:cxnLst/>
            <a:rect l="l" t="t" r="r" b="b"/>
            <a:pathLst>
              <a:path w="448944" h="448945">
                <a:moveTo>
                  <a:pt x="0" y="0"/>
                </a:moveTo>
                <a:lnTo>
                  <a:pt x="48997" y="2636"/>
                </a:lnTo>
                <a:lnTo>
                  <a:pt x="96443" y="10362"/>
                </a:lnTo>
                <a:lnTo>
                  <a:pt x="142067" y="22902"/>
                </a:lnTo>
                <a:lnTo>
                  <a:pt x="185598" y="39982"/>
                </a:lnTo>
                <a:lnTo>
                  <a:pt x="226765" y="61326"/>
                </a:lnTo>
                <a:lnTo>
                  <a:pt x="265297" y="86660"/>
                </a:lnTo>
                <a:lnTo>
                  <a:pt x="300924" y="115709"/>
                </a:lnTo>
                <a:lnTo>
                  <a:pt x="333374" y="148196"/>
                </a:lnTo>
                <a:lnTo>
                  <a:pt x="362376" y="183849"/>
                </a:lnTo>
                <a:lnTo>
                  <a:pt x="387660" y="222391"/>
                </a:lnTo>
                <a:lnTo>
                  <a:pt x="408954" y="263547"/>
                </a:lnTo>
                <a:lnTo>
                  <a:pt x="425988" y="307043"/>
                </a:lnTo>
                <a:lnTo>
                  <a:pt x="438490" y="352603"/>
                </a:lnTo>
                <a:lnTo>
                  <a:pt x="446191" y="399953"/>
                </a:lnTo>
                <a:lnTo>
                  <a:pt x="448818" y="448817"/>
                </a:lnTo>
                <a:lnTo>
                  <a:pt x="0" y="44881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 txBox="1"/>
          <p:nvPr/>
        </p:nvSpPr>
        <p:spPr>
          <a:xfrm>
            <a:off x="1834895" y="8164324"/>
            <a:ext cx="546735" cy="238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ts val="830"/>
              </a:lnSpc>
              <a:spcBef>
                <a:spcPts val="110"/>
              </a:spcBef>
              <a:tabLst>
                <a:tab pos="337820" algn="l"/>
              </a:tabLst>
            </a:pPr>
            <a:r>
              <a:rPr sz="750" b="1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组</a:t>
            </a:r>
            <a:r>
              <a:rPr sz="750" b="1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织</a:t>
            </a:r>
            <a:r>
              <a:rPr sz="750" b="1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	</a:t>
            </a:r>
            <a:r>
              <a:rPr sz="750" b="1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器材</a:t>
            </a:r>
            <a:endParaRPr sz="7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ts val="830"/>
              </a:lnSpc>
              <a:tabLst>
                <a:tab pos="337820" algn="l"/>
              </a:tabLst>
            </a:pPr>
            <a:r>
              <a:rPr sz="750" b="1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原</a:t>
            </a:r>
            <a:r>
              <a:rPr sz="750" b="1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则</a:t>
            </a:r>
            <a:r>
              <a:rPr sz="750" b="1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	</a:t>
            </a:r>
            <a:r>
              <a:rPr sz="750" b="1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物资</a:t>
            </a:r>
            <a:endParaRPr sz="7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2112264" y="8469630"/>
            <a:ext cx="448945" cy="448945"/>
          </a:xfrm>
          <a:custGeom>
            <a:avLst/>
            <a:gdLst/>
            <a:ahLst/>
            <a:cxnLst/>
            <a:rect l="l" t="t" r="r" b="b"/>
            <a:pathLst>
              <a:path w="448944" h="448945">
                <a:moveTo>
                  <a:pt x="448818" y="0"/>
                </a:moveTo>
                <a:lnTo>
                  <a:pt x="0" y="0"/>
                </a:lnTo>
                <a:lnTo>
                  <a:pt x="0" y="448818"/>
                </a:lnTo>
                <a:lnTo>
                  <a:pt x="48997" y="446191"/>
                </a:lnTo>
                <a:lnTo>
                  <a:pt x="96443" y="438490"/>
                </a:lnTo>
                <a:lnTo>
                  <a:pt x="142067" y="425988"/>
                </a:lnTo>
                <a:lnTo>
                  <a:pt x="185598" y="408954"/>
                </a:lnTo>
                <a:lnTo>
                  <a:pt x="226765" y="387660"/>
                </a:lnTo>
                <a:lnTo>
                  <a:pt x="265297" y="362376"/>
                </a:lnTo>
                <a:lnTo>
                  <a:pt x="300924" y="333374"/>
                </a:lnTo>
                <a:lnTo>
                  <a:pt x="333374" y="300924"/>
                </a:lnTo>
                <a:lnTo>
                  <a:pt x="362376" y="265297"/>
                </a:lnTo>
                <a:lnTo>
                  <a:pt x="387660" y="226765"/>
                </a:lnTo>
                <a:lnTo>
                  <a:pt x="408954" y="185598"/>
                </a:lnTo>
                <a:lnTo>
                  <a:pt x="425988" y="142067"/>
                </a:lnTo>
                <a:lnTo>
                  <a:pt x="438490" y="96443"/>
                </a:lnTo>
                <a:lnTo>
                  <a:pt x="446191" y="48997"/>
                </a:lnTo>
                <a:lnTo>
                  <a:pt x="448818" y="0"/>
                </a:lnTo>
                <a:close/>
              </a:path>
            </a:pathLst>
          </a:custGeom>
          <a:solidFill>
            <a:srgbClr val="BF9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2112264" y="8469630"/>
            <a:ext cx="448945" cy="448945"/>
          </a:xfrm>
          <a:custGeom>
            <a:avLst/>
            <a:gdLst/>
            <a:ahLst/>
            <a:cxnLst/>
            <a:rect l="l" t="t" r="r" b="b"/>
            <a:pathLst>
              <a:path w="448944" h="448945">
                <a:moveTo>
                  <a:pt x="448818" y="0"/>
                </a:moveTo>
                <a:lnTo>
                  <a:pt x="446191" y="48997"/>
                </a:lnTo>
                <a:lnTo>
                  <a:pt x="438490" y="96443"/>
                </a:lnTo>
                <a:lnTo>
                  <a:pt x="425988" y="142067"/>
                </a:lnTo>
                <a:lnTo>
                  <a:pt x="408954" y="185598"/>
                </a:lnTo>
                <a:lnTo>
                  <a:pt x="387660" y="226765"/>
                </a:lnTo>
                <a:lnTo>
                  <a:pt x="362376" y="265297"/>
                </a:lnTo>
                <a:lnTo>
                  <a:pt x="333374" y="300924"/>
                </a:lnTo>
                <a:lnTo>
                  <a:pt x="300924" y="333374"/>
                </a:lnTo>
                <a:lnTo>
                  <a:pt x="265297" y="362376"/>
                </a:lnTo>
                <a:lnTo>
                  <a:pt x="226765" y="387660"/>
                </a:lnTo>
                <a:lnTo>
                  <a:pt x="185598" y="408954"/>
                </a:lnTo>
                <a:lnTo>
                  <a:pt x="142067" y="425988"/>
                </a:lnTo>
                <a:lnTo>
                  <a:pt x="96443" y="438490"/>
                </a:lnTo>
                <a:lnTo>
                  <a:pt x="48997" y="446191"/>
                </a:lnTo>
                <a:lnTo>
                  <a:pt x="0" y="448818"/>
                </a:lnTo>
                <a:lnTo>
                  <a:pt x="0" y="0"/>
                </a:lnTo>
                <a:lnTo>
                  <a:pt x="448818" y="0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1642872" y="8469630"/>
            <a:ext cx="448945" cy="448945"/>
          </a:xfrm>
          <a:custGeom>
            <a:avLst/>
            <a:gdLst/>
            <a:ahLst/>
            <a:cxnLst/>
            <a:rect l="l" t="t" r="r" b="b"/>
            <a:pathLst>
              <a:path w="448944" h="448945">
                <a:moveTo>
                  <a:pt x="448818" y="0"/>
                </a:moveTo>
                <a:lnTo>
                  <a:pt x="0" y="0"/>
                </a:lnTo>
                <a:lnTo>
                  <a:pt x="2626" y="48997"/>
                </a:lnTo>
                <a:lnTo>
                  <a:pt x="10327" y="96443"/>
                </a:lnTo>
                <a:lnTo>
                  <a:pt x="22829" y="142067"/>
                </a:lnTo>
                <a:lnTo>
                  <a:pt x="39863" y="185598"/>
                </a:lnTo>
                <a:lnTo>
                  <a:pt x="61157" y="226765"/>
                </a:lnTo>
                <a:lnTo>
                  <a:pt x="86441" y="265297"/>
                </a:lnTo>
                <a:lnTo>
                  <a:pt x="115443" y="300924"/>
                </a:lnTo>
                <a:lnTo>
                  <a:pt x="147893" y="333374"/>
                </a:lnTo>
                <a:lnTo>
                  <a:pt x="183520" y="362376"/>
                </a:lnTo>
                <a:lnTo>
                  <a:pt x="222052" y="387660"/>
                </a:lnTo>
                <a:lnTo>
                  <a:pt x="263219" y="408954"/>
                </a:lnTo>
                <a:lnTo>
                  <a:pt x="306750" y="425988"/>
                </a:lnTo>
                <a:lnTo>
                  <a:pt x="352374" y="438490"/>
                </a:lnTo>
                <a:lnTo>
                  <a:pt x="399820" y="446191"/>
                </a:lnTo>
                <a:lnTo>
                  <a:pt x="448818" y="448818"/>
                </a:lnTo>
                <a:lnTo>
                  <a:pt x="448818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1642872" y="8469630"/>
            <a:ext cx="448945" cy="448945"/>
          </a:xfrm>
          <a:custGeom>
            <a:avLst/>
            <a:gdLst/>
            <a:ahLst/>
            <a:cxnLst/>
            <a:rect l="l" t="t" r="r" b="b"/>
            <a:pathLst>
              <a:path w="448944" h="448945">
                <a:moveTo>
                  <a:pt x="448818" y="448818"/>
                </a:moveTo>
                <a:lnTo>
                  <a:pt x="399820" y="446191"/>
                </a:lnTo>
                <a:lnTo>
                  <a:pt x="352374" y="438490"/>
                </a:lnTo>
                <a:lnTo>
                  <a:pt x="306750" y="425988"/>
                </a:lnTo>
                <a:lnTo>
                  <a:pt x="263219" y="408954"/>
                </a:lnTo>
                <a:lnTo>
                  <a:pt x="222052" y="387660"/>
                </a:lnTo>
                <a:lnTo>
                  <a:pt x="183520" y="362376"/>
                </a:lnTo>
                <a:lnTo>
                  <a:pt x="147893" y="333374"/>
                </a:lnTo>
                <a:lnTo>
                  <a:pt x="115443" y="300924"/>
                </a:lnTo>
                <a:lnTo>
                  <a:pt x="86441" y="265297"/>
                </a:lnTo>
                <a:lnTo>
                  <a:pt x="61157" y="226765"/>
                </a:lnTo>
                <a:lnTo>
                  <a:pt x="39863" y="185598"/>
                </a:lnTo>
                <a:lnTo>
                  <a:pt x="22829" y="142067"/>
                </a:lnTo>
                <a:lnTo>
                  <a:pt x="10327" y="96443"/>
                </a:lnTo>
                <a:lnTo>
                  <a:pt x="2626" y="48997"/>
                </a:lnTo>
                <a:lnTo>
                  <a:pt x="0" y="0"/>
                </a:lnTo>
                <a:lnTo>
                  <a:pt x="448818" y="0"/>
                </a:lnTo>
                <a:lnTo>
                  <a:pt x="448818" y="448818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 txBox="1"/>
          <p:nvPr/>
        </p:nvSpPr>
        <p:spPr>
          <a:xfrm>
            <a:off x="1834895" y="8502652"/>
            <a:ext cx="546735" cy="2387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ts val="830"/>
              </a:lnSpc>
              <a:spcBef>
                <a:spcPts val="110"/>
              </a:spcBef>
              <a:tabLst>
                <a:tab pos="337820" algn="l"/>
              </a:tabLst>
            </a:pPr>
            <a:r>
              <a:rPr sz="750" b="1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对</a:t>
            </a:r>
            <a:r>
              <a:rPr sz="750" b="1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外</a:t>
            </a:r>
            <a:r>
              <a:rPr sz="750" b="1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	</a:t>
            </a:r>
            <a:r>
              <a:rPr sz="750" b="1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现场</a:t>
            </a:r>
            <a:endParaRPr sz="7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ts val="830"/>
              </a:lnSpc>
              <a:tabLst>
                <a:tab pos="337820" algn="l"/>
              </a:tabLst>
            </a:pPr>
            <a:r>
              <a:rPr sz="750" b="1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沟</a:t>
            </a:r>
            <a:r>
              <a:rPr sz="750" b="1" spc="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通</a:t>
            </a:r>
            <a:r>
              <a:rPr sz="750" b="1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	</a:t>
            </a:r>
            <a:r>
              <a:rPr sz="750" b="1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执行</a:t>
            </a:r>
            <a:endParaRPr sz="7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2033016" y="8374380"/>
            <a:ext cx="142240" cy="59690"/>
          </a:xfrm>
          <a:custGeom>
            <a:avLst/>
            <a:gdLst/>
            <a:ahLst/>
            <a:cxnLst/>
            <a:rect l="l" t="t" r="r" b="b"/>
            <a:pathLst>
              <a:path w="142239" h="59690">
                <a:moveTo>
                  <a:pt x="69342" y="0"/>
                </a:moveTo>
                <a:lnTo>
                  <a:pt x="42112" y="4679"/>
                </a:lnTo>
                <a:lnTo>
                  <a:pt x="20097" y="17430"/>
                </a:lnTo>
                <a:lnTo>
                  <a:pt x="5369" y="36325"/>
                </a:lnTo>
                <a:lnTo>
                  <a:pt x="0" y="59436"/>
                </a:lnTo>
                <a:lnTo>
                  <a:pt x="16764" y="59436"/>
                </a:lnTo>
                <a:lnTo>
                  <a:pt x="18704" y="47803"/>
                </a:lnTo>
                <a:lnTo>
                  <a:pt x="24288" y="37242"/>
                </a:lnTo>
                <a:lnTo>
                  <a:pt x="33158" y="28253"/>
                </a:lnTo>
                <a:lnTo>
                  <a:pt x="44958" y="21336"/>
                </a:lnTo>
                <a:lnTo>
                  <a:pt x="65020" y="16799"/>
                </a:lnTo>
                <a:lnTo>
                  <a:pt x="116187" y="16799"/>
                </a:lnTo>
                <a:lnTo>
                  <a:pt x="109156" y="10953"/>
                </a:lnTo>
                <a:lnTo>
                  <a:pt x="90392" y="2869"/>
                </a:lnTo>
                <a:lnTo>
                  <a:pt x="69342" y="0"/>
                </a:lnTo>
                <a:close/>
              </a:path>
              <a:path w="142239" h="59690">
                <a:moveTo>
                  <a:pt x="141732" y="39624"/>
                </a:moveTo>
                <a:lnTo>
                  <a:pt x="108204" y="39624"/>
                </a:lnTo>
                <a:lnTo>
                  <a:pt x="129539" y="59436"/>
                </a:lnTo>
                <a:lnTo>
                  <a:pt x="141732" y="39624"/>
                </a:lnTo>
                <a:close/>
              </a:path>
              <a:path w="142239" h="59690">
                <a:moveTo>
                  <a:pt x="116187" y="16799"/>
                </a:moveTo>
                <a:lnTo>
                  <a:pt x="65020" y="16799"/>
                </a:lnTo>
                <a:lnTo>
                  <a:pt x="84867" y="18764"/>
                </a:lnTo>
                <a:lnTo>
                  <a:pt x="102286" y="26586"/>
                </a:lnTo>
                <a:lnTo>
                  <a:pt x="115062" y="39624"/>
                </a:lnTo>
                <a:lnTo>
                  <a:pt x="134112" y="39624"/>
                </a:lnTo>
                <a:lnTo>
                  <a:pt x="124206" y="23467"/>
                </a:lnTo>
                <a:lnTo>
                  <a:pt x="116187" y="16799"/>
                </a:lnTo>
                <a:close/>
              </a:path>
            </a:pathLst>
          </a:custGeom>
          <a:solidFill>
            <a:srgbClr val="B5CB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2033016" y="8374380"/>
            <a:ext cx="142240" cy="59690"/>
          </a:xfrm>
          <a:custGeom>
            <a:avLst/>
            <a:gdLst/>
            <a:ahLst/>
            <a:cxnLst/>
            <a:rect l="l" t="t" r="r" b="b"/>
            <a:pathLst>
              <a:path w="142239" h="59690">
                <a:moveTo>
                  <a:pt x="0" y="59436"/>
                </a:moveTo>
                <a:lnTo>
                  <a:pt x="5369" y="36325"/>
                </a:lnTo>
                <a:lnTo>
                  <a:pt x="20097" y="17430"/>
                </a:lnTo>
                <a:lnTo>
                  <a:pt x="42112" y="4679"/>
                </a:lnTo>
                <a:lnTo>
                  <a:pt x="69342" y="0"/>
                </a:lnTo>
                <a:lnTo>
                  <a:pt x="90392" y="2869"/>
                </a:lnTo>
                <a:lnTo>
                  <a:pt x="109156" y="10953"/>
                </a:lnTo>
                <a:lnTo>
                  <a:pt x="124206" y="23467"/>
                </a:lnTo>
                <a:lnTo>
                  <a:pt x="134112" y="39624"/>
                </a:lnTo>
                <a:lnTo>
                  <a:pt x="141732" y="39624"/>
                </a:lnTo>
                <a:lnTo>
                  <a:pt x="129539" y="59436"/>
                </a:lnTo>
                <a:lnTo>
                  <a:pt x="108204" y="39624"/>
                </a:lnTo>
                <a:lnTo>
                  <a:pt x="115062" y="39624"/>
                </a:lnTo>
                <a:lnTo>
                  <a:pt x="102286" y="26586"/>
                </a:lnTo>
                <a:lnTo>
                  <a:pt x="84867" y="18764"/>
                </a:lnTo>
                <a:lnTo>
                  <a:pt x="65020" y="16799"/>
                </a:lnTo>
                <a:lnTo>
                  <a:pt x="44958" y="21336"/>
                </a:lnTo>
                <a:lnTo>
                  <a:pt x="33158" y="28253"/>
                </a:lnTo>
                <a:lnTo>
                  <a:pt x="24288" y="37242"/>
                </a:lnTo>
                <a:lnTo>
                  <a:pt x="18704" y="47803"/>
                </a:lnTo>
                <a:lnTo>
                  <a:pt x="16764" y="59436"/>
                </a:lnTo>
                <a:lnTo>
                  <a:pt x="0" y="59436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2029205" y="8485632"/>
            <a:ext cx="142240" cy="59055"/>
          </a:xfrm>
          <a:custGeom>
            <a:avLst/>
            <a:gdLst/>
            <a:ahLst/>
            <a:cxnLst/>
            <a:rect l="l" t="t" r="r" b="b"/>
            <a:pathLst>
              <a:path w="142239" h="59054">
                <a:moveTo>
                  <a:pt x="26669" y="19050"/>
                </a:moveTo>
                <a:lnTo>
                  <a:pt x="7619" y="19050"/>
                </a:lnTo>
                <a:lnTo>
                  <a:pt x="17859" y="35206"/>
                </a:lnTo>
                <a:lnTo>
                  <a:pt x="32956" y="47720"/>
                </a:lnTo>
                <a:lnTo>
                  <a:pt x="51768" y="55804"/>
                </a:lnTo>
                <a:lnTo>
                  <a:pt x="73151" y="58674"/>
                </a:lnTo>
                <a:lnTo>
                  <a:pt x="99941" y="54006"/>
                </a:lnTo>
                <a:lnTo>
                  <a:pt x="120807" y="41874"/>
                </a:lnTo>
                <a:lnTo>
                  <a:pt x="76711" y="41874"/>
                </a:lnTo>
                <a:lnTo>
                  <a:pt x="56864" y="39909"/>
                </a:lnTo>
                <a:lnTo>
                  <a:pt x="39445" y="32087"/>
                </a:lnTo>
                <a:lnTo>
                  <a:pt x="26669" y="19050"/>
                </a:lnTo>
                <a:close/>
              </a:path>
              <a:path w="142239" h="59054">
                <a:moveTo>
                  <a:pt x="141731" y="0"/>
                </a:moveTo>
                <a:lnTo>
                  <a:pt x="124967" y="0"/>
                </a:lnTo>
                <a:lnTo>
                  <a:pt x="123027" y="11191"/>
                </a:lnTo>
                <a:lnTo>
                  <a:pt x="117443" y="21526"/>
                </a:lnTo>
                <a:lnTo>
                  <a:pt x="108573" y="30432"/>
                </a:lnTo>
                <a:lnTo>
                  <a:pt x="96773" y="37338"/>
                </a:lnTo>
                <a:lnTo>
                  <a:pt x="76711" y="41874"/>
                </a:lnTo>
                <a:lnTo>
                  <a:pt x="120807" y="41874"/>
                </a:lnTo>
                <a:lnTo>
                  <a:pt x="121729" y="41338"/>
                </a:lnTo>
                <a:lnTo>
                  <a:pt x="136374" y="22669"/>
                </a:lnTo>
                <a:lnTo>
                  <a:pt x="141731" y="0"/>
                </a:lnTo>
                <a:close/>
              </a:path>
              <a:path w="142239" h="59054">
                <a:moveTo>
                  <a:pt x="12191" y="0"/>
                </a:moveTo>
                <a:lnTo>
                  <a:pt x="0" y="19050"/>
                </a:lnTo>
                <a:lnTo>
                  <a:pt x="33527" y="19050"/>
                </a:lnTo>
                <a:lnTo>
                  <a:pt x="12191" y="0"/>
                </a:lnTo>
                <a:close/>
              </a:path>
            </a:pathLst>
          </a:custGeom>
          <a:solidFill>
            <a:srgbClr val="B5CBE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2029205" y="8485632"/>
            <a:ext cx="142240" cy="59055"/>
          </a:xfrm>
          <a:custGeom>
            <a:avLst/>
            <a:gdLst/>
            <a:ahLst/>
            <a:cxnLst/>
            <a:rect l="l" t="t" r="r" b="b"/>
            <a:pathLst>
              <a:path w="142239" h="59054">
                <a:moveTo>
                  <a:pt x="141731" y="0"/>
                </a:moveTo>
                <a:lnTo>
                  <a:pt x="136374" y="22669"/>
                </a:lnTo>
                <a:lnTo>
                  <a:pt x="121729" y="41338"/>
                </a:lnTo>
                <a:lnTo>
                  <a:pt x="99941" y="54006"/>
                </a:lnTo>
                <a:lnTo>
                  <a:pt x="73151" y="58674"/>
                </a:lnTo>
                <a:lnTo>
                  <a:pt x="51768" y="55804"/>
                </a:lnTo>
                <a:lnTo>
                  <a:pt x="32956" y="47720"/>
                </a:lnTo>
                <a:lnTo>
                  <a:pt x="17859" y="35206"/>
                </a:lnTo>
                <a:lnTo>
                  <a:pt x="7619" y="19050"/>
                </a:lnTo>
                <a:lnTo>
                  <a:pt x="0" y="19050"/>
                </a:lnTo>
                <a:lnTo>
                  <a:pt x="12191" y="0"/>
                </a:lnTo>
                <a:lnTo>
                  <a:pt x="33527" y="19050"/>
                </a:lnTo>
                <a:lnTo>
                  <a:pt x="26669" y="19050"/>
                </a:lnTo>
                <a:lnTo>
                  <a:pt x="39445" y="32087"/>
                </a:lnTo>
                <a:lnTo>
                  <a:pt x="56864" y="39909"/>
                </a:lnTo>
                <a:lnTo>
                  <a:pt x="76711" y="41874"/>
                </a:lnTo>
                <a:lnTo>
                  <a:pt x="96773" y="37338"/>
                </a:lnTo>
                <a:lnTo>
                  <a:pt x="108573" y="30432"/>
                </a:lnTo>
                <a:lnTo>
                  <a:pt x="117443" y="21526"/>
                </a:lnTo>
                <a:lnTo>
                  <a:pt x="123027" y="11191"/>
                </a:lnTo>
                <a:lnTo>
                  <a:pt x="124967" y="0"/>
                </a:lnTo>
                <a:lnTo>
                  <a:pt x="141731" y="0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731519" y="7498842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1"/>
                </a:lnTo>
                <a:lnTo>
                  <a:pt x="2897124" y="1623821"/>
                </a:lnTo>
                <a:lnTo>
                  <a:pt x="2897124" y="0"/>
                </a:lnTo>
                <a:close/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3919728" y="7492745"/>
            <a:ext cx="224790" cy="20802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3919728" y="7699247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 txBox="1"/>
          <p:nvPr/>
        </p:nvSpPr>
        <p:spPr>
          <a:xfrm>
            <a:off x="3932301" y="7515102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120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二、实验室生物安全的关注点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3932301" y="7724638"/>
            <a:ext cx="2884170" cy="10134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28600" marR="182245" algn="just">
              <a:lnSpc>
                <a:spcPct val="156000"/>
              </a:lnSpc>
              <a:spcBef>
                <a:spcPts val="90"/>
              </a:spcBef>
            </a:pPr>
            <a:r>
              <a:rPr sz="550" spc="3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第五十一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条</a:t>
            </a:r>
            <a:r>
              <a:rPr sz="550" spc="24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550" spc="3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病原微生物实验室所在地省级人民政府及其卫生健康主管部门 </a:t>
            </a: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应当加强实验室所在地感染性疾病医疗资源配置，提高感染性疾病医疗救治 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能</a:t>
            </a:r>
            <a:r>
              <a:rPr sz="5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力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  <a:p>
            <a:pPr marL="228600" marR="182245" algn="just">
              <a:lnSpc>
                <a:spcPct val="156000"/>
              </a:lnSpc>
              <a:spcBef>
                <a:spcPts val="285"/>
              </a:spcBef>
            </a:pPr>
            <a:r>
              <a:rPr sz="550" spc="3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第五十二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条</a:t>
            </a:r>
            <a:r>
              <a:rPr sz="550" spc="24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550" spc="3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企业对涉及病原微生物操作的生产车间的生物安全管理，依照 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有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关病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微生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实验室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规定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和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其他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物安全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管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理规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范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进行。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  <a:p>
            <a:pPr marL="228600" marR="182245">
              <a:lnSpc>
                <a:spcPct val="156000"/>
              </a:lnSpc>
              <a:spcBef>
                <a:spcPts val="280"/>
              </a:spcBef>
            </a:pPr>
            <a:r>
              <a:rPr sz="5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涉及生物毒素、植物有害生物及其他生物因子操作的生物安全实验室的建设 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和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管理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，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参照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有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关病原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微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生物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验室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规定执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行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3925823" y="7498842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1"/>
                </a:lnTo>
                <a:lnTo>
                  <a:pt x="2897124" y="1623821"/>
                </a:lnTo>
                <a:lnTo>
                  <a:pt x="2897124" y="0"/>
                </a:lnTo>
                <a:close/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35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5423" y="1765553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37997" y="1582171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6106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三、实验室防护的关注点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7997" y="1941070"/>
            <a:ext cx="2884170" cy="53657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485775" indent="-107315">
              <a:lnSpc>
                <a:spcPct val="100000"/>
              </a:lnSpc>
              <a:spcBef>
                <a:spcPts val="110"/>
              </a:spcBef>
              <a:buClr>
                <a:srgbClr val="FF9A00"/>
              </a:buClr>
              <a:buFont typeface="Wingdings" panose="05000000000000000000"/>
              <a:buChar char=""/>
              <a:tabLst>
                <a:tab pos="485775" algn="l"/>
              </a:tabLst>
            </a:pPr>
            <a:r>
              <a:rPr sz="750" spc="10" dirty="0">
                <a:latin typeface="黑体" panose="02010609060101010101" charset="-122"/>
                <a:cs typeface="黑体" panose="02010609060101010101" charset="-122"/>
              </a:rPr>
              <a:t>实验室</a:t>
            </a:r>
            <a:r>
              <a:rPr sz="750" spc="15" dirty="0"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750" spc="10" dirty="0">
                <a:latin typeface="黑体" panose="02010609060101010101" charset="-122"/>
                <a:cs typeface="黑体" panose="02010609060101010101" charset="-122"/>
              </a:rPr>
              <a:t>验活动涉及的病</a:t>
            </a:r>
            <a:r>
              <a:rPr sz="750" spc="15" dirty="0"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750" spc="10" dirty="0">
                <a:latin typeface="黑体" panose="02010609060101010101" charset="-122"/>
                <a:cs typeface="黑体" panose="02010609060101010101" charset="-122"/>
              </a:rPr>
              <a:t>微生物</a:t>
            </a:r>
            <a:endParaRPr sz="750">
              <a:latin typeface="黑体" panose="02010609060101010101" charset="-122"/>
              <a:cs typeface="黑体" panose="02010609060101010101" charset="-122"/>
            </a:endParaRPr>
          </a:p>
          <a:p>
            <a:pPr marL="485775" indent="-107315">
              <a:lnSpc>
                <a:spcPct val="100000"/>
              </a:lnSpc>
              <a:spcBef>
                <a:spcPts val="655"/>
              </a:spcBef>
              <a:buClr>
                <a:srgbClr val="FF9A00"/>
              </a:buClr>
              <a:buFont typeface="Wingdings" panose="05000000000000000000"/>
              <a:buChar char=""/>
              <a:tabLst>
                <a:tab pos="485775" algn="l"/>
              </a:tabLst>
            </a:pPr>
            <a:r>
              <a:rPr sz="750" spc="10" dirty="0">
                <a:latin typeface="黑体" panose="02010609060101010101" charset="-122"/>
                <a:cs typeface="黑体" panose="02010609060101010101" charset="-122"/>
              </a:rPr>
              <a:t>实验室</a:t>
            </a:r>
            <a:r>
              <a:rPr sz="750" spc="15" dirty="0"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750" spc="10" dirty="0">
                <a:latin typeface="黑体" panose="02010609060101010101" charset="-122"/>
                <a:cs typeface="黑体" panose="02010609060101010101" charset="-122"/>
              </a:rPr>
              <a:t>验活动产生的感</a:t>
            </a:r>
            <a:r>
              <a:rPr sz="750" spc="15" dirty="0">
                <a:latin typeface="黑体" panose="02010609060101010101" charset="-122"/>
                <a:cs typeface="黑体" panose="02010609060101010101" charset="-122"/>
              </a:rPr>
              <a:t>染</a:t>
            </a:r>
            <a:r>
              <a:rPr sz="750" spc="10" dirty="0">
                <a:latin typeface="黑体" panose="02010609060101010101" charset="-122"/>
                <a:cs typeface="黑体" panose="02010609060101010101" charset="-122"/>
              </a:rPr>
              <a:t>性废弃物的处置</a:t>
            </a:r>
            <a:r>
              <a:rPr sz="750" spc="15" dirty="0">
                <a:latin typeface="黑体" panose="02010609060101010101" charset="-122"/>
                <a:cs typeface="黑体" panose="02010609060101010101" charset="-122"/>
              </a:rPr>
              <a:t>与</a:t>
            </a:r>
            <a:r>
              <a:rPr sz="750" spc="10" dirty="0">
                <a:latin typeface="黑体" panose="02010609060101010101" charset="-122"/>
                <a:cs typeface="黑体" panose="02010609060101010101" charset="-122"/>
              </a:rPr>
              <a:t>管理</a:t>
            </a:r>
            <a:endParaRPr sz="750">
              <a:latin typeface="黑体" panose="02010609060101010101" charset="-122"/>
              <a:cs typeface="黑体" panose="02010609060101010101" charset="-122"/>
            </a:endParaRPr>
          </a:p>
          <a:p>
            <a:pPr marL="485775" indent="-107315">
              <a:lnSpc>
                <a:spcPct val="100000"/>
              </a:lnSpc>
              <a:spcBef>
                <a:spcPts val="655"/>
              </a:spcBef>
              <a:buClr>
                <a:srgbClr val="FF9A00"/>
              </a:buClr>
              <a:buFont typeface="Wingdings" panose="05000000000000000000"/>
              <a:buChar char=""/>
              <a:tabLst>
                <a:tab pos="485775" algn="l"/>
              </a:tabLst>
            </a:pPr>
            <a:r>
              <a:rPr sz="750" spc="10" dirty="0">
                <a:latin typeface="黑体" panose="02010609060101010101" charset="-122"/>
                <a:cs typeface="黑体" panose="02010609060101010101" charset="-122"/>
              </a:rPr>
              <a:t>实验活</a:t>
            </a:r>
            <a:r>
              <a:rPr sz="750" spc="15" dirty="0">
                <a:latin typeface="黑体" panose="02010609060101010101" charset="-122"/>
                <a:cs typeface="黑体" panose="02010609060101010101" charset="-122"/>
              </a:rPr>
              <a:t>动</a:t>
            </a:r>
            <a:r>
              <a:rPr sz="750" spc="10" dirty="0">
                <a:latin typeface="黑体" panose="02010609060101010101" charset="-122"/>
                <a:cs typeface="黑体" panose="02010609060101010101" charset="-122"/>
              </a:rPr>
              <a:t>风险应急预案</a:t>
            </a:r>
            <a:endParaRPr sz="7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31519" y="1565147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30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919728" y="1559052"/>
            <a:ext cx="224790" cy="20802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919728" y="1765553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932301" y="1582171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6169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三、实验室防护的关注点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32301" y="1796290"/>
            <a:ext cx="2884170" cy="125031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229870">
              <a:lnSpc>
                <a:spcPct val="100000"/>
              </a:lnSpc>
              <a:spcBef>
                <a:spcPts val="115"/>
              </a:spcBef>
            </a:pPr>
            <a:r>
              <a:rPr sz="650" b="1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（一）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实验室将涉及哪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些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病原微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650" b="1" spc="1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？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  <a:p>
            <a:pPr marL="354965" marR="996315" indent="-106680" algn="just">
              <a:lnSpc>
                <a:spcPct val="156000"/>
              </a:lnSpc>
              <a:spcBef>
                <a:spcPts val="195"/>
              </a:spcBef>
              <a:buClr>
                <a:srgbClr val="FF9A00"/>
              </a:buClr>
              <a:buFont typeface="Wingdings" panose="05000000000000000000"/>
              <a:buChar char=""/>
              <a:tabLst>
                <a:tab pos="355600" algn="l"/>
              </a:tabLst>
            </a:pP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物危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害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因子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：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病毒、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细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菌、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真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菌、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毒</a:t>
            </a:r>
            <a:r>
              <a:rPr sz="5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素和寄生 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虫</a:t>
            </a:r>
            <a:r>
              <a:rPr sz="5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等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  <a:p>
            <a:pPr marL="354965" marR="996315" indent="-106680" algn="just">
              <a:lnSpc>
                <a:spcPct val="156000"/>
              </a:lnSpc>
              <a:spcBef>
                <a:spcPts val="140"/>
              </a:spcBef>
              <a:buClr>
                <a:srgbClr val="FF9A00"/>
              </a:buClr>
              <a:buFont typeface="Wingdings" panose="05000000000000000000"/>
              <a:buChar char=""/>
              <a:tabLst>
                <a:tab pos="355600" algn="l"/>
              </a:tabLst>
            </a:pP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验室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危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险源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：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实验室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微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生物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培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养物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5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环境采集 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样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本、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临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床患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者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的各种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样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本、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动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物实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的各种动 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样本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等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  <a:p>
            <a:pPr marL="354965" marR="996315" indent="-106680" algn="just">
              <a:lnSpc>
                <a:spcPct val="156000"/>
              </a:lnSpc>
              <a:spcBef>
                <a:spcPts val="135"/>
              </a:spcBef>
              <a:buClr>
                <a:srgbClr val="FF9A00"/>
              </a:buClr>
              <a:buFont typeface="Wingdings" panose="05000000000000000000"/>
              <a:buChar char=""/>
              <a:tabLst>
                <a:tab pos="355600" algn="l"/>
              </a:tabLst>
            </a:pP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物技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术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：转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基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因微生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、合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成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生物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学</a:t>
            </a:r>
            <a:r>
              <a:rPr sz="5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、微生物 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基因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编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辑等。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F9A00"/>
              </a:buClr>
              <a:buFont typeface="Wingdings" panose="05000000000000000000"/>
              <a:buChar char=""/>
            </a:pPr>
            <a:endParaRPr sz="400">
              <a:latin typeface="Times New Roman" panose="02020603050405020304"/>
              <a:cs typeface="Times New Roman" panose="02020603050405020304"/>
            </a:endParaRPr>
          </a:p>
          <a:p>
            <a:pPr marL="354965" indent="-107315" algn="just">
              <a:lnSpc>
                <a:spcPct val="100000"/>
              </a:lnSpc>
              <a:spcBef>
                <a:spcPts val="5"/>
              </a:spcBef>
              <a:buClr>
                <a:srgbClr val="FF9A00"/>
              </a:buClr>
              <a:buFont typeface="Wingdings" panose="05000000000000000000"/>
              <a:buChar char=""/>
              <a:tabLst>
                <a:tab pos="355600" algn="l"/>
              </a:tabLst>
            </a:pP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突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发疫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情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：突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发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新发人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传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染病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动物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传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染病等。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864352" y="2004059"/>
            <a:ext cx="786345" cy="4244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864352" y="2506979"/>
            <a:ext cx="786079" cy="4556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925823" y="1565147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30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25423" y="4526279"/>
            <a:ext cx="224789" cy="20802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25423" y="4732782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737997" y="4549398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6106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三、实验室防护的关注点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271867" y="5095845"/>
            <a:ext cx="710600" cy="36200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410205" y="5126230"/>
            <a:ext cx="503555" cy="29718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54610" marR="5080" indent="-55245">
              <a:lnSpc>
                <a:spcPct val="100000"/>
              </a:lnSpc>
              <a:spcBef>
                <a:spcPts val="120"/>
              </a:spcBef>
              <a:buFont typeface="΢"/>
              <a:buChar char="•"/>
              <a:tabLst>
                <a:tab pos="54610" algn="l"/>
              </a:tabLst>
            </a:pP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感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染性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材</a:t>
            </a:r>
            <a:r>
              <a:rPr sz="5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料操 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作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  <a:p>
            <a:pPr marL="54610" indent="-55245">
              <a:lnSpc>
                <a:spcPct val="100000"/>
              </a:lnSpc>
              <a:spcBef>
                <a:spcPts val="130"/>
              </a:spcBef>
              <a:buFont typeface="΢"/>
              <a:buChar char="•"/>
              <a:tabLst>
                <a:tab pos="54610" algn="l"/>
              </a:tabLst>
            </a:pP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动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物感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染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实验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977133" y="5084063"/>
            <a:ext cx="556260" cy="384175"/>
          </a:xfrm>
          <a:custGeom>
            <a:avLst/>
            <a:gdLst/>
            <a:ahLst/>
            <a:cxnLst/>
            <a:rect l="l" t="t" r="r" b="b"/>
            <a:pathLst>
              <a:path w="556260" h="384175">
                <a:moveTo>
                  <a:pt x="492252" y="0"/>
                </a:moveTo>
                <a:lnTo>
                  <a:pt x="64008" y="0"/>
                </a:lnTo>
                <a:lnTo>
                  <a:pt x="39219" y="5072"/>
                </a:lnTo>
                <a:lnTo>
                  <a:pt x="18859" y="18859"/>
                </a:lnTo>
                <a:lnTo>
                  <a:pt x="5072" y="39219"/>
                </a:lnTo>
                <a:lnTo>
                  <a:pt x="0" y="64008"/>
                </a:lnTo>
                <a:lnTo>
                  <a:pt x="0" y="320040"/>
                </a:lnTo>
                <a:lnTo>
                  <a:pt x="5072" y="345150"/>
                </a:lnTo>
                <a:lnTo>
                  <a:pt x="18859" y="365474"/>
                </a:lnTo>
                <a:lnTo>
                  <a:pt x="39219" y="379083"/>
                </a:lnTo>
                <a:lnTo>
                  <a:pt x="64008" y="384048"/>
                </a:lnTo>
                <a:lnTo>
                  <a:pt x="492252" y="384048"/>
                </a:lnTo>
                <a:lnTo>
                  <a:pt x="517362" y="379083"/>
                </a:lnTo>
                <a:lnTo>
                  <a:pt x="537686" y="365474"/>
                </a:lnTo>
                <a:lnTo>
                  <a:pt x="551295" y="345150"/>
                </a:lnTo>
                <a:lnTo>
                  <a:pt x="556260" y="320040"/>
                </a:lnTo>
                <a:lnTo>
                  <a:pt x="556260" y="64008"/>
                </a:lnTo>
                <a:lnTo>
                  <a:pt x="551295" y="39219"/>
                </a:lnTo>
                <a:lnTo>
                  <a:pt x="537686" y="18859"/>
                </a:lnTo>
                <a:lnTo>
                  <a:pt x="517362" y="5072"/>
                </a:lnTo>
                <a:lnTo>
                  <a:pt x="492252" y="0"/>
                </a:lnTo>
                <a:close/>
              </a:path>
            </a:pathLst>
          </a:custGeom>
          <a:solidFill>
            <a:srgbClr val="C55A1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977133" y="5084063"/>
            <a:ext cx="556260" cy="384175"/>
          </a:xfrm>
          <a:custGeom>
            <a:avLst/>
            <a:gdLst/>
            <a:ahLst/>
            <a:cxnLst/>
            <a:rect l="l" t="t" r="r" b="b"/>
            <a:pathLst>
              <a:path w="556260" h="384175">
                <a:moveTo>
                  <a:pt x="0" y="64008"/>
                </a:moveTo>
                <a:lnTo>
                  <a:pt x="5072" y="39219"/>
                </a:lnTo>
                <a:lnTo>
                  <a:pt x="18859" y="18859"/>
                </a:lnTo>
                <a:lnTo>
                  <a:pt x="39219" y="5072"/>
                </a:lnTo>
                <a:lnTo>
                  <a:pt x="64008" y="0"/>
                </a:lnTo>
                <a:lnTo>
                  <a:pt x="492252" y="0"/>
                </a:lnTo>
                <a:lnTo>
                  <a:pt x="517362" y="5072"/>
                </a:lnTo>
                <a:lnTo>
                  <a:pt x="537686" y="18859"/>
                </a:lnTo>
                <a:lnTo>
                  <a:pt x="551295" y="39219"/>
                </a:lnTo>
                <a:lnTo>
                  <a:pt x="556260" y="64008"/>
                </a:lnTo>
                <a:lnTo>
                  <a:pt x="556260" y="320040"/>
                </a:lnTo>
                <a:lnTo>
                  <a:pt x="551295" y="345150"/>
                </a:lnTo>
                <a:lnTo>
                  <a:pt x="537686" y="365474"/>
                </a:lnTo>
                <a:lnTo>
                  <a:pt x="517362" y="379083"/>
                </a:lnTo>
                <a:lnTo>
                  <a:pt x="492252" y="384048"/>
                </a:lnTo>
                <a:lnTo>
                  <a:pt x="64008" y="384048"/>
                </a:lnTo>
                <a:lnTo>
                  <a:pt x="39219" y="379083"/>
                </a:lnTo>
                <a:lnTo>
                  <a:pt x="18859" y="365474"/>
                </a:lnTo>
                <a:lnTo>
                  <a:pt x="5072" y="345150"/>
                </a:lnTo>
                <a:lnTo>
                  <a:pt x="0" y="320040"/>
                </a:lnTo>
                <a:lnTo>
                  <a:pt x="0" y="64008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3043427" y="5098948"/>
            <a:ext cx="436880" cy="301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indent="84455">
              <a:lnSpc>
                <a:spcPct val="139000"/>
              </a:lnSpc>
              <a:spcBef>
                <a:spcPts val="95"/>
              </a:spcBef>
            </a:pP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第</a:t>
            </a:r>
            <a:r>
              <a:rPr sz="6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四</a:t>
            </a: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类 </a:t>
            </a: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6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微生物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271867" y="5503104"/>
            <a:ext cx="710600" cy="3578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410205" y="5530852"/>
            <a:ext cx="534670" cy="2743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54610" marR="5080" indent="-55245">
              <a:lnSpc>
                <a:spcPct val="102000"/>
              </a:lnSpc>
              <a:spcBef>
                <a:spcPts val="115"/>
              </a:spcBef>
              <a:buFont typeface="΢"/>
              <a:buChar char="•"/>
              <a:tabLst>
                <a:tab pos="54610" algn="l"/>
              </a:tabLst>
            </a:pP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灭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活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感染</a:t>
            </a:r>
            <a:r>
              <a:rPr sz="500" spc="20" dirty="0">
                <a:latin typeface="黑体" panose="02010609060101010101" charset="-122"/>
                <a:cs typeface="黑体" panose="02010609060101010101" charset="-122"/>
              </a:rPr>
              <a:t>性材 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料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操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作</a:t>
            </a:r>
            <a:endParaRPr sz="500">
              <a:latin typeface="黑体" panose="02010609060101010101" charset="-122"/>
              <a:cs typeface="黑体" panose="02010609060101010101" charset="-122"/>
            </a:endParaRPr>
          </a:p>
          <a:p>
            <a:pPr marL="54610" indent="-55245">
              <a:lnSpc>
                <a:spcPct val="100000"/>
              </a:lnSpc>
              <a:spcBef>
                <a:spcPts val="115"/>
              </a:spcBef>
              <a:buFont typeface="΢"/>
              <a:buChar char="•"/>
              <a:tabLst>
                <a:tab pos="54610" algn="l"/>
              </a:tabLst>
            </a:pP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无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感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染</a:t>
            </a:r>
            <a:r>
              <a:rPr sz="500" spc="15" dirty="0">
                <a:latin typeface="黑体" panose="02010609060101010101" charset="-122"/>
                <a:cs typeface="黑体" panose="02010609060101010101" charset="-122"/>
              </a:rPr>
              <a:t>材料</a:t>
            </a:r>
            <a:r>
              <a:rPr sz="500" spc="25" dirty="0">
                <a:latin typeface="黑体" panose="02010609060101010101" charset="-122"/>
                <a:cs typeface="黑体" panose="02010609060101010101" charset="-122"/>
              </a:rPr>
              <a:t>操作</a:t>
            </a:r>
            <a:endParaRPr sz="5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977133" y="5503926"/>
            <a:ext cx="556260" cy="354330"/>
          </a:xfrm>
          <a:custGeom>
            <a:avLst/>
            <a:gdLst/>
            <a:ahLst/>
            <a:cxnLst/>
            <a:rect l="l" t="t" r="r" b="b"/>
            <a:pathLst>
              <a:path w="556260" h="354329">
                <a:moveTo>
                  <a:pt x="497586" y="0"/>
                </a:moveTo>
                <a:lnTo>
                  <a:pt x="59436" y="0"/>
                </a:lnTo>
                <a:lnTo>
                  <a:pt x="36325" y="4667"/>
                </a:lnTo>
                <a:lnTo>
                  <a:pt x="17430" y="17335"/>
                </a:lnTo>
                <a:lnTo>
                  <a:pt x="4679" y="36004"/>
                </a:lnTo>
                <a:lnTo>
                  <a:pt x="0" y="58674"/>
                </a:lnTo>
                <a:lnTo>
                  <a:pt x="0" y="294894"/>
                </a:lnTo>
                <a:lnTo>
                  <a:pt x="4679" y="318004"/>
                </a:lnTo>
                <a:lnTo>
                  <a:pt x="17430" y="336899"/>
                </a:lnTo>
                <a:lnTo>
                  <a:pt x="36325" y="349650"/>
                </a:lnTo>
                <a:lnTo>
                  <a:pt x="59436" y="354330"/>
                </a:lnTo>
                <a:lnTo>
                  <a:pt x="497586" y="354330"/>
                </a:lnTo>
                <a:lnTo>
                  <a:pt x="520576" y="349650"/>
                </a:lnTo>
                <a:lnTo>
                  <a:pt x="539210" y="336899"/>
                </a:lnTo>
                <a:lnTo>
                  <a:pt x="551699" y="318004"/>
                </a:lnTo>
                <a:lnTo>
                  <a:pt x="556260" y="294894"/>
                </a:lnTo>
                <a:lnTo>
                  <a:pt x="556260" y="58674"/>
                </a:lnTo>
                <a:lnTo>
                  <a:pt x="551699" y="36004"/>
                </a:lnTo>
                <a:lnTo>
                  <a:pt x="539210" y="17335"/>
                </a:lnTo>
                <a:lnTo>
                  <a:pt x="520576" y="4667"/>
                </a:lnTo>
                <a:lnTo>
                  <a:pt x="497586" y="0"/>
                </a:lnTo>
                <a:close/>
              </a:path>
            </a:pathLst>
          </a:custGeom>
          <a:solidFill>
            <a:srgbClr val="54823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977133" y="5503926"/>
            <a:ext cx="556260" cy="354330"/>
          </a:xfrm>
          <a:custGeom>
            <a:avLst/>
            <a:gdLst/>
            <a:ahLst/>
            <a:cxnLst/>
            <a:rect l="l" t="t" r="r" b="b"/>
            <a:pathLst>
              <a:path w="556260" h="354329">
                <a:moveTo>
                  <a:pt x="0" y="58674"/>
                </a:moveTo>
                <a:lnTo>
                  <a:pt x="4679" y="36004"/>
                </a:lnTo>
                <a:lnTo>
                  <a:pt x="17430" y="17335"/>
                </a:lnTo>
                <a:lnTo>
                  <a:pt x="36325" y="4667"/>
                </a:lnTo>
                <a:lnTo>
                  <a:pt x="59436" y="0"/>
                </a:lnTo>
                <a:lnTo>
                  <a:pt x="497586" y="0"/>
                </a:lnTo>
                <a:lnTo>
                  <a:pt x="520576" y="4667"/>
                </a:lnTo>
                <a:lnTo>
                  <a:pt x="539210" y="17335"/>
                </a:lnTo>
                <a:lnTo>
                  <a:pt x="551699" y="36004"/>
                </a:lnTo>
                <a:lnTo>
                  <a:pt x="556260" y="58674"/>
                </a:lnTo>
                <a:lnTo>
                  <a:pt x="556260" y="294894"/>
                </a:lnTo>
                <a:lnTo>
                  <a:pt x="551699" y="318004"/>
                </a:lnTo>
                <a:lnTo>
                  <a:pt x="539210" y="336899"/>
                </a:lnTo>
                <a:lnTo>
                  <a:pt x="520576" y="349650"/>
                </a:lnTo>
                <a:lnTo>
                  <a:pt x="497586" y="354330"/>
                </a:lnTo>
                <a:lnTo>
                  <a:pt x="59436" y="354330"/>
                </a:lnTo>
                <a:lnTo>
                  <a:pt x="36325" y="349650"/>
                </a:lnTo>
                <a:lnTo>
                  <a:pt x="17430" y="336899"/>
                </a:lnTo>
                <a:lnTo>
                  <a:pt x="4679" y="318004"/>
                </a:lnTo>
                <a:lnTo>
                  <a:pt x="0" y="294894"/>
                </a:lnTo>
                <a:lnTo>
                  <a:pt x="0" y="58674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3042665" y="5503569"/>
            <a:ext cx="436880" cy="301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indent="84455">
              <a:lnSpc>
                <a:spcPct val="139000"/>
              </a:lnSpc>
              <a:spcBef>
                <a:spcPts val="95"/>
              </a:spcBef>
            </a:pP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第</a:t>
            </a:r>
            <a:r>
              <a:rPr sz="6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三</a:t>
            </a: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类 </a:t>
            </a: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6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微生物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961643" y="5011673"/>
            <a:ext cx="1315161" cy="106527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941831" y="4749040"/>
            <a:ext cx="1454150" cy="3206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二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）实验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将开展病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哪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些实验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活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动？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00000"/>
              </a:lnSpc>
            </a:pPr>
            <a:endParaRPr sz="750">
              <a:latin typeface="Times New Roman" panose="02020603050405020304"/>
              <a:cs typeface="Times New Roman" panose="02020603050405020304"/>
            </a:endParaRPr>
          </a:p>
          <a:p>
            <a:pPr marL="41910">
              <a:lnSpc>
                <a:spcPct val="100000"/>
              </a:lnSpc>
            </a:pPr>
            <a:r>
              <a:rPr sz="550" spc="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BSL-1/ABSL-1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732787" y="5592317"/>
            <a:ext cx="463143" cy="3497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731519" y="4532376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919728" y="4526279"/>
            <a:ext cx="224790" cy="20802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919728" y="4732782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3932301" y="4549398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6042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三、实验室防护的关注点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139945" y="4957572"/>
            <a:ext cx="1409801" cy="107746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4135373" y="4749040"/>
            <a:ext cx="1950085" cy="30543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750" spc="1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二级生</a:t>
            </a:r>
            <a:r>
              <a:rPr sz="7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750" spc="1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安全实验室</a:t>
            </a:r>
            <a:r>
              <a:rPr sz="750" spc="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（BSL-2/ABSL-2</a:t>
            </a:r>
            <a:r>
              <a:rPr sz="750" spc="1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实验室）</a:t>
            </a:r>
            <a:endParaRPr sz="750">
              <a:latin typeface="黑体" panose="02010609060101010101" charset="-122"/>
              <a:cs typeface="黑体" panose="02010609060101010101" charset="-122"/>
            </a:endParaRPr>
          </a:p>
          <a:p>
            <a:pPr marL="25400">
              <a:lnSpc>
                <a:spcPct val="100000"/>
              </a:lnSpc>
              <a:spcBef>
                <a:spcPts val="625"/>
              </a:spcBef>
            </a:pPr>
            <a:r>
              <a:rPr sz="550" spc="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BSL-2/ABSL-2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5462015" y="5021579"/>
            <a:ext cx="714756" cy="36957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5603748" y="5055364"/>
            <a:ext cx="503555" cy="29718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54610" marR="5080" indent="-55245">
              <a:lnSpc>
                <a:spcPct val="100000"/>
              </a:lnSpc>
              <a:spcBef>
                <a:spcPts val="120"/>
              </a:spcBef>
              <a:buFont typeface="΢"/>
              <a:buChar char="•"/>
              <a:tabLst>
                <a:tab pos="54610" algn="l"/>
              </a:tabLst>
            </a:pP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未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经培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养</a:t>
            </a:r>
            <a:r>
              <a:rPr sz="5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的感 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染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性材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料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操作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  <a:p>
            <a:pPr marL="54610" indent="-55245">
              <a:lnSpc>
                <a:spcPct val="100000"/>
              </a:lnSpc>
              <a:spcBef>
                <a:spcPts val="130"/>
              </a:spcBef>
              <a:buFont typeface="΢"/>
              <a:buChar char="•"/>
              <a:tabLst>
                <a:tab pos="54610" algn="l"/>
              </a:tabLst>
            </a:pP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样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本检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测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等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170675" y="5013197"/>
            <a:ext cx="556260" cy="384175"/>
          </a:xfrm>
          <a:custGeom>
            <a:avLst/>
            <a:gdLst/>
            <a:ahLst/>
            <a:cxnLst/>
            <a:rect l="l" t="t" r="r" b="b"/>
            <a:pathLst>
              <a:path w="556259" h="384175">
                <a:moveTo>
                  <a:pt x="492252" y="0"/>
                </a:moveTo>
                <a:lnTo>
                  <a:pt x="64008" y="0"/>
                </a:lnTo>
                <a:lnTo>
                  <a:pt x="38897" y="5072"/>
                </a:lnTo>
                <a:lnTo>
                  <a:pt x="18573" y="18859"/>
                </a:lnTo>
                <a:lnTo>
                  <a:pt x="4964" y="39219"/>
                </a:lnTo>
                <a:lnTo>
                  <a:pt x="0" y="64008"/>
                </a:lnTo>
                <a:lnTo>
                  <a:pt x="0" y="320040"/>
                </a:lnTo>
                <a:lnTo>
                  <a:pt x="4964" y="344828"/>
                </a:lnTo>
                <a:lnTo>
                  <a:pt x="18573" y="365188"/>
                </a:lnTo>
                <a:lnTo>
                  <a:pt x="38897" y="378975"/>
                </a:lnTo>
                <a:lnTo>
                  <a:pt x="64008" y="384048"/>
                </a:lnTo>
                <a:lnTo>
                  <a:pt x="492252" y="384048"/>
                </a:lnTo>
                <a:lnTo>
                  <a:pt x="517040" y="378975"/>
                </a:lnTo>
                <a:lnTo>
                  <a:pt x="537400" y="365188"/>
                </a:lnTo>
                <a:lnTo>
                  <a:pt x="551187" y="344828"/>
                </a:lnTo>
                <a:lnTo>
                  <a:pt x="556260" y="320040"/>
                </a:lnTo>
                <a:lnTo>
                  <a:pt x="556260" y="64008"/>
                </a:lnTo>
                <a:lnTo>
                  <a:pt x="551187" y="39219"/>
                </a:lnTo>
                <a:lnTo>
                  <a:pt x="537400" y="18859"/>
                </a:lnTo>
                <a:lnTo>
                  <a:pt x="517040" y="5072"/>
                </a:lnTo>
                <a:lnTo>
                  <a:pt x="492252" y="0"/>
                </a:lnTo>
                <a:close/>
              </a:path>
            </a:pathLst>
          </a:custGeom>
          <a:solidFill>
            <a:srgbClr val="C55A1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170675" y="5013197"/>
            <a:ext cx="556260" cy="384175"/>
          </a:xfrm>
          <a:custGeom>
            <a:avLst/>
            <a:gdLst/>
            <a:ahLst/>
            <a:cxnLst/>
            <a:rect l="l" t="t" r="r" b="b"/>
            <a:pathLst>
              <a:path w="556259" h="384175">
                <a:moveTo>
                  <a:pt x="0" y="64008"/>
                </a:moveTo>
                <a:lnTo>
                  <a:pt x="4964" y="39219"/>
                </a:lnTo>
                <a:lnTo>
                  <a:pt x="18573" y="18859"/>
                </a:lnTo>
                <a:lnTo>
                  <a:pt x="38897" y="5072"/>
                </a:lnTo>
                <a:lnTo>
                  <a:pt x="64008" y="0"/>
                </a:lnTo>
                <a:lnTo>
                  <a:pt x="492252" y="0"/>
                </a:lnTo>
                <a:lnTo>
                  <a:pt x="517040" y="5072"/>
                </a:lnTo>
                <a:lnTo>
                  <a:pt x="537400" y="18859"/>
                </a:lnTo>
                <a:lnTo>
                  <a:pt x="551187" y="39219"/>
                </a:lnTo>
                <a:lnTo>
                  <a:pt x="556260" y="64008"/>
                </a:lnTo>
                <a:lnTo>
                  <a:pt x="556260" y="320040"/>
                </a:lnTo>
                <a:lnTo>
                  <a:pt x="551187" y="344828"/>
                </a:lnTo>
                <a:lnTo>
                  <a:pt x="537400" y="365188"/>
                </a:lnTo>
                <a:lnTo>
                  <a:pt x="517040" y="378975"/>
                </a:lnTo>
                <a:lnTo>
                  <a:pt x="492252" y="384048"/>
                </a:lnTo>
                <a:lnTo>
                  <a:pt x="64008" y="384048"/>
                </a:lnTo>
                <a:lnTo>
                  <a:pt x="38897" y="378975"/>
                </a:lnTo>
                <a:lnTo>
                  <a:pt x="18573" y="365188"/>
                </a:lnTo>
                <a:lnTo>
                  <a:pt x="4964" y="344828"/>
                </a:lnTo>
                <a:lnTo>
                  <a:pt x="0" y="320040"/>
                </a:lnTo>
                <a:lnTo>
                  <a:pt x="0" y="64008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6236208" y="5028081"/>
            <a:ext cx="436880" cy="301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indent="84455">
              <a:lnSpc>
                <a:spcPct val="139000"/>
              </a:lnSpc>
              <a:spcBef>
                <a:spcPts val="95"/>
              </a:spcBef>
            </a:pP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第</a:t>
            </a:r>
            <a:r>
              <a:rPr sz="6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二</a:t>
            </a: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类 </a:t>
            </a: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6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微生物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5462015" y="5424677"/>
            <a:ext cx="714756" cy="36957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5603748" y="5459986"/>
            <a:ext cx="503555" cy="29718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54610" marR="5080" indent="-55245">
              <a:lnSpc>
                <a:spcPct val="100000"/>
              </a:lnSpc>
              <a:spcBef>
                <a:spcPts val="120"/>
              </a:spcBef>
              <a:buFont typeface="΢"/>
              <a:buChar char="•"/>
              <a:tabLst>
                <a:tab pos="54610" algn="l"/>
              </a:tabLst>
            </a:pP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原微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15" dirty="0">
                <a:latin typeface="黑体" panose="02010609060101010101" charset="-122"/>
                <a:cs typeface="黑体" panose="02010609060101010101" charset="-122"/>
              </a:rPr>
              <a:t>物培 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养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  <a:p>
            <a:pPr marL="54610" indent="-55245">
              <a:lnSpc>
                <a:spcPct val="100000"/>
              </a:lnSpc>
              <a:spcBef>
                <a:spcPts val="130"/>
              </a:spcBef>
              <a:buFont typeface="΢"/>
              <a:buChar char="•"/>
              <a:tabLst>
                <a:tab pos="54610" algn="l"/>
              </a:tabLst>
            </a:pP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动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物感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染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实验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170675" y="5433060"/>
            <a:ext cx="556260" cy="354330"/>
          </a:xfrm>
          <a:custGeom>
            <a:avLst/>
            <a:gdLst/>
            <a:ahLst/>
            <a:cxnLst/>
            <a:rect l="l" t="t" r="r" b="b"/>
            <a:pathLst>
              <a:path w="556259" h="354329">
                <a:moveTo>
                  <a:pt x="496823" y="0"/>
                </a:moveTo>
                <a:lnTo>
                  <a:pt x="58674" y="0"/>
                </a:lnTo>
                <a:lnTo>
                  <a:pt x="35683" y="4560"/>
                </a:lnTo>
                <a:lnTo>
                  <a:pt x="17049" y="17049"/>
                </a:lnTo>
                <a:lnTo>
                  <a:pt x="4560" y="35683"/>
                </a:lnTo>
                <a:lnTo>
                  <a:pt x="0" y="58674"/>
                </a:lnTo>
                <a:lnTo>
                  <a:pt x="0" y="294894"/>
                </a:lnTo>
                <a:lnTo>
                  <a:pt x="4560" y="318004"/>
                </a:lnTo>
                <a:lnTo>
                  <a:pt x="17049" y="336899"/>
                </a:lnTo>
                <a:lnTo>
                  <a:pt x="35683" y="349650"/>
                </a:lnTo>
                <a:lnTo>
                  <a:pt x="58674" y="354330"/>
                </a:lnTo>
                <a:lnTo>
                  <a:pt x="496823" y="354330"/>
                </a:lnTo>
                <a:lnTo>
                  <a:pt x="519934" y="349650"/>
                </a:lnTo>
                <a:lnTo>
                  <a:pt x="538829" y="336899"/>
                </a:lnTo>
                <a:lnTo>
                  <a:pt x="551580" y="318004"/>
                </a:lnTo>
                <a:lnTo>
                  <a:pt x="556260" y="294894"/>
                </a:lnTo>
                <a:lnTo>
                  <a:pt x="556260" y="58674"/>
                </a:lnTo>
                <a:lnTo>
                  <a:pt x="551580" y="35683"/>
                </a:lnTo>
                <a:lnTo>
                  <a:pt x="538829" y="17049"/>
                </a:lnTo>
                <a:lnTo>
                  <a:pt x="519934" y="4560"/>
                </a:lnTo>
                <a:lnTo>
                  <a:pt x="496823" y="0"/>
                </a:lnTo>
                <a:close/>
              </a:path>
            </a:pathLst>
          </a:custGeom>
          <a:solidFill>
            <a:srgbClr val="54823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170675" y="5433060"/>
            <a:ext cx="556260" cy="354330"/>
          </a:xfrm>
          <a:custGeom>
            <a:avLst/>
            <a:gdLst/>
            <a:ahLst/>
            <a:cxnLst/>
            <a:rect l="l" t="t" r="r" b="b"/>
            <a:pathLst>
              <a:path w="556259" h="354329">
                <a:moveTo>
                  <a:pt x="0" y="58674"/>
                </a:moveTo>
                <a:lnTo>
                  <a:pt x="4560" y="35683"/>
                </a:lnTo>
                <a:lnTo>
                  <a:pt x="17049" y="17049"/>
                </a:lnTo>
                <a:lnTo>
                  <a:pt x="35683" y="4560"/>
                </a:lnTo>
                <a:lnTo>
                  <a:pt x="58674" y="0"/>
                </a:lnTo>
                <a:lnTo>
                  <a:pt x="496823" y="0"/>
                </a:lnTo>
                <a:lnTo>
                  <a:pt x="519934" y="4560"/>
                </a:lnTo>
                <a:lnTo>
                  <a:pt x="538829" y="17049"/>
                </a:lnTo>
                <a:lnTo>
                  <a:pt x="551580" y="35683"/>
                </a:lnTo>
                <a:lnTo>
                  <a:pt x="556260" y="58674"/>
                </a:lnTo>
                <a:lnTo>
                  <a:pt x="556260" y="294894"/>
                </a:lnTo>
                <a:lnTo>
                  <a:pt x="551580" y="318004"/>
                </a:lnTo>
                <a:lnTo>
                  <a:pt x="538829" y="336899"/>
                </a:lnTo>
                <a:lnTo>
                  <a:pt x="519934" y="349650"/>
                </a:lnTo>
                <a:lnTo>
                  <a:pt x="496823" y="354330"/>
                </a:lnTo>
                <a:lnTo>
                  <a:pt x="58674" y="354330"/>
                </a:lnTo>
                <a:lnTo>
                  <a:pt x="35683" y="349650"/>
                </a:lnTo>
                <a:lnTo>
                  <a:pt x="17049" y="336899"/>
                </a:lnTo>
                <a:lnTo>
                  <a:pt x="4560" y="318004"/>
                </a:lnTo>
                <a:lnTo>
                  <a:pt x="0" y="294894"/>
                </a:lnTo>
                <a:lnTo>
                  <a:pt x="0" y="58674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6235446" y="5432703"/>
            <a:ext cx="436880" cy="301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indent="84455">
              <a:lnSpc>
                <a:spcPct val="139000"/>
              </a:lnSpc>
              <a:spcBef>
                <a:spcPts val="95"/>
              </a:spcBef>
            </a:pP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第</a:t>
            </a:r>
            <a:r>
              <a:rPr sz="6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三</a:t>
            </a: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类 </a:t>
            </a: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6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微生物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4956048" y="5541264"/>
            <a:ext cx="505612" cy="38328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925823" y="4532376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725423" y="7492745"/>
            <a:ext cx="224789" cy="20802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725423" y="7699247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737997" y="7515102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6106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三、实验室防护的关注点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2288224" y="8062310"/>
            <a:ext cx="707198" cy="36200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2423922" y="8091934"/>
            <a:ext cx="503555" cy="29718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54610" marR="5080" indent="-55245">
              <a:lnSpc>
                <a:spcPct val="100000"/>
              </a:lnSpc>
              <a:spcBef>
                <a:spcPts val="120"/>
              </a:spcBef>
              <a:buFont typeface="΢"/>
              <a:buChar char="•"/>
              <a:tabLst>
                <a:tab pos="54610" algn="l"/>
              </a:tabLst>
            </a:pP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未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经培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养</a:t>
            </a:r>
            <a:r>
              <a:rPr sz="5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的感 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染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性材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料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操作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  <a:p>
            <a:pPr marL="54610" indent="-55245">
              <a:lnSpc>
                <a:spcPct val="100000"/>
              </a:lnSpc>
              <a:spcBef>
                <a:spcPts val="130"/>
              </a:spcBef>
              <a:buFont typeface="΢"/>
              <a:buChar char="•"/>
              <a:tabLst>
                <a:tab pos="54610" algn="l"/>
              </a:tabLst>
            </a:pP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样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本检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测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等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2990087" y="8050530"/>
            <a:ext cx="557530" cy="384175"/>
          </a:xfrm>
          <a:custGeom>
            <a:avLst/>
            <a:gdLst/>
            <a:ahLst/>
            <a:cxnLst/>
            <a:rect l="l" t="t" r="r" b="b"/>
            <a:pathLst>
              <a:path w="557529" h="384175">
                <a:moveTo>
                  <a:pt x="493014" y="0"/>
                </a:moveTo>
                <a:lnTo>
                  <a:pt x="64008" y="0"/>
                </a:lnTo>
                <a:lnTo>
                  <a:pt x="39219" y="5072"/>
                </a:lnTo>
                <a:lnTo>
                  <a:pt x="18859" y="18859"/>
                </a:lnTo>
                <a:lnTo>
                  <a:pt x="5072" y="39219"/>
                </a:lnTo>
                <a:lnTo>
                  <a:pt x="0" y="64008"/>
                </a:lnTo>
                <a:lnTo>
                  <a:pt x="0" y="320040"/>
                </a:lnTo>
                <a:lnTo>
                  <a:pt x="5072" y="345150"/>
                </a:lnTo>
                <a:lnTo>
                  <a:pt x="18859" y="365474"/>
                </a:lnTo>
                <a:lnTo>
                  <a:pt x="39219" y="379083"/>
                </a:lnTo>
                <a:lnTo>
                  <a:pt x="64008" y="384048"/>
                </a:lnTo>
                <a:lnTo>
                  <a:pt x="493014" y="384048"/>
                </a:lnTo>
                <a:lnTo>
                  <a:pt x="517802" y="379083"/>
                </a:lnTo>
                <a:lnTo>
                  <a:pt x="538162" y="365474"/>
                </a:lnTo>
                <a:lnTo>
                  <a:pt x="551949" y="345150"/>
                </a:lnTo>
                <a:lnTo>
                  <a:pt x="557022" y="320040"/>
                </a:lnTo>
                <a:lnTo>
                  <a:pt x="557022" y="64008"/>
                </a:lnTo>
                <a:lnTo>
                  <a:pt x="551949" y="39219"/>
                </a:lnTo>
                <a:lnTo>
                  <a:pt x="538162" y="18859"/>
                </a:lnTo>
                <a:lnTo>
                  <a:pt x="517802" y="5072"/>
                </a:lnTo>
                <a:lnTo>
                  <a:pt x="493014" y="0"/>
                </a:lnTo>
                <a:close/>
              </a:path>
            </a:pathLst>
          </a:custGeom>
          <a:solidFill>
            <a:srgbClr val="C55A1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990087" y="8050530"/>
            <a:ext cx="557530" cy="384175"/>
          </a:xfrm>
          <a:custGeom>
            <a:avLst/>
            <a:gdLst/>
            <a:ahLst/>
            <a:cxnLst/>
            <a:rect l="l" t="t" r="r" b="b"/>
            <a:pathLst>
              <a:path w="557529" h="384175">
                <a:moveTo>
                  <a:pt x="0" y="64008"/>
                </a:moveTo>
                <a:lnTo>
                  <a:pt x="5072" y="39219"/>
                </a:lnTo>
                <a:lnTo>
                  <a:pt x="18859" y="18859"/>
                </a:lnTo>
                <a:lnTo>
                  <a:pt x="39219" y="5072"/>
                </a:lnTo>
                <a:lnTo>
                  <a:pt x="64008" y="0"/>
                </a:lnTo>
                <a:lnTo>
                  <a:pt x="493014" y="0"/>
                </a:lnTo>
                <a:lnTo>
                  <a:pt x="517802" y="5072"/>
                </a:lnTo>
                <a:lnTo>
                  <a:pt x="538162" y="18859"/>
                </a:lnTo>
                <a:lnTo>
                  <a:pt x="551949" y="39219"/>
                </a:lnTo>
                <a:lnTo>
                  <a:pt x="557022" y="64008"/>
                </a:lnTo>
                <a:lnTo>
                  <a:pt x="557022" y="320040"/>
                </a:lnTo>
                <a:lnTo>
                  <a:pt x="551949" y="345150"/>
                </a:lnTo>
                <a:lnTo>
                  <a:pt x="538162" y="365474"/>
                </a:lnTo>
                <a:lnTo>
                  <a:pt x="517802" y="379083"/>
                </a:lnTo>
                <a:lnTo>
                  <a:pt x="493014" y="384048"/>
                </a:lnTo>
                <a:lnTo>
                  <a:pt x="64008" y="384048"/>
                </a:lnTo>
                <a:lnTo>
                  <a:pt x="39219" y="379083"/>
                </a:lnTo>
                <a:lnTo>
                  <a:pt x="18859" y="365474"/>
                </a:lnTo>
                <a:lnTo>
                  <a:pt x="5072" y="345150"/>
                </a:lnTo>
                <a:lnTo>
                  <a:pt x="0" y="320040"/>
                </a:lnTo>
                <a:lnTo>
                  <a:pt x="0" y="64008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3056382" y="8064651"/>
            <a:ext cx="436880" cy="301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indent="84455">
              <a:lnSpc>
                <a:spcPct val="139000"/>
              </a:lnSpc>
              <a:spcBef>
                <a:spcPts val="95"/>
              </a:spcBef>
            </a:pP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第</a:t>
            </a:r>
            <a:r>
              <a:rPr sz="6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一</a:t>
            </a: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类 </a:t>
            </a: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6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微生物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2288224" y="8469569"/>
            <a:ext cx="707198" cy="35784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2423922" y="8496556"/>
            <a:ext cx="503555" cy="29718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54610" marR="5080" indent="-55245">
              <a:lnSpc>
                <a:spcPct val="100000"/>
              </a:lnSpc>
              <a:spcBef>
                <a:spcPts val="120"/>
              </a:spcBef>
              <a:buFont typeface="΢"/>
              <a:buChar char="•"/>
              <a:tabLst>
                <a:tab pos="54610" algn="l"/>
              </a:tabLst>
            </a:pP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原微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15" dirty="0">
                <a:latin typeface="黑体" panose="02010609060101010101" charset="-122"/>
                <a:cs typeface="黑体" panose="02010609060101010101" charset="-122"/>
              </a:rPr>
              <a:t>物培 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养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  <a:p>
            <a:pPr marL="54610" indent="-55245">
              <a:lnSpc>
                <a:spcPct val="100000"/>
              </a:lnSpc>
              <a:spcBef>
                <a:spcPts val="130"/>
              </a:spcBef>
              <a:buFont typeface="΢"/>
              <a:buChar char="•"/>
              <a:tabLst>
                <a:tab pos="54610" algn="l"/>
              </a:tabLst>
            </a:pP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动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物感</a:t>
            </a:r>
            <a:r>
              <a:rPr sz="550" spc="25" dirty="0">
                <a:latin typeface="黑体" panose="02010609060101010101" charset="-122"/>
                <a:cs typeface="黑体" panose="02010609060101010101" charset="-122"/>
              </a:rPr>
              <a:t>染</a:t>
            </a:r>
            <a:r>
              <a:rPr sz="550" spc="20" dirty="0">
                <a:latin typeface="黑体" panose="02010609060101010101" charset="-122"/>
                <a:cs typeface="黑体" panose="02010609060101010101" charset="-122"/>
              </a:rPr>
              <a:t>实验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2990087" y="8470392"/>
            <a:ext cx="557530" cy="354330"/>
          </a:xfrm>
          <a:custGeom>
            <a:avLst/>
            <a:gdLst/>
            <a:ahLst/>
            <a:cxnLst/>
            <a:rect l="l" t="t" r="r" b="b"/>
            <a:pathLst>
              <a:path w="557529" h="354329">
                <a:moveTo>
                  <a:pt x="497586" y="0"/>
                </a:moveTo>
                <a:lnTo>
                  <a:pt x="59436" y="0"/>
                </a:lnTo>
                <a:lnTo>
                  <a:pt x="36325" y="4667"/>
                </a:lnTo>
                <a:lnTo>
                  <a:pt x="17430" y="17335"/>
                </a:lnTo>
                <a:lnTo>
                  <a:pt x="4679" y="36004"/>
                </a:lnTo>
                <a:lnTo>
                  <a:pt x="0" y="58673"/>
                </a:lnTo>
                <a:lnTo>
                  <a:pt x="0" y="295655"/>
                </a:lnTo>
                <a:lnTo>
                  <a:pt x="4679" y="318325"/>
                </a:lnTo>
                <a:lnTo>
                  <a:pt x="17430" y="336994"/>
                </a:lnTo>
                <a:lnTo>
                  <a:pt x="36325" y="349662"/>
                </a:lnTo>
                <a:lnTo>
                  <a:pt x="59436" y="354329"/>
                </a:lnTo>
                <a:lnTo>
                  <a:pt x="497586" y="354329"/>
                </a:lnTo>
                <a:lnTo>
                  <a:pt x="520696" y="349662"/>
                </a:lnTo>
                <a:lnTo>
                  <a:pt x="539591" y="336994"/>
                </a:lnTo>
                <a:lnTo>
                  <a:pt x="552342" y="318325"/>
                </a:lnTo>
                <a:lnTo>
                  <a:pt x="557022" y="295655"/>
                </a:lnTo>
                <a:lnTo>
                  <a:pt x="557022" y="58673"/>
                </a:lnTo>
                <a:lnTo>
                  <a:pt x="552342" y="36004"/>
                </a:lnTo>
                <a:lnTo>
                  <a:pt x="539591" y="17335"/>
                </a:lnTo>
                <a:lnTo>
                  <a:pt x="520696" y="4667"/>
                </a:lnTo>
                <a:lnTo>
                  <a:pt x="497586" y="0"/>
                </a:lnTo>
                <a:close/>
              </a:path>
            </a:pathLst>
          </a:custGeom>
          <a:solidFill>
            <a:srgbClr val="54823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990087" y="8470392"/>
            <a:ext cx="557530" cy="354330"/>
          </a:xfrm>
          <a:custGeom>
            <a:avLst/>
            <a:gdLst/>
            <a:ahLst/>
            <a:cxnLst/>
            <a:rect l="l" t="t" r="r" b="b"/>
            <a:pathLst>
              <a:path w="557529" h="354329">
                <a:moveTo>
                  <a:pt x="0" y="58673"/>
                </a:moveTo>
                <a:lnTo>
                  <a:pt x="4679" y="36004"/>
                </a:lnTo>
                <a:lnTo>
                  <a:pt x="17430" y="17335"/>
                </a:lnTo>
                <a:lnTo>
                  <a:pt x="36325" y="4667"/>
                </a:lnTo>
                <a:lnTo>
                  <a:pt x="59436" y="0"/>
                </a:lnTo>
                <a:lnTo>
                  <a:pt x="497586" y="0"/>
                </a:lnTo>
                <a:lnTo>
                  <a:pt x="520696" y="4667"/>
                </a:lnTo>
                <a:lnTo>
                  <a:pt x="539591" y="17335"/>
                </a:lnTo>
                <a:lnTo>
                  <a:pt x="552342" y="36004"/>
                </a:lnTo>
                <a:lnTo>
                  <a:pt x="557022" y="58673"/>
                </a:lnTo>
                <a:lnTo>
                  <a:pt x="557022" y="295655"/>
                </a:lnTo>
                <a:lnTo>
                  <a:pt x="552342" y="318325"/>
                </a:lnTo>
                <a:lnTo>
                  <a:pt x="539591" y="336994"/>
                </a:lnTo>
                <a:lnTo>
                  <a:pt x="520696" y="349662"/>
                </a:lnTo>
                <a:lnTo>
                  <a:pt x="497586" y="354329"/>
                </a:lnTo>
                <a:lnTo>
                  <a:pt x="59436" y="354329"/>
                </a:lnTo>
                <a:lnTo>
                  <a:pt x="36325" y="349662"/>
                </a:lnTo>
                <a:lnTo>
                  <a:pt x="17430" y="336994"/>
                </a:lnTo>
                <a:lnTo>
                  <a:pt x="4679" y="318325"/>
                </a:lnTo>
                <a:lnTo>
                  <a:pt x="0" y="295655"/>
                </a:lnTo>
                <a:lnTo>
                  <a:pt x="0" y="58673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3055619" y="8469265"/>
            <a:ext cx="436880" cy="301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indent="84455">
              <a:lnSpc>
                <a:spcPct val="139000"/>
              </a:lnSpc>
              <a:spcBef>
                <a:spcPts val="95"/>
              </a:spcBef>
            </a:pP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第</a:t>
            </a:r>
            <a:r>
              <a:rPr sz="6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二</a:t>
            </a: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类 </a:t>
            </a: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6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原</a:t>
            </a: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微生物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825246" y="7958328"/>
            <a:ext cx="1500377" cy="98526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941831" y="7714744"/>
            <a:ext cx="1950085" cy="3359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750" spc="1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三级生</a:t>
            </a:r>
            <a:r>
              <a:rPr sz="7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750" spc="1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安全实验室</a:t>
            </a:r>
            <a:r>
              <a:rPr sz="750" spc="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（BSL-3/ABSL-3</a:t>
            </a:r>
            <a:r>
              <a:rPr sz="750" spc="1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实验室）</a:t>
            </a:r>
            <a:endParaRPr sz="75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75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</a:pPr>
            <a:r>
              <a:rPr sz="550" spc="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BSL-3/ABSL-3</a:t>
            </a:r>
            <a:r>
              <a:rPr sz="550" spc="2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1859279" y="8487918"/>
            <a:ext cx="414693" cy="37566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731519" y="7498842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1"/>
                </a:lnTo>
                <a:lnTo>
                  <a:pt x="2897124" y="1623821"/>
                </a:lnTo>
                <a:lnTo>
                  <a:pt x="2897124" y="0"/>
                </a:lnTo>
                <a:close/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3919728" y="7492745"/>
            <a:ext cx="224790" cy="20802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3919728" y="7699247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3932301" y="7515102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6042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三、实验室防护的关注点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4392929" y="8467343"/>
            <a:ext cx="132715" cy="380365"/>
          </a:xfrm>
          <a:custGeom>
            <a:avLst/>
            <a:gdLst/>
            <a:ahLst/>
            <a:cxnLst/>
            <a:rect l="l" t="t" r="r" b="b"/>
            <a:pathLst>
              <a:path w="132714" h="380365">
                <a:moveTo>
                  <a:pt x="0" y="0"/>
                </a:moveTo>
                <a:lnTo>
                  <a:pt x="66294" y="0"/>
                </a:lnTo>
                <a:lnTo>
                  <a:pt x="66294" y="380237"/>
                </a:lnTo>
                <a:lnTo>
                  <a:pt x="132588" y="380237"/>
                </a:lnTo>
              </a:path>
            </a:pathLst>
          </a:custGeom>
          <a:ln w="909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4392929" y="8467343"/>
            <a:ext cx="132715" cy="127000"/>
          </a:xfrm>
          <a:custGeom>
            <a:avLst/>
            <a:gdLst/>
            <a:ahLst/>
            <a:cxnLst/>
            <a:rect l="l" t="t" r="r" b="b"/>
            <a:pathLst>
              <a:path w="132714" h="127000">
                <a:moveTo>
                  <a:pt x="0" y="0"/>
                </a:moveTo>
                <a:lnTo>
                  <a:pt x="66294" y="0"/>
                </a:lnTo>
                <a:lnTo>
                  <a:pt x="66294" y="126491"/>
                </a:lnTo>
                <a:lnTo>
                  <a:pt x="132588" y="126491"/>
                </a:lnTo>
              </a:path>
            </a:pathLst>
          </a:custGeom>
          <a:ln w="909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392929" y="8340852"/>
            <a:ext cx="132715" cy="127000"/>
          </a:xfrm>
          <a:custGeom>
            <a:avLst/>
            <a:gdLst/>
            <a:ahLst/>
            <a:cxnLst/>
            <a:rect l="l" t="t" r="r" b="b"/>
            <a:pathLst>
              <a:path w="132714" h="127000">
                <a:moveTo>
                  <a:pt x="0" y="126492"/>
                </a:moveTo>
                <a:lnTo>
                  <a:pt x="66294" y="126492"/>
                </a:lnTo>
                <a:lnTo>
                  <a:pt x="66294" y="0"/>
                </a:lnTo>
                <a:lnTo>
                  <a:pt x="132588" y="0"/>
                </a:lnTo>
              </a:path>
            </a:pathLst>
          </a:custGeom>
          <a:ln w="909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392929" y="8087868"/>
            <a:ext cx="132715" cy="379730"/>
          </a:xfrm>
          <a:custGeom>
            <a:avLst/>
            <a:gdLst/>
            <a:ahLst/>
            <a:cxnLst/>
            <a:rect l="l" t="t" r="r" b="b"/>
            <a:pathLst>
              <a:path w="132714" h="379729">
                <a:moveTo>
                  <a:pt x="0" y="379475"/>
                </a:moveTo>
                <a:lnTo>
                  <a:pt x="66294" y="379475"/>
                </a:lnTo>
                <a:lnTo>
                  <a:pt x="66294" y="0"/>
                </a:lnTo>
                <a:lnTo>
                  <a:pt x="132588" y="0"/>
                </a:lnTo>
              </a:path>
            </a:pathLst>
          </a:custGeom>
          <a:ln w="909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190238" y="7933943"/>
            <a:ext cx="203200" cy="1066800"/>
          </a:xfrm>
          <a:custGeom>
            <a:avLst/>
            <a:gdLst/>
            <a:ahLst/>
            <a:cxnLst/>
            <a:rect l="l" t="t" r="r" b="b"/>
            <a:pathLst>
              <a:path w="203200" h="1066800">
                <a:moveTo>
                  <a:pt x="0" y="1066799"/>
                </a:moveTo>
                <a:lnTo>
                  <a:pt x="202691" y="1066799"/>
                </a:lnTo>
                <a:lnTo>
                  <a:pt x="202691" y="0"/>
                </a:lnTo>
                <a:lnTo>
                  <a:pt x="0" y="0"/>
                </a:lnTo>
                <a:lnTo>
                  <a:pt x="0" y="1066799"/>
                </a:lnTo>
                <a:close/>
              </a:path>
            </a:pathLst>
          </a:custGeom>
          <a:solidFill>
            <a:srgbClr val="34599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190238" y="7933943"/>
            <a:ext cx="203200" cy="1066800"/>
          </a:xfrm>
          <a:custGeom>
            <a:avLst/>
            <a:gdLst/>
            <a:ahLst/>
            <a:cxnLst/>
            <a:rect l="l" t="t" r="r" b="b"/>
            <a:pathLst>
              <a:path w="203200" h="1066800">
                <a:moveTo>
                  <a:pt x="202691" y="1066799"/>
                </a:moveTo>
                <a:lnTo>
                  <a:pt x="0" y="1066799"/>
                </a:lnTo>
                <a:lnTo>
                  <a:pt x="0" y="0"/>
                </a:lnTo>
                <a:lnTo>
                  <a:pt x="202691" y="0"/>
                </a:lnTo>
                <a:lnTo>
                  <a:pt x="202691" y="1066799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4190238" y="7932676"/>
            <a:ext cx="203200" cy="104838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52070" marR="45720" algn="just">
              <a:lnSpc>
                <a:spcPct val="99000"/>
              </a:lnSpc>
              <a:spcBef>
                <a:spcPts val="120"/>
              </a:spcBef>
            </a:pPr>
            <a:r>
              <a:rPr sz="750" spc="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病 原 微 生 物 危 害 等 级</a:t>
            </a:r>
            <a:endParaRPr sz="7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4525517" y="7986521"/>
            <a:ext cx="665480" cy="203200"/>
          </a:xfrm>
          <a:custGeom>
            <a:avLst/>
            <a:gdLst/>
            <a:ahLst/>
            <a:cxnLst/>
            <a:rect l="l" t="t" r="r" b="b"/>
            <a:pathLst>
              <a:path w="665479" h="203200">
                <a:moveTo>
                  <a:pt x="0" y="202691"/>
                </a:moveTo>
                <a:lnTo>
                  <a:pt x="665226" y="202691"/>
                </a:lnTo>
                <a:lnTo>
                  <a:pt x="665226" y="0"/>
                </a:lnTo>
                <a:lnTo>
                  <a:pt x="0" y="0"/>
                </a:lnTo>
                <a:lnTo>
                  <a:pt x="0" y="202691"/>
                </a:lnTo>
                <a:close/>
              </a:path>
            </a:pathLst>
          </a:custGeom>
          <a:solidFill>
            <a:srgbClr val="7F7F7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4525517" y="7986521"/>
            <a:ext cx="665480" cy="203200"/>
          </a:xfrm>
          <a:custGeom>
            <a:avLst/>
            <a:gdLst/>
            <a:ahLst/>
            <a:cxnLst/>
            <a:rect l="l" t="t" r="r" b="b"/>
            <a:pathLst>
              <a:path w="665479" h="203200">
                <a:moveTo>
                  <a:pt x="0" y="0"/>
                </a:moveTo>
                <a:lnTo>
                  <a:pt x="665226" y="0"/>
                </a:lnTo>
                <a:lnTo>
                  <a:pt x="665226" y="202692"/>
                </a:lnTo>
                <a:lnTo>
                  <a:pt x="0" y="20269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 txBox="1"/>
          <p:nvPr/>
        </p:nvSpPr>
        <p:spPr>
          <a:xfrm>
            <a:off x="4525517" y="8023354"/>
            <a:ext cx="665480" cy="1123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120"/>
              </a:spcBef>
            </a:pPr>
            <a:r>
              <a:rPr sz="55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第</a:t>
            </a:r>
            <a:r>
              <a:rPr sz="5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四类</a:t>
            </a:r>
            <a:r>
              <a:rPr sz="55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5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原微</a:t>
            </a:r>
            <a:r>
              <a:rPr sz="55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4525517" y="8239506"/>
            <a:ext cx="665480" cy="203200"/>
          </a:xfrm>
          <a:custGeom>
            <a:avLst/>
            <a:gdLst/>
            <a:ahLst/>
            <a:cxnLst/>
            <a:rect l="l" t="t" r="r" b="b"/>
            <a:pathLst>
              <a:path w="665479" h="203200">
                <a:moveTo>
                  <a:pt x="0" y="202692"/>
                </a:moveTo>
                <a:lnTo>
                  <a:pt x="665226" y="202692"/>
                </a:lnTo>
                <a:lnTo>
                  <a:pt x="66522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BF9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4525517" y="8239506"/>
            <a:ext cx="665480" cy="203200"/>
          </a:xfrm>
          <a:custGeom>
            <a:avLst/>
            <a:gdLst/>
            <a:ahLst/>
            <a:cxnLst/>
            <a:rect l="l" t="t" r="r" b="b"/>
            <a:pathLst>
              <a:path w="665479" h="203200">
                <a:moveTo>
                  <a:pt x="0" y="0"/>
                </a:moveTo>
                <a:lnTo>
                  <a:pt x="665226" y="0"/>
                </a:lnTo>
                <a:lnTo>
                  <a:pt x="665226" y="202692"/>
                </a:lnTo>
                <a:lnTo>
                  <a:pt x="0" y="20269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 txBox="1"/>
          <p:nvPr/>
        </p:nvSpPr>
        <p:spPr>
          <a:xfrm>
            <a:off x="4525517" y="8277100"/>
            <a:ext cx="665480" cy="1123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120"/>
              </a:spcBef>
            </a:pPr>
            <a:r>
              <a:rPr sz="55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第</a:t>
            </a:r>
            <a:r>
              <a:rPr sz="5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三类</a:t>
            </a:r>
            <a:r>
              <a:rPr sz="55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5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原微</a:t>
            </a:r>
            <a:r>
              <a:rPr sz="55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4525517" y="8492490"/>
            <a:ext cx="665480" cy="203200"/>
          </a:xfrm>
          <a:custGeom>
            <a:avLst/>
            <a:gdLst/>
            <a:ahLst/>
            <a:cxnLst/>
            <a:rect l="l" t="t" r="r" b="b"/>
            <a:pathLst>
              <a:path w="665479" h="203200">
                <a:moveTo>
                  <a:pt x="0" y="202691"/>
                </a:moveTo>
                <a:lnTo>
                  <a:pt x="665226" y="202691"/>
                </a:lnTo>
                <a:lnTo>
                  <a:pt x="665226" y="0"/>
                </a:lnTo>
                <a:lnTo>
                  <a:pt x="0" y="0"/>
                </a:lnTo>
                <a:lnTo>
                  <a:pt x="0" y="202691"/>
                </a:lnTo>
                <a:close/>
              </a:path>
            </a:pathLst>
          </a:custGeom>
          <a:solidFill>
            <a:srgbClr val="C55A1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4525517" y="8492490"/>
            <a:ext cx="665480" cy="203200"/>
          </a:xfrm>
          <a:custGeom>
            <a:avLst/>
            <a:gdLst/>
            <a:ahLst/>
            <a:cxnLst/>
            <a:rect l="l" t="t" r="r" b="b"/>
            <a:pathLst>
              <a:path w="665479" h="203200">
                <a:moveTo>
                  <a:pt x="0" y="0"/>
                </a:moveTo>
                <a:lnTo>
                  <a:pt x="665226" y="0"/>
                </a:lnTo>
                <a:lnTo>
                  <a:pt x="665226" y="202691"/>
                </a:lnTo>
                <a:lnTo>
                  <a:pt x="0" y="202691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 txBox="1"/>
          <p:nvPr/>
        </p:nvSpPr>
        <p:spPr>
          <a:xfrm>
            <a:off x="4525517" y="8530083"/>
            <a:ext cx="665480" cy="1123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120"/>
              </a:spcBef>
            </a:pPr>
            <a:r>
              <a:rPr sz="55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第</a:t>
            </a:r>
            <a:r>
              <a:rPr sz="5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二类</a:t>
            </a:r>
            <a:r>
              <a:rPr sz="55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5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原微</a:t>
            </a:r>
            <a:r>
              <a:rPr sz="55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4525517" y="8746235"/>
            <a:ext cx="665480" cy="203200"/>
          </a:xfrm>
          <a:custGeom>
            <a:avLst/>
            <a:gdLst/>
            <a:ahLst/>
            <a:cxnLst/>
            <a:rect l="l" t="t" r="r" b="b"/>
            <a:pathLst>
              <a:path w="665479" h="203200">
                <a:moveTo>
                  <a:pt x="0" y="202692"/>
                </a:moveTo>
                <a:lnTo>
                  <a:pt x="665226" y="202692"/>
                </a:lnTo>
                <a:lnTo>
                  <a:pt x="66522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A500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4525517" y="8746235"/>
            <a:ext cx="665480" cy="203200"/>
          </a:xfrm>
          <a:custGeom>
            <a:avLst/>
            <a:gdLst/>
            <a:ahLst/>
            <a:cxnLst/>
            <a:rect l="l" t="t" r="r" b="b"/>
            <a:pathLst>
              <a:path w="665479" h="203200">
                <a:moveTo>
                  <a:pt x="0" y="0"/>
                </a:moveTo>
                <a:lnTo>
                  <a:pt x="665226" y="0"/>
                </a:lnTo>
                <a:lnTo>
                  <a:pt x="665226" y="202691"/>
                </a:lnTo>
                <a:lnTo>
                  <a:pt x="0" y="202691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 txBox="1"/>
          <p:nvPr/>
        </p:nvSpPr>
        <p:spPr>
          <a:xfrm>
            <a:off x="4525517" y="8783830"/>
            <a:ext cx="665480" cy="1123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120"/>
              </a:spcBef>
            </a:pPr>
            <a:r>
              <a:rPr sz="55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第</a:t>
            </a:r>
            <a:r>
              <a:rPr sz="5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一类</a:t>
            </a:r>
            <a:r>
              <a:rPr sz="55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病</a:t>
            </a:r>
            <a:r>
              <a:rPr sz="5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原微</a:t>
            </a:r>
            <a:r>
              <a:rPr sz="55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6169152" y="8596121"/>
            <a:ext cx="106045" cy="151130"/>
          </a:xfrm>
          <a:custGeom>
            <a:avLst/>
            <a:gdLst/>
            <a:ahLst/>
            <a:cxnLst/>
            <a:rect l="l" t="t" r="r" b="b"/>
            <a:pathLst>
              <a:path w="106045" h="151129">
                <a:moveTo>
                  <a:pt x="105917" y="0"/>
                </a:moveTo>
                <a:lnTo>
                  <a:pt x="0" y="150876"/>
                </a:lnTo>
              </a:path>
            </a:pathLst>
          </a:custGeom>
          <a:ln w="3175">
            <a:solidFill>
              <a:srgbClr val="5B9B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6063996" y="8506967"/>
            <a:ext cx="173990" cy="49530"/>
          </a:xfrm>
          <a:custGeom>
            <a:avLst/>
            <a:gdLst/>
            <a:ahLst/>
            <a:cxnLst/>
            <a:rect l="l" t="t" r="r" b="b"/>
            <a:pathLst>
              <a:path w="173989" h="49529">
                <a:moveTo>
                  <a:pt x="173736" y="0"/>
                </a:moveTo>
                <a:lnTo>
                  <a:pt x="0" y="49529"/>
                </a:lnTo>
              </a:path>
            </a:pathLst>
          </a:custGeom>
          <a:ln w="3175">
            <a:solidFill>
              <a:srgbClr val="5B9B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6070853" y="8387333"/>
            <a:ext cx="167005" cy="48260"/>
          </a:xfrm>
          <a:custGeom>
            <a:avLst/>
            <a:gdLst/>
            <a:ahLst/>
            <a:cxnLst/>
            <a:rect l="l" t="t" r="r" b="b"/>
            <a:pathLst>
              <a:path w="167004" h="48259">
                <a:moveTo>
                  <a:pt x="166877" y="48006"/>
                </a:moveTo>
                <a:lnTo>
                  <a:pt x="0" y="0"/>
                </a:lnTo>
              </a:path>
            </a:pathLst>
          </a:custGeom>
          <a:ln w="3175">
            <a:solidFill>
              <a:srgbClr val="5B9B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6155435" y="8195309"/>
            <a:ext cx="113664" cy="151765"/>
          </a:xfrm>
          <a:custGeom>
            <a:avLst/>
            <a:gdLst/>
            <a:ahLst/>
            <a:cxnLst/>
            <a:rect l="l" t="t" r="r" b="b"/>
            <a:pathLst>
              <a:path w="113664" h="151765">
                <a:moveTo>
                  <a:pt x="113537" y="151637"/>
                </a:moveTo>
                <a:lnTo>
                  <a:pt x="0" y="0"/>
                </a:lnTo>
              </a:path>
            </a:pathLst>
          </a:custGeom>
          <a:ln w="3175">
            <a:solidFill>
              <a:srgbClr val="5B9B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6140195" y="8292845"/>
            <a:ext cx="445134" cy="356870"/>
          </a:xfrm>
          <a:custGeom>
            <a:avLst/>
            <a:gdLst/>
            <a:ahLst/>
            <a:cxnLst/>
            <a:rect l="l" t="t" r="r" b="b"/>
            <a:pathLst>
              <a:path w="445134" h="356870">
                <a:moveTo>
                  <a:pt x="222504" y="0"/>
                </a:moveTo>
                <a:lnTo>
                  <a:pt x="171549" y="4718"/>
                </a:lnTo>
                <a:lnTo>
                  <a:pt x="124741" y="18154"/>
                </a:lnTo>
                <a:lnTo>
                  <a:pt x="83424" y="39228"/>
                </a:lnTo>
                <a:lnTo>
                  <a:pt x="48945" y="66860"/>
                </a:lnTo>
                <a:lnTo>
                  <a:pt x="22651" y="99970"/>
                </a:lnTo>
                <a:lnTo>
                  <a:pt x="5887" y="137479"/>
                </a:lnTo>
                <a:lnTo>
                  <a:pt x="0" y="178307"/>
                </a:lnTo>
                <a:lnTo>
                  <a:pt x="5887" y="219136"/>
                </a:lnTo>
                <a:lnTo>
                  <a:pt x="22651" y="256645"/>
                </a:lnTo>
                <a:lnTo>
                  <a:pt x="48945" y="289755"/>
                </a:lnTo>
                <a:lnTo>
                  <a:pt x="83424" y="317387"/>
                </a:lnTo>
                <a:lnTo>
                  <a:pt x="124741" y="338461"/>
                </a:lnTo>
                <a:lnTo>
                  <a:pt x="171549" y="351897"/>
                </a:lnTo>
                <a:lnTo>
                  <a:pt x="222504" y="356615"/>
                </a:lnTo>
                <a:lnTo>
                  <a:pt x="273458" y="351897"/>
                </a:lnTo>
                <a:lnTo>
                  <a:pt x="320266" y="338461"/>
                </a:lnTo>
                <a:lnTo>
                  <a:pt x="361583" y="317387"/>
                </a:lnTo>
                <a:lnTo>
                  <a:pt x="396062" y="289755"/>
                </a:lnTo>
                <a:lnTo>
                  <a:pt x="422356" y="256645"/>
                </a:lnTo>
                <a:lnTo>
                  <a:pt x="439120" y="219136"/>
                </a:lnTo>
                <a:lnTo>
                  <a:pt x="445008" y="178307"/>
                </a:lnTo>
                <a:lnTo>
                  <a:pt x="439120" y="137479"/>
                </a:lnTo>
                <a:lnTo>
                  <a:pt x="422356" y="99970"/>
                </a:lnTo>
                <a:lnTo>
                  <a:pt x="396062" y="66860"/>
                </a:lnTo>
                <a:lnTo>
                  <a:pt x="361583" y="39228"/>
                </a:lnTo>
                <a:lnTo>
                  <a:pt x="320266" y="18154"/>
                </a:lnTo>
                <a:lnTo>
                  <a:pt x="273458" y="4718"/>
                </a:lnTo>
                <a:lnTo>
                  <a:pt x="222504" y="0"/>
                </a:lnTo>
                <a:close/>
              </a:path>
            </a:pathLst>
          </a:custGeom>
          <a:solidFill>
            <a:srgbClr val="1755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6140195" y="8292845"/>
            <a:ext cx="445134" cy="356870"/>
          </a:xfrm>
          <a:custGeom>
            <a:avLst/>
            <a:gdLst/>
            <a:ahLst/>
            <a:cxnLst/>
            <a:rect l="l" t="t" r="r" b="b"/>
            <a:pathLst>
              <a:path w="445134" h="356870">
                <a:moveTo>
                  <a:pt x="0" y="178307"/>
                </a:moveTo>
                <a:lnTo>
                  <a:pt x="5887" y="137479"/>
                </a:lnTo>
                <a:lnTo>
                  <a:pt x="22651" y="99970"/>
                </a:lnTo>
                <a:lnTo>
                  <a:pt x="48945" y="66860"/>
                </a:lnTo>
                <a:lnTo>
                  <a:pt x="83424" y="39228"/>
                </a:lnTo>
                <a:lnTo>
                  <a:pt x="124741" y="18154"/>
                </a:lnTo>
                <a:lnTo>
                  <a:pt x="171549" y="4718"/>
                </a:lnTo>
                <a:lnTo>
                  <a:pt x="222504" y="0"/>
                </a:lnTo>
                <a:lnTo>
                  <a:pt x="273458" y="4718"/>
                </a:lnTo>
                <a:lnTo>
                  <a:pt x="320266" y="18154"/>
                </a:lnTo>
                <a:lnTo>
                  <a:pt x="361583" y="39228"/>
                </a:lnTo>
                <a:lnTo>
                  <a:pt x="396062" y="66860"/>
                </a:lnTo>
                <a:lnTo>
                  <a:pt x="422356" y="99970"/>
                </a:lnTo>
                <a:lnTo>
                  <a:pt x="439120" y="137479"/>
                </a:lnTo>
                <a:lnTo>
                  <a:pt x="445008" y="178307"/>
                </a:lnTo>
                <a:lnTo>
                  <a:pt x="439120" y="219136"/>
                </a:lnTo>
                <a:lnTo>
                  <a:pt x="422356" y="256645"/>
                </a:lnTo>
                <a:lnTo>
                  <a:pt x="396062" y="289755"/>
                </a:lnTo>
                <a:lnTo>
                  <a:pt x="361583" y="317387"/>
                </a:lnTo>
                <a:lnTo>
                  <a:pt x="320266" y="338461"/>
                </a:lnTo>
                <a:lnTo>
                  <a:pt x="273458" y="351897"/>
                </a:lnTo>
                <a:lnTo>
                  <a:pt x="222504" y="356615"/>
                </a:lnTo>
                <a:lnTo>
                  <a:pt x="171549" y="351897"/>
                </a:lnTo>
                <a:lnTo>
                  <a:pt x="124741" y="338461"/>
                </a:lnTo>
                <a:lnTo>
                  <a:pt x="83424" y="317387"/>
                </a:lnTo>
                <a:lnTo>
                  <a:pt x="48945" y="289755"/>
                </a:lnTo>
                <a:lnTo>
                  <a:pt x="22651" y="256645"/>
                </a:lnTo>
                <a:lnTo>
                  <a:pt x="5887" y="219136"/>
                </a:lnTo>
                <a:lnTo>
                  <a:pt x="0" y="178307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5866638" y="7988045"/>
            <a:ext cx="428625" cy="214629"/>
          </a:xfrm>
          <a:custGeom>
            <a:avLst/>
            <a:gdLst/>
            <a:ahLst/>
            <a:cxnLst/>
            <a:rect l="l" t="t" r="r" b="b"/>
            <a:pathLst>
              <a:path w="428625" h="214629">
                <a:moveTo>
                  <a:pt x="214122" y="0"/>
                </a:moveTo>
                <a:lnTo>
                  <a:pt x="157250" y="3831"/>
                </a:lnTo>
                <a:lnTo>
                  <a:pt x="106115" y="14647"/>
                </a:lnTo>
                <a:lnTo>
                  <a:pt x="62769" y="31432"/>
                </a:lnTo>
                <a:lnTo>
                  <a:pt x="29266" y="53170"/>
                </a:lnTo>
                <a:lnTo>
                  <a:pt x="0" y="107441"/>
                </a:lnTo>
                <a:lnTo>
                  <a:pt x="7658" y="135717"/>
                </a:lnTo>
                <a:lnTo>
                  <a:pt x="62769" y="182784"/>
                </a:lnTo>
                <a:lnTo>
                  <a:pt x="106115" y="199502"/>
                </a:lnTo>
                <a:lnTo>
                  <a:pt x="157250" y="210294"/>
                </a:lnTo>
                <a:lnTo>
                  <a:pt x="214122" y="214121"/>
                </a:lnTo>
                <a:lnTo>
                  <a:pt x="270993" y="210294"/>
                </a:lnTo>
                <a:lnTo>
                  <a:pt x="322128" y="199502"/>
                </a:lnTo>
                <a:lnTo>
                  <a:pt x="365474" y="182784"/>
                </a:lnTo>
                <a:lnTo>
                  <a:pt x="398977" y="161177"/>
                </a:lnTo>
                <a:lnTo>
                  <a:pt x="428244" y="107441"/>
                </a:lnTo>
                <a:lnTo>
                  <a:pt x="420585" y="78845"/>
                </a:lnTo>
                <a:lnTo>
                  <a:pt x="365474" y="31432"/>
                </a:lnTo>
                <a:lnTo>
                  <a:pt x="322128" y="14647"/>
                </a:lnTo>
                <a:lnTo>
                  <a:pt x="270993" y="3831"/>
                </a:lnTo>
                <a:lnTo>
                  <a:pt x="214122" y="0"/>
                </a:lnTo>
                <a:close/>
              </a:path>
            </a:pathLst>
          </a:custGeom>
          <a:solidFill>
            <a:srgbClr val="7F7F7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5866638" y="7988045"/>
            <a:ext cx="428625" cy="214629"/>
          </a:xfrm>
          <a:custGeom>
            <a:avLst/>
            <a:gdLst/>
            <a:ahLst/>
            <a:cxnLst/>
            <a:rect l="l" t="t" r="r" b="b"/>
            <a:pathLst>
              <a:path w="428625" h="214629">
                <a:moveTo>
                  <a:pt x="0" y="107441"/>
                </a:moveTo>
                <a:lnTo>
                  <a:pt x="29266" y="53170"/>
                </a:lnTo>
                <a:lnTo>
                  <a:pt x="62769" y="31432"/>
                </a:lnTo>
                <a:lnTo>
                  <a:pt x="106115" y="14647"/>
                </a:lnTo>
                <a:lnTo>
                  <a:pt x="157250" y="3831"/>
                </a:lnTo>
                <a:lnTo>
                  <a:pt x="214122" y="0"/>
                </a:lnTo>
                <a:lnTo>
                  <a:pt x="270993" y="3831"/>
                </a:lnTo>
                <a:lnTo>
                  <a:pt x="322128" y="14647"/>
                </a:lnTo>
                <a:lnTo>
                  <a:pt x="365474" y="31432"/>
                </a:lnTo>
                <a:lnTo>
                  <a:pt x="398977" y="53170"/>
                </a:lnTo>
                <a:lnTo>
                  <a:pt x="428244" y="107441"/>
                </a:lnTo>
                <a:lnTo>
                  <a:pt x="420585" y="135717"/>
                </a:lnTo>
                <a:lnTo>
                  <a:pt x="365474" y="182784"/>
                </a:lnTo>
                <a:lnTo>
                  <a:pt x="322128" y="199502"/>
                </a:lnTo>
                <a:lnTo>
                  <a:pt x="270993" y="210294"/>
                </a:lnTo>
                <a:lnTo>
                  <a:pt x="214122" y="214121"/>
                </a:lnTo>
                <a:lnTo>
                  <a:pt x="157250" y="210294"/>
                </a:lnTo>
                <a:lnTo>
                  <a:pt x="106115" y="199502"/>
                </a:lnTo>
                <a:lnTo>
                  <a:pt x="62769" y="182784"/>
                </a:lnTo>
                <a:lnTo>
                  <a:pt x="29266" y="161177"/>
                </a:lnTo>
                <a:lnTo>
                  <a:pt x="0" y="107441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5663945" y="8226552"/>
            <a:ext cx="436880" cy="214629"/>
          </a:xfrm>
          <a:custGeom>
            <a:avLst/>
            <a:gdLst/>
            <a:ahLst/>
            <a:cxnLst/>
            <a:rect l="l" t="t" r="r" b="b"/>
            <a:pathLst>
              <a:path w="436879" h="214629">
                <a:moveTo>
                  <a:pt x="217932" y="0"/>
                </a:moveTo>
                <a:lnTo>
                  <a:pt x="159984" y="3831"/>
                </a:lnTo>
                <a:lnTo>
                  <a:pt x="107921" y="14647"/>
                </a:lnTo>
                <a:lnTo>
                  <a:pt x="63817" y="31432"/>
                </a:lnTo>
                <a:lnTo>
                  <a:pt x="29746" y="53170"/>
                </a:lnTo>
                <a:lnTo>
                  <a:pt x="0" y="107442"/>
                </a:lnTo>
                <a:lnTo>
                  <a:pt x="7782" y="135717"/>
                </a:lnTo>
                <a:lnTo>
                  <a:pt x="63817" y="182784"/>
                </a:lnTo>
                <a:lnTo>
                  <a:pt x="107921" y="199502"/>
                </a:lnTo>
                <a:lnTo>
                  <a:pt x="159984" y="210294"/>
                </a:lnTo>
                <a:lnTo>
                  <a:pt x="217932" y="214122"/>
                </a:lnTo>
                <a:lnTo>
                  <a:pt x="276200" y="210294"/>
                </a:lnTo>
                <a:lnTo>
                  <a:pt x="328478" y="199502"/>
                </a:lnTo>
                <a:lnTo>
                  <a:pt x="372713" y="182784"/>
                </a:lnTo>
                <a:lnTo>
                  <a:pt x="406851" y="161177"/>
                </a:lnTo>
                <a:lnTo>
                  <a:pt x="436626" y="107442"/>
                </a:lnTo>
                <a:lnTo>
                  <a:pt x="428840" y="78845"/>
                </a:lnTo>
                <a:lnTo>
                  <a:pt x="372713" y="31432"/>
                </a:lnTo>
                <a:lnTo>
                  <a:pt x="328478" y="14647"/>
                </a:lnTo>
                <a:lnTo>
                  <a:pt x="276200" y="3831"/>
                </a:lnTo>
                <a:lnTo>
                  <a:pt x="217932" y="0"/>
                </a:lnTo>
                <a:close/>
              </a:path>
            </a:pathLst>
          </a:custGeom>
          <a:solidFill>
            <a:srgbClr val="BF9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5663945" y="8226552"/>
            <a:ext cx="436880" cy="214629"/>
          </a:xfrm>
          <a:custGeom>
            <a:avLst/>
            <a:gdLst/>
            <a:ahLst/>
            <a:cxnLst/>
            <a:rect l="l" t="t" r="r" b="b"/>
            <a:pathLst>
              <a:path w="436879" h="214629">
                <a:moveTo>
                  <a:pt x="0" y="107442"/>
                </a:moveTo>
                <a:lnTo>
                  <a:pt x="29746" y="53170"/>
                </a:lnTo>
                <a:lnTo>
                  <a:pt x="63817" y="31432"/>
                </a:lnTo>
                <a:lnTo>
                  <a:pt x="107921" y="14647"/>
                </a:lnTo>
                <a:lnTo>
                  <a:pt x="159984" y="3831"/>
                </a:lnTo>
                <a:lnTo>
                  <a:pt x="217932" y="0"/>
                </a:lnTo>
                <a:lnTo>
                  <a:pt x="276200" y="3831"/>
                </a:lnTo>
                <a:lnTo>
                  <a:pt x="328478" y="14647"/>
                </a:lnTo>
                <a:lnTo>
                  <a:pt x="372713" y="31432"/>
                </a:lnTo>
                <a:lnTo>
                  <a:pt x="406851" y="53170"/>
                </a:lnTo>
                <a:lnTo>
                  <a:pt x="436626" y="107442"/>
                </a:lnTo>
                <a:lnTo>
                  <a:pt x="428840" y="135717"/>
                </a:lnTo>
                <a:lnTo>
                  <a:pt x="372713" y="182784"/>
                </a:lnTo>
                <a:lnTo>
                  <a:pt x="328478" y="199502"/>
                </a:lnTo>
                <a:lnTo>
                  <a:pt x="276200" y="210294"/>
                </a:lnTo>
                <a:lnTo>
                  <a:pt x="217932" y="214122"/>
                </a:lnTo>
                <a:lnTo>
                  <a:pt x="159984" y="210294"/>
                </a:lnTo>
                <a:lnTo>
                  <a:pt x="107921" y="199502"/>
                </a:lnTo>
                <a:lnTo>
                  <a:pt x="63817" y="182784"/>
                </a:lnTo>
                <a:lnTo>
                  <a:pt x="29746" y="161177"/>
                </a:lnTo>
                <a:lnTo>
                  <a:pt x="0" y="107442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 txBox="1"/>
          <p:nvPr/>
        </p:nvSpPr>
        <p:spPr>
          <a:xfrm>
            <a:off x="5287517" y="7995922"/>
            <a:ext cx="939800" cy="42227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59080" indent="-55245">
              <a:lnSpc>
                <a:spcPct val="100000"/>
              </a:lnSpc>
              <a:spcBef>
                <a:spcPts val="125"/>
              </a:spcBef>
              <a:buFont typeface="΢"/>
              <a:buChar char="•"/>
              <a:tabLst>
                <a:tab pos="258445" algn="l"/>
              </a:tabLst>
            </a:pPr>
            <a:r>
              <a:rPr sz="675" spc="22" baseline="6000" dirty="0">
                <a:latin typeface="黑体" panose="02010609060101010101" charset="-122"/>
                <a:cs typeface="黑体" panose="02010609060101010101" charset="-122"/>
              </a:rPr>
              <a:t>BSL-1</a:t>
            </a:r>
            <a:r>
              <a:rPr sz="675" spc="-22" baseline="6000" dirty="0"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675" spc="22" baseline="6000" dirty="0">
                <a:latin typeface="黑体" panose="02010609060101010101" charset="-122"/>
                <a:cs typeface="黑体" panose="02010609060101010101" charset="-122"/>
              </a:rPr>
              <a:t>Lab  </a:t>
            </a:r>
            <a:r>
              <a:rPr sz="675" spc="330" baseline="6000" dirty="0"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一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级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生物</a:t>
            </a:r>
            <a:endParaRPr sz="500">
              <a:latin typeface="黑体" panose="02010609060101010101" charset="-122"/>
              <a:cs typeface="黑体" panose="02010609060101010101" charset="-122"/>
            </a:endParaRPr>
          </a:p>
          <a:p>
            <a:pPr marL="259080" indent="-55245">
              <a:lnSpc>
                <a:spcPct val="100000"/>
              </a:lnSpc>
              <a:spcBef>
                <a:spcPts val="15"/>
              </a:spcBef>
              <a:buFont typeface="΢"/>
              <a:buChar char="•"/>
              <a:tabLst>
                <a:tab pos="258445" algn="l"/>
              </a:tabLst>
            </a:pPr>
            <a:r>
              <a:rPr sz="450" spc="10" dirty="0">
                <a:latin typeface="黑体" panose="02010609060101010101" charset="-122"/>
                <a:cs typeface="黑体" panose="02010609060101010101" charset="-122"/>
              </a:rPr>
              <a:t>ABSL-1</a:t>
            </a:r>
            <a:r>
              <a:rPr sz="450" spc="-5" dirty="0"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450" spc="10" dirty="0">
                <a:latin typeface="黑体" panose="02010609060101010101" charset="-122"/>
                <a:cs typeface="黑体" panose="02010609060101010101" charset="-122"/>
              </a:rPr>
              <a:t>Lab  </a:t>
            </a:r>
            <a:r>
              <a:rPr sz="450" spc="20" dirty="0"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水平</a:t>
            </a:r>
            <a:endParaRPr sz="50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550">
              <a:latin typeface="Times New Roman" panose="02020603050405020304"/>
              <a:cs typeface="Times New Roman" panose="02020603050405020304"/>
            </a:endParaRPr>
          </a:p>
          <a:p>
            <a:pPr marL="54610" indent="-55245">
              <a:lnSpc>
                <a:spcPct val="100000"/>
              </a:lnSpc>
              <a:buFont typeface="΢"/>
              <a:buChar char="•"/>
              <a:tabLst>
                <a:tab pos="54610" algn="l"/>
                <a:tab pos="459740" algn="l"/>
              </a:tabLst>
            </a:pPr>
            <a:r>
              <a:rPr sz="675" spc="22" baseline="6000" dirty="0">
                <a:latin typeface="黑体" panose="02010609060101010101" charset="-122"/>
                <a:cs typeface="黑体" panose="02010609060101010101" charset="-122"/>
              </a:rPr>
              <a:t>BSL-2</a:t>
            </a:r>
            <a:r>
              <a:rPr sz="675" spc="7" baseline="6000" dirty="0"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675" spc="22" baseline="6000" dirty="0">
                <a:latin typeface="黑体" panose="02010609060101010101" charset="-122"/>
                <a:cs typeface="黑体" panose="02010609060101010101" charset="-122"/>
              </a:rPr>
              <a:t>Lab	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二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级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生物</a:t>
            </a:r>
            <a:endParaRPr sz="500">
              <a:latin typeface="黑体" panose="02010609060101010101" charset="-122"/>
              <a:cs typeface="黑体" panose="02010609060101010101" charset="-122"/>
            </a:endParaRPr>
          </a:p>
          <a:p>
            <a:pPr marL="54610" indent="-55245">
              <a:lnSpc>
                <a:spcPct val="100000"/>
              </a:lnSpc>
              <a:spcBef>
                <a:spcPts val="15"/>
              </a:spcBef>
              <a:buFont typeface="΢"/>
              <a:buChar char="•"/>
              <a:tabLst>
                <a:tab pos="54610" algn="l"/>
              </a:tabLst>
            </a:pPr>
            <a:r>
              <a:rPr sz="450" spc="10" dirty="0">
                <a:latin typeface="黑体" panose="02010609060101010101" charset="-122"/>
                <a:cs typeface="黑体" panose="02010609060101010101" charset="-122"/>
              </a:rPr>
              <a:t>ABSL-2</a:t>
            </a:r>
            <a:r>
              <a:rPr sz="450" spc="5" dirty="0"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450" spc="10" dirty="0">
                <a:latin typeface="黑体" panose="02010609060101010101" charset="-122"/>
                <a:cs typeface="黑体" panose="02010609060101010101" charset="-122"/>
              </a:rPr>
              <a:t>Lab</a:t>
            </a:r>
            <a:r>
              <a:rPr sz="450" spc="90" dirty="0"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水平</a:t>
            </a:r>
            <a:endParaRPr sz="5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5670041" y="8502395"/>
            <a:ext cx="421005" cy="213360"/>
          </a:xfrm>
          <a:custGeom>
            <a:avLst/>
            <a:gdLst/>
            <a:ahLst/>
            <a:cxnLst/>
            <a:rect l="l" t="t" r="r" b="b"/>
            <a:pathLst>
              <a:path w="421004" h="213359">
                <a:moveTo>
                  <a:pt x="210311" y="0"/>
                </a:moveTo>
                <a:lnTo>
                  <a:pt x="154252" y="3827"/>
                </a:lnTo>
                <a:lnTo>
                  <a:pt x="103970" y="14619"/>
                </a:lnTo>
                <a:lnTo>
                  <a:pt x="61436" y="31337"/>
                </a:lnTo>
                <a:lnTo>
                  <a:pt x="28617" y="52944"/>
                </a:lnTo>
                <a:lnTo>
                  <a:pt x="0" y="106679"/>
                </a:lnTo>
                <a:lnTo>
                  <a:pt x="7482" y="134955"/>
                </a:lnTo>
                <a:lnTo>
                  <a:pt x="61436" y="182022"/>
                </a:lnTo>
                <a:lnTo>
                  <a:pt x="103970" y="198740"/>
                </a:lnTo>
                <a:lnTo>
                  <a:pt x="154252" y="209532"/>
                </a:lnTo>
                <a:lnTo>
                  <a:pt x="210311" y="213359"/>
                </a:lnTo>
                <a:lnTo>
                  <a:pt x="266107" y="209532"/>
                </a:lnTo>
                <a:lnTo>
                  <a:pt x="316314" y="198740"/>
                </a:lnTo>
                <a:lnTo>
                  <a:pt x="358902" y="182022"/>
                </a:lnTo>
                <a:lnTo>
                  <a:pt x="391837" y="160415"/>
                </a:lnTo>
                <a:lnTo>
                  <a:pt x="420623" y="106679"/>
                </a:lnTo>
                <a:lnTo>
                  <a:pt x="413088" y="78404"/>
                </a:lnTo>
                <a:lnTo>
                  <a:pt x="358902" y="31337"/>
                </a:lnTo>
                <a:lnTo>
                  <a:pt x="316314" y="14619"/>
                </a:lnTo>
                <a:lnTo>
                  <a:pt x="266107" y="3827"/>
                </a:lnTo>
                <a:lnTo>
                  <a:pt x="210311" y="0"/>
                </a:lnTo>
                <a:close/>
              </a:path>
            </a:pathLst>
          </a:custGeom>
          <a:solidFill>
            <a:srgbClr val="C55A1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5670041" y="8502395"/>
            <a:ext cx="421005" cy="213360"/>
          </a:xfrm>
          <a:custGeom>
            <a:avLst/>
            <a:gdLst/>
            <a:ahLst/>
            <a:cxnLst/>
            <a:rect l="l" t="t" r="r" b="b"/>
            <a:pathLst>
              <a:path w="421004" h="213359">
                <a:moveTo>
                  <a:pt x="0" y="106679"/>
                </a:moveTo>
                <a:lnTo>
                  <a:pt x="28617" y="52944"/>
                </a:lnTo>
                <a:lnTo>
                  <a:pt x="61436" y="31337"/>
                </a:lnTo>
                <a:lnTo>
                  <a:pt x="103970" y="14619"/>
                </a:lnTo>
                <a:lnTo>
                  <a:pt x="154252" y="3827"/>
                </a:lnTo>
                <a:lnTo>
                  <a:pt x="210311" y="0"/>
                </a:lnTo>
                <a:lnTo>
                  <a:pt x="266107" y="3827"/>
                </a:lnTo>
                <a:lnTo>
                  <a:pt x="316314" y="14619"/>
                </a:lnTo>
                <a:lnTo>
                  <a:pt x="358902" y="31337"/>
                </a:lnTo>
                <a:lnTo>
                  <a:pt x="391837" y="52944"/>
                </a:lnTo>
                <a:lnTo>
                  <a:pt x="420623" y="106679"/>
                </a:lnTo>
                <a:lnTo>
                  <a:pt x="413088" y="134955"/>
                </a:lnTo>
                <a:lnTo>
                  <a:pt x="358902" y="182022"/>
                </a:lnTo>
                <a:lnTo>
                  <a:pt x="316314" y="198740"/>
                </a:lnTo>
                <a:lnTo>
                  <a:pt x="266107" y="209532"/>
                </a:lnTo>
                <a:lnTo>
                  <a:pt x="210311" y="213359"/>
                </a:lnTo>
                <a:lnTo>
                  <a:pt x="154252" y="209532"/>
                </a:lnTo>
                <a:lnTo>
                  <a:pt x="103970" y="198740"/>
                </a:lnTo>
                <a:lnTo>
                  <a:pt x="61436" y="182022"/>
                </a:lnTo>
                <a:lnTo>
                  <a:pt x="28617" y="160415"/>
                </a:lnTo>
                <a:lnTo>
                  <a:pt x="0" y="106679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 txBox="1"/>
          <p:nvPr/>
        </p:nvSpPr>
        <p:spPr>
          <a:xfrm>
            <a:off x="5746241" y="8509510"/>
            <a:ext cx="280670" cy="18415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R="5080">
              <a:lnSpc>
                <a:spcPct val="102000"/>
              </a:lnSpc>
              <a:spcBef>
                <a:spcPts val="115"/>
              </a:spcBef>
            </a:pP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三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级</a:t>
            </a:r>
            <a:r>
              <a:rPr sz="50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生物 安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水平</a:t>
            </a:r>
            <a:endParaRPr sz="5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5297423" y="8502647"/>
            <a:ext cx="370840" cy="19050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54610" indent="-55245">
              <a:lnSpc>
                <a:spcPct val="100000"/>
              </a:lnSpc>
              <a:spcBef>
                <a:spcPts val="200"/>
              </a:spcBef>
              <a:buFont typeface="΢"/>
              <a:buChar char="•"/>
              <a:tabLst>
                <a:tab pos="54610" algn="l"/>
              </a:tabLst>
            </a:pPr>
            <a:r>
              <a:rPr sz="450" spc="15" dirty="0">
                <a:latin typeface="黑体" panose="02010609060101010101" charset="-122"/>
                <a:cs typeface="黑体" panose="02010609060101010101" charset="-122"/>
              </a:rPr>
              <a:t>BSL-3</a:t>
            </a:r>
            <a:r>
              <a:rPr sz="450" spc="-95" dirty="0"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450" spc="15" dirty="0">
                <a:latin typeface="黑体" panose="02010609060101010101" charset="-122"/>
                <a:cs typeface="黑体" panose="02010609060101010101" charset="-122"/>
              </a:rPr>
              <a:t>Lab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  <a:p>
            <a:pPr marL="54610" indent="-55245">
              <a:lnSpc>
                <a:spcPct val="100000"/>
              </a:lnSpc>
              <a:spcBef>
                <a:spcPts val="110"/>
              </a:spcBef>
              <a:buFont typeface="΢"/>
              <a:buChar char="•"/>
              <a:tabLst>
                <a:tab pos="54610" algn="l"/>
              </a:tabLst>
            </a:pPr>
            <a:r>
              <a:rPr sz="450" spc="10" dirty="0">
                <a:latin typeface="黑体" panose="02010609060101010101" charset="-122"/>
                <a:cs typeface="黑体" panose="02010609060101010101" charset="-122"/>
              </a:rPr>
              <a:t>ABSL-3</a:t>
            </a:r>
            <a:r>
              <a:rPr sz="450" spc="-60" dirty="0"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450" spc="10" dirty="0">
                <a:latin typeface="黑体" panose="02010609060101010101" charset="-122"/>
                <a:cs typeface="黑体" panose="02010609060101010101" charset="-122"/>
              </a:rPr>
              <a:t>Lab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5881878" y="8740902"/>
            <a:ext cx="432434" cy="213360"/>
          </a:xfrm>
          <a:custGeom>
            <a:avLst/>
            <a:gdLst/>
            <a:ahLst/>
            <a:cxnLst/>
            <a:rect l="l" t="t" r="r" b="b"/>
            <a:pathLst>
              <a:path w="432435" h="213359">
                <a:moveTo>
                  <a:pt x="216408" y="0"/>
                </a:moveTo>
                <a:lnTo>
                  <a:pt x="158838" y="3827"/>
                </a:lnTo>
                <a:lnTo>
                  <a:pt x="107131" y="14619"/>
                </a:lnTo>
                <a:lnTo>
                  <a:pt x="63341" y="31337"/>
                </a:lnTo>
                <a:lnTo>
                  <a:pt x="29520" y="52944"/>
                </a:lnTo>
                <a:lnTo>
                  <a:pt x="0" y="106680"/>
                </a:lnTo>
                <a:lnTo>
                  <a:pt x="7722" y="135219"/>
                </a:lnTo>
                <a:lnTo>
                  <a:pt x="63341" y="182308"/>
                </a:lnTo>
                <a:lnTo>
                  <a:pt x="107131" y="198910"/>
                </a:lnTo>
                <a:lnTo>
                  <a:pt x="158838" y="209585"/>
                </a:lnTo>
                <a:lnTo>
                  <a:pt x="216408" y="213360"/>
                </a:lnTo>
                <a:lnTo>
                  <a:pt x="273656" y="209585"/>
                </a:lnTo>
                <a:lnTo>
                  <a:pt x="325148" y="198910"/>
                </a:lnTo>
                <a:lnTo>
                  <a:pt x="368808" y="182308"/>
                </a:lnTo>
                <a:lnTo>
                  <a:pt x="402561" y="160753"/>
                </a:lnTo>
                <a:lnTo>
                  <a:pt x="432054" y="106680"/>
                </a:lnTo>
                <a:lnTo>
                  <a:pt x="424335" y="78404"/>
                </a:lnTo>
                <a:lnTo>
                  <a:pt x="368808" y="31337"/>
                </a:lnTo>
                <a:lnTo>
                  <a:pt x="325148" y="14619"/>
                </a:lnTo>
                <a:lnTo>
                  <a:pt x="273656" y="3827"/>
                </a:lnTo>
                <a:lnTo>
                  <a:pt x="216408" y="0"/>
                </a:lnTo>
                <a:close/>
              </a:path>
            </a:pathLst>
          </a:custGeom>
          <a:solidFill>
            <a:srgbClr val="A500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5881878" y="8740902"/>
            <a:ext cx="432434" cy="213360"/>
          </a:xfrm>
          <a:custGeom>
            <a:avLst/>
            <a:gdLst/>
            <a:ahLst/>
            <a:cxnLst/>
            <a:rect l="l" t="t" r="r" b="b"/>
            <a:pathLst>
              <a:path w="432435" h="213359">
                <a:moveTo>
                  <a:pt x="0" y="106680"/>
                </a:moveTo>
                <a:lnTo>
                  <a:pt x="29520" y="52944"/>
                </a:lnTo>
                <a:lnTo>
                  <a:pt x="63341" y="31337"/>
                </a:lnTo>
                <a:lnTo>
                  <a:pt x="107131" y="14619"/>
                </a:lnTo>
                <a:lnTo>
                  <a:pt x="158838" y="3827"/>
                </a:lnTo>
                <a:lnTo>
                  <a:pt x="216408" y="0"/>
                </a:lnTo>
                <a:lnTo>
                  <a:pt x="273656" y="3827"/>
                </a:lnTo>
                <a:lnTo>
                  <a:pt x="325148" y="14619"/>
                </a:lnTo>
                <a:lnTo>
                  <a:pt x="368808" y="31337"/>
                </a:lnTo>
                <a:lnTo>
                  <a:pt x="402561" y="52944"/>
                </a:lnTo>
                <a:lnTo>
                  <a:pt x="432054" y="106680"/>
                </a:lnTo>
                <a:lnTo>
                  <a:pt x="424335" y="135219"/>
                </a:lnTo>
                <a:lnTo>
                  <a:pt x="368808" y="182308"/>
                </a:lnTo>
                <a:lnTo>
                  <a:pt x="325148" y="198910"/>
                </a:lnTo>
                <a:lnTo>
                  <a:pt x="273656" y="209585"/>
                </a:lnTo>
                <a:lnTo>
                  <a:pt x="216408" y="213360"/>
                </a:lnTo>
                <a:lnTo>
                  <a:pt x="158838" y="209585"/>
                </a:lnTo>
                <a:lnTo>
                  <a:pt x="107131" y="198910"/>
                </a:lnTo>
                <a:lnTo>
                  <a:pt x="63341" y="182308"/>
                </a:lnTo>
                <a:lnTo>
                  <a:pt x="29520" y="160753"/>
                </a:lnTo>
                <a:lnTo>
                  <a:pt x="0" y="106680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 txBox="1"/>
          <p:nvPr/>
        </p:nvSpPr>
        <p:spPr>
          <a:xfrm>
            <a:off x="5964175" y="8748016"/>
            <a:ext cx="280670" cy="18415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R="5080" indent="5715">
              <a:lnSpc>
                <a:spcPct val="102000"/>
              </a:lnSpc>
              <a:spcBef>
                <a:spcPts val="115"/>
              </a:spcBef>
            </a:pPr>
            <a:r>
              <a:rPr sz="450" spc="3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四</a:t>
            </a:r>
            <a:r>
              <a:rPr sz="4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级</a:t>
            </a:r>
            <a:r>
              <a:rPr sz="50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生物 安</a:t>
            </a:r>
            <a:r>
              <a:rPr sz="5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500" spc="2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水平</a:t>
            </a:r>
            <a:endParaRPr sz="5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6194298" y="8358634"/>
            <a:ext cx="351790" cy="228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>
              <a:lnSpc>
                <a:spcPct val="102000"/>
              </a:lnSpc>
              <a:spcBef>
                <a:spcPts val="95"/>
              </a:spcBef>
            </a:pP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6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650" spc="1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安全 防</a:t>
            </a:r>
            <a:r>
              <a:rPr sz="65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护</a:t>
            </a:r>
            <a:r>
              <a:rPr sz="6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水平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494020" y="8772400"/>
            <a:ext cx="370840" cy="1752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4610" indent="-55245">
              <a:lnSpc>
                <a:spcPct val="100000"/>
              </a:lnSpc>
              <a:spcBef>
                <a:spcPts val="130"/>
              </a:spcBef>
              <a:buFont typeface="΢"/>
              <a:buChar char="•"/>
              <a:tabLst>
                <a:tab pos="54610" algn="l"/>
              </a:tabLst>
            </a:pPr>
            <a:r>
              <a:rPr sz="450" spc="15" dirty="0">
                <a:latin typeface="黑体" panose="02010609060101010101" charset="-122"/>
                <a:cs typeface="黑体" panose="02010609060101010101" charset="-122"/>
              </a:rPr>
              <a:t>BSL-4</a:t>
            </a:r>
            <a:r>
              <a:rPr sz="450" spc="-95" dirty="0"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450" spc="15" dirty="0">
                <a:latin typeface="黑体" panose="02010609060101010101" charset="-122"/>
                <a:cs typeface="黑体" panose="02010609060101010101" charset="-122"/>
              </a:rPr>
              <a:t>Lab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  <a:p>
            <a:pPr marL="54610" indent="-55245">
              <a:lnSpc>
                <a:spcPct val="100000"/>
              </a:lnSpc>
              <a:spcBef>
                <a:spcPts val="60"/>
              </a:spcBef>
              <a:buFont typeface="΢"/>
              <a:buChar char="•"/>
              <a:tabLst>
                <a:tab pos="54610" algn="l"/>
              </a:tabLst>
            </a:pPr>
            <a:r>
              <a:rPr sz="450" spc="10" dirty="0">
                <a:latin typeface="黑体" panose="02010609060101010101" charset="-122"/>
                <a:cs typeface="黑体" panose="02010609060101010101" charset="-122"/>
              </a:rPr>
              <a:t>ABSL-4</a:t>
            </a:r>
            <a:r>
              <a:rPr sz="450" spc="-60" dirty="0"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450" spc="10" dirty="0">
                <a:latin typeface="黑体" panose="02010609060101010101" charset="-122"/>
                <a:cs typeface="黑体" panose="02010609060101010101" charset="-122"/>
              </a:rPr>
              <a:t>Lab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5215895" y="8055870"/>
            <a:ext cx="146291" cy="7923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5221985" y="8810243"/>
            <a:ext cx="143510" cy="75565"/>
          </a:xfrm>
          <a:custGeom>
            <a:avLst/>
            <a:gdLst/>
            <a:ahLst/>
            <a:cxnLst/>
            <a:rect l="l" t="t" r="r" b="b"/>
            <a:pathLst>
              <a:path w="143510" h="75565">
                <a:moveTo>
                  <a:pt x="105155" y="0"/>
                </a:moveTo>
                <a:lnTo>
                  <a:pt x="105155" y="19049"/>
                </a:lnTo>
                <a:lnTo>
                  <a:pt x="0" y="19049"/>
                </a:lnTo>
                <a:lnTo>
                  <a:pt x="0" y="56387"/>
                </a:lnTo>
                <a:lnTo>
                  <a:pt x="105155" y="56387"/>
                </a:lnTo>
                <a:lnTo>
                  <a:pt x="105155" y="75437"/>
                </a:lnTo>
                <a:lnTo>
                  <a:pt x="143256" y="37337"/>
                </a:lnTo>
                <a:lnTo>
                  <a:pt x="105155" y="0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5221985" y="8810243"/>
            <a:ext cx="143510" cy="75565"/>
          </a:xfrm>
          <a:custGeom>
            <a:avLst/>
            <a:gdLst/>
            <a:ahLst/>
            <a:cxnLst/>
            <a:rect l="l" t="t" r="r" b="b"/>
            <a:pathLst>
              <a:path w="143510" h="75565">
                <a:moveTo>
                  <a:pt x="0" y="19049"/>
                </a:moveTo>
                <a:lnTo>
                  <a:pt x="105155" y="19049"/>
                </a:lnTo>
                <a:lnTo>
                  <a:pt x="105155" y="0"/>
                </a:lnTo>
                <a:lnTo>
                  <a:pt x="143256" y="37337"/>
                </a:lnTo>
                <a:lnTo>
                  <a:pt x="105155" y="75437"/>
                </a:lnTo>
                <a:lnTo>
                  <a:pt x="105155" y="56387"/>
                </a:lnTo>
                <a:lnTo>
                  <a:pt x="0" y="56387"/>
                </a:lnTo>
                <a:lnTo>
                  <a:pt x="0" y="19049"/>
                </a:lnTo>
                <a:close/>
              </a:path>
            </a:pathLst>
          </a:custGeom>
          <a:ln w="3175">
            <a:solidFill>
              <a:srgbClr val="4171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5215895" y="8292852"/>
            <a:ext cx="70091" cy="7923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5218944" y="8558790"/>
            <a:ext cx="70091" cy="7923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 txBox="1"/>
          <p:nvPr/>
        </p:nvSpPr>
        <p:spPr>
          <a:xfrm>
            <a:off x="4161282" y="7710934"/>
            <a:ext cx="1454150" cy="1270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二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）实验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将开展病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哪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些实验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活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动？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5215889" y="8434578"/>
            <a:ext cx="103631" cy="10439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5221223" y="8691371"/>
            <a:ext cx="104139" cy="104775"/>
          </a:xfrm>
          <a:custGeom>
            <a:avLst/>
            <a:gdLst/>
            <a:ahLst/>
            <a:cxnLst/>
            <a:rect l="l" t="t" r="r" b="b"/>
            <a:pathLst>
              <a:path w="104139" h="104775">
                <a:moveTo>
                  <a:pt x="28955" y="65531"/>
                </a:moveTo>
                <a:lnTo>
                  <a:pt x="0" y="94487"/>
                </a:lnTo>
                <a:lnTo>
                  <a:pt x="9905" y="104393"/>
                </a:lnTo>
                <a:lnTo>
                  <a:pt x="38099" y="75437"/>
                </a:lnTo>
                <a:lnTo>
                  <a:pt x="28955" y="65531"/>
                </a:lnTo>
                <a:close/>
              </a:path>
              <a:path w="104139" h="104775">
                <a:moveTo>
                  <a:pt x="67055" y="26669"/>
                </a:moveTo>
                <a:lnTo>
                  <a:pt x="38099" y="55625"/>
                </a:lnTo>
                <a:lnTo>
                  <a:pt x="48005" y="65531"/>
                </a:lnTo>
                <a:lnTo>
                  <a:pt x="76961" y="36575"/>
                </a:lnTo>
                <a:lnTo>
                  <a:pt x="67055" y="26669"/>
                </a:lnTo>
                <a:close/>
              </a:path>
              <a:path w="104139" h="104775">
                <a:moveTo>
                  <a:pt x="103631" y="0"/>
                </a:moveTo>
                <a:lnTo>
                  <a:pt x="60197" y="14477"/>
                </a:lnTo>
                <a:lnTo>
                  <a:pt x="89153" y="43433"/>
                </a:lnTo>
                <a:lnTo>
                  <a:pt x="103631" y="0"/>
                </a:lnTo>
                <a:close/>
              </a:path>
            </a:pathLst>
          </a:custGeom>
          <a:solidFill>
            <a:srgbClr val="C55A1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5214365" y="8169402"/>
            <a:ext cx="103631" cy="104393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5212842" y="8671559"/>
            <a:ext cx="249554" cy="160020"/>
          </a:xfrm>
          <a:custGeom>
            <a:avLst/>
            <a:gdLst/>
            <a:ahLst/>
            <a:cxnLst/>
            <a:rect l="l" t="t" r="r" b="b"/>
            <a:pathLst>
              <a:path w="249554" h="160020">
                <a:moveTo>
                  <a:pt x="9905" y="0"/>
                </a:moveTo>
                <a:lnTo>
                  <a:pt x="0" y="15239"/>
                </a:lnTo>
                <a:lnTo>
                  <a:pt x="123443" y="92201"/>
                </a:lnTo>
                <a:lnTo>
                  <a:pt x="133349" y="76961"/>
                </a:lnTo>
                <a:lnTo>
                  <a:pt x="9905" y="0"/>
                </a:lnTo>
                <a:close/>
              </a:path>
              <a:path w="249554" h="160020">
                <a:moveTo>
                  <a:pt x="197880" y="138406"/>
                </a:moveTo>
                <a:lnTo>
                  <a:pt x="188213" y="153923"/>
                </a:lnTo>
                <a:lnTo>
                  <a:pt x="249173" y="160019"/>
                </a:lnTo>
                <a:lnTo>
                  <a:pt x="238969" y="143255"/>
                </a:lnTo>
                <a:lnTo>
                  <a:pt x="205739" y="143255"/>
                </a:lnTo>
                <a:lnTo>
                  <a:pt x="197880" y="138406"/>
                </a:lnTo>
                <a:close/>
              </a:path>
              <a:path w="249554" h="160020">
                <a:moveTo>
                  <a:pt x="207441" y="123059"/>
                </a:moveTo>
                <a:lnTo>
                  <a:pt x="197880" y="138406"/>
                </a:lnTo>
                <a:lnTo>
                  <a:pt x="205739" y="143255"/>
                </a:lnTo>
                <a:lnTo>
                  <a:pt x="215645" y="128015"/>
                </a:lnTo>
                <a:lnTo>
                  <a:pt x="207441" y="123059"/>
                </a:lnTo>
                <a:close/>
              </a:path>
              <a:path w="249554" h="160020">
                <a:moveTo>
                  <a:pt x="217169" y="107441"/>
                </a:moveTo>
                <a:lnTo>
                  <a:pt x="207441" y="123059"/>
                </a:lnTo>
                <a:lnTo>
                  <a:pt x="215645" y="128015"/>
                </a:lnTo>
                <a:lnTo>
                  <a:pt x="205739" y="143255"/>
                </a:lnTo>
                <a:lnTo>
                  <a:pt x="238969" y="143255"/>
                </a:lnTo>
                <a:lnTo>
                  <a:pt x="217169" y="107441"/>
                </a:lnTo>
                <a:close/>
              </a:path>
              <a:path w="249554" h="160020">
                <a:moveTo>
                  <a:pt x="179069" y="105917"/>
                </a:moveTo>
                <a:lnTo>
                  <a:pt x="169925" y="121157"/>
                </a:lnTo>
                <a:lnTo>
                  <a:pt x="197880" y="138406"/>
                </a:lnTo>
                <a:lnTo>
                  <a:pt x="207441" y="123059"/>
                </a:lnTo>
                <a:lnTo>
                  <a:pt x="179069" y="105917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3925823" y="7498842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1"/>
                </a:lnTo>
                <a:lnTo>
                  <a:pt x="2897124" y="1623821"/>
                </a:lnTo>
                <a:lnTo>
                  <a:pt x="2897124" y="0"/>
                </a:lnTo>
                <a:close/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35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5423" y="1765553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37997" y="1582171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6106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三、实验室防护的关注点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86789" y="1809243"/>
            <a:ext cx="1659889" cy="1416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750" spc="1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如何平</a:t>
            </a:r>
            <a:r>
              <a:rPr sz="7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衡</a:t>
            </a:r>
            <a:r>
              <a:rPr sz="750" spc="1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实验室防护要求</a:t>
            </a:r>
            <a:r>
              <a:rPr sz="75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和</a:t>
            </a:r>
            <a:r>
              <a:rPr sz="750" spc="1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能力需要？</a:t>
            </a:r>
            <a:endParaRPr sz="7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1569" y="2458468"/>
            <a:ext cx="690880" cy="1416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750" spc="1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实验室</a:t>
            </a:r>
            <a:r>
              <a:rPr sz="75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能</a:t>
            </a:r>
            <a:r>
              <a:rPr sz="750" spc="1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力建设</a:t>
            </a:r>
            <a:endParaRPr sz="7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88820" y="2209293"/>
            <a:ext cx="327660" cy="12001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0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防</a:t>
            </a:r>
            <a:r>
              <a:rPr sz="6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护能力</a:t>
            </a:r>
            <a:endParaRPr sz="6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80310" y="2046226"/>
            <a:ext cx="498475" cy="99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4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二</a:t>
            </a:r>
            <a:r>
              <a:rPr sz="4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级</a:t>
            </a:r>
            <a:r>
              <a:rPr sz="4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4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4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4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4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防护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75737" y="2221486"/>
            <a:ext cx="498475" cy="99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4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三</a:t>
            </a:r>
            <a:r>
              <a:rPr sz="4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级</a:t>
            </a:r>
            <a:r>
              <a:rPr sz="4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4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4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4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4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防护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73451" y="2395984"/>
            <a:ext cx="498475" cy="99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4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四</a:t>
            </a:r>
            <a:r>
              <a:rPr sz="4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级</a:t>
            </a:r>
            <a:r>
              <a:rPr sz="4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4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</a:t>
            </a:r>
            <a:r>
              <a:rPr sz="4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安</a:t>
            </a:r>
            <a:r>
              <a:rPr sz="4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全</a:t>
            </a:r>
            <a:r>
              <a:rPr sz="450" spc="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防护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108710" y="2023878"/>
            <a:ext cx="2173787" cy="102944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989582" y="2733550"/>
            <a:ext cx="327660" cy="12001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00" spc="20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600" spc="15" dirty="0">
                <a:solidFill>
                  <a:srgbClr val="FFFFFF"/>
                </a:solidFill>
                <a:latin typeface="黑体" panose="02010609060101010101" charset="-122"/>
                <a:cs typeface="黑体" panose="02010609060101010101" charset="-122"/>
              </a:rPr>
              <a:t>验能力</a:t>
            </a:r>
            <a:endParaRPr sz="6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35174" y="2570482"/>
            <a:ext cx="377190" cy="99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科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学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研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究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能力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75737" y="2745742"/>
            <a:ext cx="498475" cy="99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应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用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产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品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研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发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能力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72689" y="2920240"/>
            <a:ext cx="498475" cy="99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各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类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样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本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检</a:t>
            </a:r>
            <a:r>
              <a:rPr sz="4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测</a:t>
            </a:r>
            <a:r>
              <a:rPr sz="450" spc="3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能力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31519" y="1565147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30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919728" y="1559052"/>
            <a:ext cx="224790" cy="208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919728" y="1765553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932301" y="1582171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6169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三、实验室防护的关注点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749521" y="2039870"/>
            <a:ext cx="38100" cy="571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4223003" y="2005840"/>
            <a:ext cx="1657350" cy="92201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550" spc="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①</a:t>
            </a:r>
            <a:r>
              <a:rPr sz="550" spc="1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微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生物气</a:t>
            </a: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溶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胶吸</a:t>
            </a: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入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感</a:t>
            </a: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染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（占全</a:t>
            </a: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部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感染</a:t>
            </a: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的</a:t>
            </a:r>
            <a:r>
              <a:rPr sz="600" spc="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80</a:t>
            </a:r>
            <a:r>
              <a:rPr sz="600" spc="-1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）</a:t>
            </a:r>
            <a:endParaRPr sz="60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5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</a:pPr>
            <a:r>
              <a:rPr sz="550" spc="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②</a:t>
            </a:r>
            <a:r>
              <a:rPr sz="550" spc="-5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经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皮接触</a:t>
            </a: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感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染</a:t>
            </a:r>
            <a:endParaRPr sz="60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5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r>
              <a:rPr sz="550" spc="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③</a:t>
            </a:r>
            <a:r>
              <a:rPr sz="550" spc="-5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粘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膜接触</a:t>
            </a: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感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染</a:t>
            </a:r>
            <a:endParaRPr sz="60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00000"/>
              </a:lnSpc>
              <a:spcBef>
                <a:spcPts val="540"/>
              </a:spcBef>
            </a:pPr>
            <a:r>
              <a:rPr sz="550" spc="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④</a:t>
            </a:r>
            <a:r>
              <a:rPr sz="55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锐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气、利</a:t>
            </a: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器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接触</a:t>
            </a: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感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染</a:t>
            </a:r>
            <a:endParaRPr sz="60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5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</a:pPr>
            <a:r>
              <a:rPr sz="550" spc="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⑤</a:t>
            </a:r>
            <a:r>
              <a:rPr sz="550" spc="-5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动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物意外</a:t>
            </a: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伤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害感染</a:t>
            </a:r>
            <a:endParaRPr sz="60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5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</a:pPr>
            <a:r>
              <a:rPr sz="550" spc="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⑥</a:t>
            </a:r>
            <a:r>
              <a:rPr sz="550" spc="-5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 </a:t>
            </a: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经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消化道</a:t>
            </a:r>
            <a:r>
              <a:rPr sz="600" spc="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摄</a:t>
            </a:r>
            <a:r>
              <a:rPr sz="600" spc="15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入感染</a:t>
            </a:r>
            <a:endParaRPr sz="6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167378" y="1804672"/>
            <a:ext cx="1793239" cy="1270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三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）拟开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展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的实验活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动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有哪些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物安全风</a:t>
            </a:r>
            <a:r>
              <a:rPr sz="650" spc="2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险</a:t>
            </a:r>
            <a:r>
              <a:rPr sz="6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？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111495" y="2284476"/>
            <a:ext cx="1512341" cy="66903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070853" y="2279904"/>
            <a:ext cx="552450" cy="675640"/>
          </a:xfrm>
          <a:custGeom>
            <a:avLst/>
            <a:gdLst/>
            <a:ahLst/>
            <a:cxnLst/>
            <a:rect l="l" t="t" r="r" b="b"/>
            <a:pathLst>
              <a:path w="552450" h="675639">
                <a:moveTo>
                  <a:pt x="0" y="0"/>
                </a:moveTo>
                <a:lnTo>
                  <a:pt x="552450" y="0"/>
                </a:lnTo>
                <a:lnTo>
                  <a:pt x="552450" y="675131"/>
                </a:lnTo>
                <a:lnTo>
                  <a:pt x="0" y="675131"/>
                </a:lnTo>
                <a:lnTo>
                  <a:pt x="0" y="0"/>
                </a:lnTo>
                <a:close/>
              </a:path>
            </a:pathLst>
          </a:custGeom>
          <a:ln w="9093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767578" y="2477262"/>
            <a:ext cx="269875" cy="288925"/>
          </a:xfrm>
          <a:custGeom>
            <a:avLst/>
            <a:gdLst/>
            <a:ahLst/>
            <a:cxnLst/>
            <a:rect l="l" t="t" r="r" b="b"/>
            <a:pathLst>
              <a:path w="269875" h="288925">
                <a:moveTo>
                  <a:pt x="0" y="144018"/>
                </a:moveTo>
                <a:lnTo>
                  <a:pt x="6858" y="98608"/>
                </a:lnTo>
                <a:lnTo>
                  <a:pt x="25968" y="59088"/>
                </a:lnTo>
                <a:lnTo>
                  <a:pt x="55138" y="27870"/>
                </a:lnTo>
                <a:lnTo>
                  <a:pt x="92171" y="7370"/>
                </a:lnTo>
                <a:lnTo>
                  <a:pt x="134874" y="0"/>
                </a:lnTo>
                <a:lnTo>
                  <a:pt x="177576" y="7370"/>
                </a:lnTo>
                <a:lnTo>
                  <a:pt x="214609" y="27870"/>
                </a:lnTo>
                <a:lnTo>
                  <a:pt x="243779" y="59088"/>
                </a:lnTo>
                <a:lnTo>
                  <a:pt x="262889" y="98608"/>
                </a:lnTo>
                <a:lnTo>
                  <a:pt x="269748" y="144018"/>
                </a:lnTo>
                <a:lnTo>
                  <a:pt x="262890" y="189798"/>
                </a:lnTo>
                <a:lnTo>
                  <a:pt x="243779" y="229544"/>
                </a:lnTo>
                <a:lnTo>
                  <a:pt x="214609" y="260878"/>
                </a:lnTo>
                <a:lnTo>
                  <a:pt x="177576" y="281421"/>
                </a:lnTo>
                <a:lnTo>
                  <a:pt x="134874" y="288798"/>
                </a:lnTo>
                <a:lnTo>
                  <a:pt x="92171" y="281421"/>
                </a:lnTo>
                <a:lnTo>
                  <a:pt x="55138" y="260878"/>
                </a:lnTo>
                <a:lnTo>
                  <a:pt x="25968" y="229544"/>
                </a:lnTo>
                <a:lnTo>
                  <a:pt x="6857" y="189798"/>
                </a:lnTo>
                <a:lnTo>
                  <a:pt x="0" y="144018"/>
                </a:lnTo>
                <a:close/>
              </a:path>
            </a:pathLst>
          </a:custGeom>
          <a:ln w="18186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827775" y="2284475"/>
            <a:ext cx="337185" cy="214629"/>
          </a:xfrm>
          <a:custGeom>
            <a:avLst/>
            <a:gdLst/>
            <a:ahLst/>
            <a:cxnLst/>
            <a:rect l="l" t="t" r="r" b="b"/>
            <a:pathLst>
              <a:path w="337185" h="214630">
                <a:moveTo>
                  <a:pt x="0" y="214122"/>
                </a:moveTo>
                <a:lnTo>
                  <a:pt x="336804" y="0"/>
                </a:lnTo>
              </a:path>
            </a:pathLst>
          </a:custGeom>
          <a:ln w="1363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825489" y="2739390"/>
            <a:ext cx="337185" cy="214629"/>
          </a:xfrm>
          <a:custGeom>
            <a:avLst/>
            <a:gdLst/>
            <a:ahLst/>
            <a:cxnLst/>
            <a:rect l="l" t="t" r="r" b="b"/>
            <a:pathLst>
              <a:path w="337185" h="214630">
                <a:moveTo>
                  <a:pt x="0" y="0"/>
                </a:moveTo>
                <a:lnTo>
                  <a:pt x="336804" y="214122"/>
                </a:lnTo>
              </a:path>
            </a:pathLst>
          </a:custGeom>
          <a:ln w="1363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925823" y="1565147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30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725423" y="4526279"/>
            <a:ext cx="224789" cy="208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725423" y="4732782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586738" y="4549398"/>
            <a:ext cx="122428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三、实验室防护的关注点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747522" y="4904613"/>
            <a:ext cx="1940560" cy="0"/>
          </a:xfrm>
          <a:custGeom>
            <a:avLst/>
            <a:gdLst/>
            <a:ahLst/>
            <a:cxnLst/>
            <a:rect l="l" t="t" r="r" b="b"/>
            <a:pathLst>
              <a:path w="1940560">
                <a:moveTo>
                  <a:pt x="0" y="0"/>
                </a:moveTo>
                <a:lnTo>
                  <a:pt x="1940052" y="0"/>
                </a:lnTo>
              </a:path>
            </a:pathLst>
          </a:custGeom>
          <a:ln w="70865">
            <a:solidFill>
              <a:srgbClr val="5B9B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747522" y="4940046"/>
            <a:ext cx="220979" cy="49530"/>
          </a:xfrm>
          <a:custGeom>
            <a:avLst/>
            <a:gdLst/>
            <a:ahLst/>
            <a:cxnLst/>
            <a:rect l="l" t="t" r="r" b="b"/>
            <a:pathLst>
              <a:path w="220980" h="49529">
                <a:moveTo>
                  <a:pt x="0" y="49529"/>
                </a:moveTo>
                <a:lnTo>
                  <a:pt x="220979" y="49529"/>
                </a:lnTo>
                <a:lnTo>
                  <a:pt x="220979" y="0"/>
                </a:lnTo>
                <a:lnTo>
                  <a:pt x="0" y="0"/>
                </a:lnTo>
                <a:lnTo>
                  <a:pt x="0" y="49529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968502" y="4940046"/>
            <a:ext cx="1719580" cy="49530"/>
          </a:xfrm>
          <a:custGeom>
            <a:avLst/>
            <a:gdLst/>
            <a:ahLst/>
            <a:cxnLst/>
            <a:rect l="l" t="t" r="r" b="b"/>
            <a:pathLst>
              <a:path w="1719580" h="49529">
                <a:moveTo>
                  <a:pt x="0" y="49529"/>
                </a:moveTo>
                <a:lnTo>
                  <a:pt x="1719072" y="49529"/>
                </a:lnTo>
                <a:lnTo>
                  <a:pt x="1719072" y="0"/>
                </a:lnTo>
                <a:lnTo>
                  <a:pt x="0" y="0"/>
                </a:lnTo>
                <a:lnTo>
                  <a:pt x="0" y="49529"/>
                </a:lnTo>
                <a:close/>
              </a:path>
            </a:pathLst>
          </a:custGeom>
          <a:solidFill>
            <a:srgbClr val="D2DE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747522" y="4989576"/>
            <a:ext cx="220979" cy="48895"/>
          </a:xfrm>
          <a:custGeom>
            <a:avLst/>
            <a:gdLst/>
            <a:ahLst/>
            <a:cxnLst/>
            <a:rect l="l" t="t" r="r" b="b"/>
            <a:pathLst>
              <a:path w="220980" h="48895">
                <a:moveTo>
                  <a:pt x="0" y="48767"/>
                </a:moveTo>
                <a:lnTo>
                  <a:pt x="220979" y="48767"/>
                </a:lnTo>
                <a:lnTo>
                  <a:pt x="220979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968502" y="4989576"/>
            <a:ext cx="1719580" cy="48895"/>
          </a:xfrm>
          <a:custGeom>
            <a:avLst/>
            <a:gdLst/>
            <a:ahLst/>
            <a:cxnLst/>
            <a:rect l="l" t="t" r="r" b="b"/>
            <a:pathLst>
              <a:path w="1719580" h="48895">
                <a:moveTo>
                  <a:pt x="0" y="48767"/>
                </a:moveTo>
                <a:lnTo>
                  <a:pt x="1719072" y="48767"/>
                </a:lnTo>
                <a:lnTo>
                  <a:pt x="1719072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EAEF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747522" y="5038344"/>
            <a:ext cx="220979" cy="48895"/>
          </a:xfrm>
          <a:custGeom>
            <a:avLst/>
            <a:gdLst/>
            <a:ahLst/>
            <a:cxnLst/>
            <a:rect l="l" t="t" r="r" b="b"/>
            <a:pathLst>
              <a:path w="220980" h="48895">
                <a:moveTo>
                  <a:pt x="0" y="48767"/>
                </a:moveTo>
                <a:lnTo>
                  <a:pt x="220979" y="48767"/>
                </a:lnTo>
                <a:lnTo>
                  <a:pt x="220979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968502" y="5038344"/>
            <a:ext cx="1719580" cy="48895"/>
          </a:xfrm>
          <a:custGeom>
            <a:avLst/>
            <a:gdLst/>
            <a:ahLst/>
            <a:cxnLst/>
            <a:rect l="l" t="t" r="r" b="b"/>
            <a:pathLst>
              <a:path w="1719580" h="48895">
                <a:moveTo>
                  <a:pt x="0" y="48767"/>
                </a:moveTo>
                <a:lnTo>
                  <a:pt x="1719072" y="48767"/>
                </a:lnTo>
                <a:lnTo>
                  <a:pt x="1719072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D2DE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747522" y="5087111"/>
            <a:ext cx="220979" cy="48895"/>
          </a:xfrm>
          <a:custGeom>
            <a:avLst/>
            <a:gdLst/>
            <a:ahLst/>
            <a:cxnLst/>
            <a:rect l="l" t="t" r="r" b="b"/>
            <a:pathLst>
              <a:path w="220980" h="48895">
                <a:moveTo>
                  <a:pt x="0" y="48767"/>
                </a:moveTo>
                <a:lnTo>
                  <a:pt x="220979" y="48767"/>
                </a:lnTo>
                <a:lnTo>
                  <a:pt x="220979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968502" y="5087111"/>
            <a:ext cx="1719580" cy="48895"/>
          </a:xfrm>
          <a:custGeom>
            <a:avLst/>
            <a:gdLst/>
            <a:ahLst/>
            <a:cxnLst/>
            <a:rect l="l" t="t" r="r" b="b"/>
            <a:pathLst>
              <a:path w="1719580" h="48895">
                <a:moveTo>
                  <a:pt x="0" y="48767"/>
                </a:moveTo>
                <a:lnTo>
                  <a:pt x="1719072" y="48767"/>
                </a:lnTo>
                <a:lnTo>
                  <a:pt x="1719072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EAEF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747522" y="5135879"/>
            <a:ext cx="220979" cy="48895"/>
          </a:xfrm>
          <a:custGeom>
            <a:avLst/>
            <a:gdLst/>
            <a:ahLst/>
            <a:cxnLst/>
            <a:rect l="l" t="t" r="r" b="b"/>
            <a:pathLst>
              <a:path w="220980" h="48895">
                <a:moveTo>
                  <a:pt x="0" y="48767"/>
                </a:moveTo>
                <a:lnTo>
                  <a:pt x="220979" y="48767"/>
                </a:lnTo>
                <a:lnTo>
                  <a:pt x="220979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968502" y="5135879"/>
            <a:ext cx="1719580" cy="48895"/>
          </a:xfrm>
          <a:custGeom>
            <a:avLst/>
            <a:gdLst/>
            <a:ahLst/>
            <a:cxnLst/>
            <a:rect l="l" t="t" r="r" b="b"/>
            <a:pathLst>
              <a:path w="1719580" h="48895">
                <a:moveTo>
                  <a:pt x="0" y="48767"/>
                </a:moveTo>
                <a:lnTo>
                  <a:pt x="1719072" y="48767"/>
                </a:lnTo>
                <a:lnTo>
                  <a:pt x="1719072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D2DE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747522" y="5184647"/>
            <a:ext cx="220979" cy="48895"/>
          </a:xfrm>
          <a:custGeom>
            <a:avLst/>
            <a:gdLst/>
            <a:ahLst/>
            <a:cxnLst/>
            <a:rect l="l" t="t" r="r" b="b"/>
            <a:pathLst>
              <a:path w="220980" h="48895">
                <a:moveTo>
                  <a:pt x="0" y="48767"/>
                </a:moveTo>
                <a:lnTo>
                  <a:pt x="220979" y="48767"/>
                </a:lnTo>
                <a:lnTo>
                  <a:pt x="220979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968502" y="5184647"/>
            <a:ext cx="1719580" cy="48895"/>
          </a:xfrm>
          <a:custGeom>
            <a:avLst/>
            <a:gdLst/>
            <a:ahLst/>
            <a:cxnLst/>
            <a:rect l="l" t="t" r="r" b="b"/>
            <a:pathLst>
              <a:path w="1719580" h="48895">
                <a:moveTo>
                  <a:pt x="0" y="48767"/>
                </a:moveTo>
                <a:lnTo>
                  <a:pt x="1719072" y="48767"/>
                </a:lnTo>
                <a:lnTo>
                  <a:pt x="1719072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EAEF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747522" y="5233415"/>
            <a:ext cx="220979" cy="49530"/>
          </a:xfrm>
          <a:custGeom>
            <a:avLst/>
            <a:gdLst/>
            <a:ahLst/>
            <a:cxnLst/>
            <a:rect l="l" t="t" r="r" b="b"/>
            <a:pathLst>
              <a:path w="220980" h="49529">
                <a:moveTo>
                  <a:pt x="0" y="49529"/>
                </a:moveTo>
                <a:lnTo>
                  <a:pt x="220979" y="49529"/>
                </a:lnTo>
                <a:lnTo>
                  <a:pt x="220979" y="0"/>
                </a:lnTo>
                <a:lnTo>
                  <a:pt x="0" y="0"/>
                </a:lnTo>
                <a:lnTo>
                  <a:pt x="0" y="49529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968502" y="5233415"/>
            <a:ext cx="1719580" cy="49530"/>
          </a:xfrm>
          <a:custGeom>
            <a:avLst/>
            <a:gdLst/>
            <a:ahLst/>
            <a:cxnLst/>
            <a:rect l="l" t="t" r="r" b="b"/>
            <a:pathLst>
              <a:path w="1719580" h="49529">
                <a:moveTo>
                  <a:pt x="0" y="49529"/>
                </a:moveTo>
                <a:lnTo>
                  <a:pt x="1719072" y="49529"/>
                </a:lnTo>
                <a:lnTo>
                  <a:pt x="1719072" y="0"/>
                </a:lnTo>
                <a:lnTo>
                  <a:pt x="0" y="0"/>
                </a:lnTo>
                <a:lnTo>
                  <a:pt x="0" y="49529"/>
                </a:lnTo>
                <a:close/>
              </a:path>
            </a:pathLst>
          </a:custGeom>
          <a:solidFill>
            <a:srgbClr val="D2DE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747522" y="5282946"/>
            <a:ext cx="220979" cy="48895"/>
          </a:xfrm>
          <a:custGeom>
            <a:avLst/>
            <a:gdLst/>
            <a:ahLst/>
            <a:cxnLst/>
            <a:rect l="l" t="t" r="r" b="b"/>
            <a:pathLst>
              <a:path w="220980" h="48895">
                <a:moveTo>
                  <a:pt x="0" y="48767"/>
                </a:moveTo>
                <a:lnTo>
                  <a:pt x="220979" y="48767"/>
                </a:lnTo>
                <a:lnTo>
                  <a:pt x="220979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968502" y="5282946"/>
            <a:ext cx="1719580" cy="48895"/>
          </a:xfrm>
          <a:custGeom>
            <a:avLst/>
            <a:gdLst/>
            <a:ahLst/>
            <a:cxnLst/>
            <a:rect l="l" t="t" r="r" b="b"/>
            <a:pathLst>
              <a:path w="1719580" h="48895">
                <a:moveTo>
                  <a:pt x="0" y="48767"/>
                </a:moveTo>
                <a:lnTo>
                  <a:pt x="1719072" y="48767"/>
                </a:lnTo>
                <a:lnTo>
                  <a:pt x="1719072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EAEF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747522" y="5331714"/>
            <a:ext cx="220979" cy="48895"/>
          </a:xfrm>
          <a:custGeom>
            <a:avLst/>
            <a:gdLst/>
            <a:ahLst/>
            <a:cxnLst/>
            <a:rect l="l" t="t" r="r" b="b"/>
            <a:pathLst>
              <a:path w="220980" h="48895">
                <a:moveTo>
                  <a:pt x="0" y="48767"/>
                </a:moveTo>
                <a:lnTo>
                  <a:pt x="220979" y="48767"/>
                </a:lnTo>
                <a:lnTo>
                  <a:pt x="220979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968502" y="5331714"/>
            <a:ext cx="1719580" cy="48895"/>
          </a:xfrm>
          <a:custGeom>
            <a:avLst/>
            <a:gdLst/>
            <a:ahLst/>
            <a:cxnLst/>
            <a:rect l="l" t="t" r="r" b="b"/>
            <a:pathLst>
              <a:path w="1719580" h="48895">
                <a:moveTo>
                  <a:pt x="0" y="48767"/>
                </a:moveTo>
                <a:lnTo>
                  <a:pt x="1719072" y="48767"/>
                </a:lnTo>
                <a:lnTo>
                  <a:pt x="1719072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D2DE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747522" y="5380482"/>
            <a:ext cx="220979" cy="48895"/>
          </a:xfrm>
          <a:custGeom>
            <a:avLst/>
            <a:gdLst/>
            <a:ahLst/>
            <a:cxnLst/>
            <a:rect l="l" t="t" r="r" b="b"/>
            <a:pathLst>
              <a:path w="220980" h="48895">
                <a:moveTo>
                  <a:pt x="0" y="48767"/>
                </a:moveTo>
                <a:lnTo>
                  <a:pt x="220979" y="48767"/>
                </a:lnTo>
                <a:lnTo>
                  <a:pt x="220979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968502" y="5380482"/>
            <a:ext cx="1719580" cy="48895"/>
          </a:xfrm>
          <a:custGeom>
            <a:avLst/>
            <a:gdLst/>
            <a:ahLst/>
            <a:cxnLst/>
            <a:rect l="l" t="t" r="r" b="b"/>
            <a:pathLst>
              <a:path w="1719580" h="48895">
                <a:moveTo>
                  <a:pt x="0" y="48767"/>
                </a:moveTo>
                <a:lnTo>
                  <a:pt x="1719072" y="48767"/>
                </a:lnTo>
                <a:lnTo>
                  <a:pt x="1719072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EAEF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747522" y="5429250"/>
            <a:ext cx="220979" cy="48895"/>
          </a:xfrm>
          <a:custGeom>
            <a:avLst/>
            <a:gdLst/>
            <a:ahLst/>
            <a:cxnLst/>
            <a:rect l="l" t="t" r="r" b="b"/>
            <a:pathLst>
              <a:path w="220980" h="48895">
                <a:moveTo>
                  <a:pt x="0" y="48767"/>
                </a:moveTo>
                <a:lnTo>
                  <a:pt x="220979" y="48767"/>
                </a:lnTo>
                <a:lnTo>
                  <a:pt x="220979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968502" y="5429250"/>
            <a:ext cx="1719580" cy="48895"/>
          </a:xfrm>
          <a:custGeom>
            <a:avLst/>
            <a:gdLst/>
            <a:ahLst/>
            <a:cxnLst/>
            <a:rect l="l" t="t" r="r" b="b"/>
            <a:pathLst>
              <a:path w="1719580" h="48895">
                <a:moveTo>
                  <a:pt x="0" y="48767"/>
                </a:moveTo>
                <a:lnTo>
                  <a:pt x="1719072" y="48767"/>
                </a:lnTo>
                <a:lnTo>
                  <a:pt x="1719072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D2DE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747522" y="5478017"/>
            <a:ext cx="220979" cy="48895"/>
          </a:xfrm>
          <a:custGeom>
            <a:avLst/>
            <a:gdLst/>
            <a:ahLst/>
            <a:cxnLst/>
            <a:rect l="l" t="t" r="r" b="b"/>
            <a:pathLst>
              <a:path w="220980" h="48895">
                <a:moveTo>
                  <a:pt x="0" y="48767"/>
                </a:moveTo>
                <a:lnTo>
                  <a:pt x="220979" y="48767"/>
                </a:lnTo>
                <a:lnTo>
                  <a:pt x="220979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968502" y="5478017"/>
            <a:ext cx="1719580" cy="48895"/>
          </a:xfrm>
          <a:custGeom>
            <a:avLst/>
            <a:gdLst/>
            <a:ahLst/>
            <a:cxnLst/>
            <a:rect l="l" t="t" r="r" b="b"/>
            <a:pathLst>
              <a:path w="1719580" h="48895">
                <a:moveTo>
                  <a:pt x="0" y="48767"/>
                </a:moveTo>
                <a:lnTo>
                  <a:pt x="1719072" y="48767"/>
                </a:lnTo>
                <a:lnTo>
                  <a:pt x="1719072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EAEF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747522" y="5526785"/>
            <a:ext cx="220979" cy="49530"/>
          </a:xfrm>
          <a:custGeom>
            <a:avLst/>
            <a:gdLst/>
            <a:ahLst/>
            <a:cxnLst/>
            <a:rect l="l" t="t" r="r" b="b"/>
            <a:pathLst>
              <a:path w="220980" h="49529">
                <a:moveTo>
                  <a:pt x="0" y="49529"/>
                </a:moveTo>
                <a:lnTo>
                  <a:pt x="220979" y="49529"/>
                </a:lnTo>
                <a:lnTo>
                  <a:pt x="220979" y="0"/>
                </a:lnTo>
                <a:lnTo>
                  <a:pt x="0" y="0"/>
                </a:lnTo>
                <a:lnTo>
                  <a:pt x="0" y="49529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968502" y="5526785"/>
            <a:ext cx="1719580" cy="49530"/>
          </a:xfrm>
          <a:custGeom>
            <a:avLst/>
            <a:gdLst/>
            <a:ahLst/>
            <a:cxnLst/>
            <a:rect l="l" t="t" r="r" b="b"/>
            <a:pathLst>
              <a:path w="1719580" h="49529">
                <a:moveTo>
                  <a:pt x="0" y="49529"/>
                </a:moveTo>
                <a:lnTo>
                  <a:pt x="1719072" y="49529"/>
                </a:lnTo>
                <a:lnTo>
                  <a:pt x="1719072" y="0"/>
                </a:lnTo>
                <a:lnTo>
                  <a:pt x="0" y="0"/>
                </a:lnTo>
                <a:lnTo>
                  <a:pt x="0" y="49529"/>
                </a:lnTo>
                <a:close/>
              </a:path>
            </a:pathLst>
          </a:custGeom>
          <a:solidFill>
            <a:srgbClr val="D2DE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747522" y="5576315"/>
            <a:ext cx="220979" cy="48895"/>
          </a:xfrm>
          <a:custGeom>
            <a:avLst/>
            <a:gdLst/>
            <a:ahLst/>
            <a:cxnLst/>
            <a:rect l="l" t="t" r="r" b="b"/>
            <a:pathLst>
              <a:path w="220980" h="48895">
                <a:moveTo>
                  <a:pt x="0" y="48767"/>
                </a:moveTo>
                <a:lnTo>
                  <a:pt x="220979" y="48767"/>
                </a:lnTo>
                <a:lnTo>
                  <a:pt x="220979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968502" y="5576315"/>
            <a:ext cx="1719580" cy="48895"/>
          </a:xfrm>
          <a:custGeom>
            <a:avLst/>
            <a:gdLst/>
            <a:ahLst/>
            <a:cxnLst/>
            <a:rect l="l" t="t" r="r" b="b"/>
            <a:pathLst>
              <a:path w="1719580" h="48895">
                <a:moveTo>
                  <a:pt x="0" y="48767"/>
                </a:moveTo>
                <a:lnTo>
                  <a:pt x="1719072" y="48767"/>
                </a:lnTo>
                <a:lnTo>
                  <a:pt x="1719072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EAEF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747522" y="5625084"/>
            <a:ext cx="220979" cy="48895"/>
          </a:xfrm>
          <a:custGeom>
            <a:avLst/>
            <a:gdLst/>
            <a:ahLst/>
            <a:cxnLst/>
            <a:rect l="l" t="t" r="r" b="b"/>
            <a:pathLst>
              <a:path w="220980" h="48895">
                <a:moveTo>
                  <a:pt x="0" y="48767"/>
                </a:moveTo>
                <a:lnTo>
                  <a:pt x="220979" y="48767"/>
                </a:lnTo>
                <a:lnTo>
                  <a:pt x="220979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968502" y="5625084"/>
            <a:ext cx="1719580" cy="48895"/>
          </a:xfrm>
          <a:custGeom>
            <a:avLst/>
            <a:gdLst/>
            <a:ahLst/>
            <a:cxnLst/>
            <a:rect l="l" t="t" r="r" b="b"/>
            <a:pathLst>
              <a:path w="1719580" h="48895">
                <a:moveTo>
                  <a:pt x="0" y="48767"/>
                </a:moveTo>
                <a:lnTo>
                  <a:pt x="1719072" y="48767"/>
                </a:lnTo>
                <a:lnTo>
                  <a:pt x="1719072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D2DE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747522" y="5673852"/>
            <a:ext cx="220979" cy="48895"/>
          </a:xfrm>
          <a:custGeom>
            <a:avLst/>
            <a:gdLst/>
            <a:ahLst/>
            <a:cxnLst/>
            <a:rect l="l" t="t" r="r" b="b"/>
            <a:pathLst>
              <a:path w="220980" h="48895">
                <a:moveTo>
                  <a:pt x="0" y="48767"/>
                </a:moveTo>
                <a:lnTo>
                  <a:pt x="220979" y="48767"/>
                </a:lnTo>
                <a:lnTo>
                  <a:pt x="220979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968502" y="5673852"/>
            <a:ext cx="1719580" cy="48895"/>
          </a:xfrm>
          <a:custGeom>
            <a:avLst/>
            <a:gdLst/>
            <a:ahLst/>
            <a:cxnLst/>
            <a:rect l="l" t="t" r="r" b="b"/>
            <a:pathLst>
              <a:path w="1719580" h="48895">
                <a:moveTo>
                  <a:pt x="0" y="48767"/>
                </a:moveTo>
                <a:lnTo>
                  <a:pt x="1719072" y="48767"/>
                </a:lnTo>
                <a:lnTo>
                  <a:pt x="1719072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EAEF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747522" y="5722620"/>
            <a:ext cx="220979" cy="48895"/>
          </a:xfrm>
          <a:custGeom>
            <a:avLst/>
            <a:gdLst/>
            <a:ahLst/>
            <a:cxnLst/>
            <a:rect l="l" t="t" r="r" b="b"/>
            <a:pathLst>
              <a:path w="220980" h="48895">
                <a:moveTo>
                  <a:pt x="0" y="48767"/>
                </a:moveTo>
                <a:lnTo>
                  <a:pt x="220979" y="48767"/>
                </a:lnTo>
                <a:lnTo>
                  <a:pt x="220979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968502" y="5722620"/>
            <a:ext cx="1719580" cy="48895"/>
          </a:xfrm>
          <a:custGeom>
            <a:avLst/>
            <a:gdLst/>
            <a:ahLst/>
            <a:cxnLst/>
            <a:rect l="l" t="t" r="r" b="b"/>
            <a:pathLst>
              <a:path w="1719580" h="48895">
                <a:moveTo>
                  <a:pt x="0" y="48767"/>
                </a:moveTo>
                <a:lnTo>
                  <a:pt x="1719072" y="48767"/>
                </a:lnTo>
                <a:lnTo>
                  <a:pt x="1719072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D2DE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747522" y="5771388"/>
            <a:ext cx="220979" cy="48895"/>
          </a:xfrm>
          <a:custGeom>
            <a:avLst/>
            <a:gdLst/>
            <a:ahLst/>
            <a:cxnLst/>
            <a:rect l="l" t="t" r="r" b="b"/>
            <a:pathLst>
              <a:path w="220980" h="48895">
                <a:moveTo>
                  <a:pt x="0" y="48767"/>
                </a:moveTo>
                <a:lnTo>
                  <a:pt x="220979" y="48767"/>
                </a:lnTo>
                <a:lnTo>
                  <a:pt x="220979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968502" y="5771388"/>
            <a:ext cx="1719580" cy="48895"/>
          </a:xfrm>
          <a:custGeom>
            <a:avLst/>
            <a:gdLst/>
            <a:ahLst/>
            <a:cxnLst/>
            <a:rect l="l" t="t" r="r" b="b"/>
            <a:pathLst>
              <a:path w="1719580" h="48895">
                <a:moveTo>
                  <a:pt x="0" y="48767"/>
                </a:moveTo>
                <a:lnTo>
                  <a:pt x="1719072" y="48767"/>
                </a:lnTo>
                <a:lnTo>
                  <a:pt x="1719072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EAEF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747522" y="5820155"/>
            <a:ext cx="220979" cy="49530"/>
          </a:xfrm>
          <a:custGeom>
            <a:avLst/>
            <a:gdLst/>
            <a:ahLst/>
            <a:cxnLst/>
            <a:rect l="l" t="t" r="r" b="b"/>
            <a:pathLst>
              <a:path w="220980" h="49529">
                <a:moveTo>
                  <a:pt x="0" y="49529"/>
                </a:moveTo>
                <a:lnTo>
                  <a:pt x="220979" y="49529"/>
                </a:lnTo>
                <a:lnTo>
                  <a:pt x="220979" y="0"/>
                </a:lnTo>
                <a:lnTo>
                  <a:pt x="0" y="0"/>
                </a:lnTo>
                <a:lnTo>
                  <a:pt x="0" y="49529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968502" y="5820155"/>
            <a:ext cx="1719580" cy="49530"/>
          </a:xfrm>
          <a:custGeom>
            <a:avLst/>
            <a:gdLst/>
            <a:ahLst/>
            <a:cxnLst/>
            <a:rect l="l" t="t" r="r" b="b"/>
            <a:pathLst>
              <a:path w="1719580" h="49529">
                <a:moveTo>
                  <a:pt x="0" y="49529"/>
                </a:moveTo>
                <a:lnTo>
                  <a:pt x="1719072" y="49529"/>
                </a:lnTo>
                <a:lnTo>
                  <a:pt x="1719072" y="0"/>
                </a:lnTo>
                <a:lnTo>
                  <a:pt x="0" y="0"/>
                </a:lnTo>
                <a:lnTo>
                  <a:pt x="0" y="49529"/>
                </a:lnTo>
                <a:close/>
              </a:path>
            </a:pathLst>
          </a:custGeom>
          <a:solidFill>
            <a:srgbClr val="D2DE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747522" y="5869685"/>
            <a:ext cx="220979" cy="48895"/>
          </a:xfrm>
          <a:custGeom>
            <a:avLst/>
            <a:gdLst/>
            <a:ahLst/>
            <a:cxnLst/>
            <a:rect l="l" t="t" r="r" b="b"/>
            <a:pathLst>
              <a:path w="220980" h="48895">
                <a:moveTo>
                  <a:pt x="0" y="48767"/>
                </a:moveTo>
                <a:lnTo>
                  <a:pt x="220979" y="48767"/>
                </a:lnTo>
                <a:lnTo>
                  <a:pt x="220979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968502" y="5869685"/>
            <a:ext cx="1719580" cy="48895"/>
          </a:xfrm>
          <a:custGeom>
            <a:avLst/>
            <a:gdLst/>
            <a:ahLst/>
            <a:cxnLst/>
            <a:rect l="l" t="t" r="r" b="b"/>
            <a:pathLst>
              <a:path w="1719580" h="48895">
                <a:moveTo>
                  <a:pt x="0" y="48767"/>
                </a:moveTo>
                <a:lnTo>
                  <a:pt x="1719072" y="48767"/>
                </a:lnTo>
                <a:lnTo>
                  <a:pt x="1719072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EAEF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747522" y="5918453"/>
            <a:ext cx="220979" cy="48895"/>
          </a:xfrm>
          <a:custGeom>
            <a:avLst/>
            <a:gdLst/>
            <a:ahLst/>
            <a:cxnLst/>
            <a:rect l="l" t="t" r="r" b="b"/>
            <a:pathLst>
              <a:path w="220980" h="48895">
                <a:moveTo>
                  <a:pt x="0" y="48767"/>
                </a:moveTo>
                <a:lnTo>
                  <a:pt x="220979" y="48767"/>
                </a:lnTo>
                <a:lnTo>
                  <a:pt x="220979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968502" y="5918453"/>
            <a:ext cx="1719580" cy="48895"/>
          </a:xfrm>
          <a:custGeom>
            <a:avLst/>
            <a:gdLst/>
            <a:ahLst/>
            <a:cxnLst/>
            <a:rect l="l" t="t" r="r" b="b"/>
            <a:pathLst>
              <a:path w="1719580" h="48895">
                <a:moveTo>
                  <a:pt x="0" y="48767"/>
                </a:moveTo>
                <a:lnTo>
                  <a:pt x="1719072" y="48767"/>
                </a:lnTo>
                <a:lnTo>
                  <a:pt x="1719072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D2DE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747522" y="5967221"/>
            <a:ext cx="220979" cy="48895"/>
          </a:xfrm>
          <a:custGeom>
            <a:avLst/>
            <a:gdLst/>
            <a:ahLst/>
            <a:cxnLst/>
            <a:rect l="l" t="t" r="r" b="b"/>
            <a:pathLst>
              <a:path w="220980" h="48895">
                <a:moveTo>
                  <a:pt x="0" y="48767"/>
                </a:moveTo>
                <a:lnTo>
                  <a:pt x="220979" y="48767"/>
                </a:lnTo>
                <a:lnTo>
                  <a:pt x="220979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968502" y="5967221"/>
            <a:ext cx="1719580" cy="48895"/>
          </a:xfrm>
          <a:custGeom>
            <a:avLst/>
            <a:gdLst/>
            <a:ahLst/>
            <a:cxnLst/>
            <a:rect l="l" t="t" r="r" b="b"/>
            <a:pathLst>
              <a:path w="1719580" h="48895">
                <a:moveTo>
                  <a:pt x="0" y="48767"/>
                </a:moveTo>
                <a:lnTo>
                  <a:pt x="1719072" y="48767"/>
                </a:lnTo>
                <a:lnTo>
                  <a:pt x="1719072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EAEF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747522" y="6015990"/>
            <a:ext cx="220979" cy="48895"/>
          </a:xfrm>
          <a:custGeom>
            <a:avLst/>
            <a:gdLst/>
            <a:ahLst/>
            <a:cxnLst/>
            <a:rect l="l" t="t" r="r" b="b"/>
            <a:pathLst>
              <a:path w="220980" h="48895">
                <a:moveTo>
                  <a:pt x="0" y="48767"/>
                </a:moveTo>
                <a:lnTo>
                  <a:pt x="220979" y="48767"/>
                </a:lnTo>
                <a:lnTo>
                  <a:pt x="220979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968502" y="6015990"/>
            <a:ext cx="1719580" cy="48895"/>
          </a:xfrm>
          <a:custGeom>
            <a:avLst/>
            <a:gdLst/>
            <a:ahLst/>
            <a:cxnLst/>
            <a:rect l="l" t="t" r="r" b="b"/>
            <a:pathLst>
              <a:path w="1719580" h="48895">
                <a:moveTo>
                  <a:pt x="0" y="48767"/>
                </a:moveTo>
                <a:lnTo>
                  <a:pt x="1719072" y="48767"/>
                </a:lnTo>
                <a:lnTo>
                  <a:pt x="1719072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D2DE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747522" y="6064758"/>
            <a:ext cx="220979" cy="48895"/>
          </a:xfrm>
          <a:custGeom>
            <a:avLst/>
            <a:gdLst/>
            <a:ahLst/>
            <a:cxnLst/>
            <a:rect l="l" t="t" r="r" b="b"/>
            <a:pathLst>
              <a:path w="220980" h="48895">
                <a:moveTo>
                  <a:pt x="0" y="48767"/>
                </a:moveTo>
                <a:lnTo>
                  <a:pt x="220979" y="48767"/>
                </a:lnTo>
                <a:lnTo>
                  <a:pt x="220979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968502" y="6064758"/>
            <a:ext cx="1719580" cy="48895"/>
          </a:xfrm>
          <a:custGeom>
            <a:avLst/>
            <a:gdLst/>
            <a:ahLst/>
            <a:cxnLst/>
            <a:rect l="l" t="t" r="r" b="b"/>
            <a:pathLst>
              <a:path w="1719580" h="48895">
                <a:moveTo>
                  <a:pt x="0" y="48767"/>
                </a:moveTo>
                <a:lnTo>
                  <a:pt x="1719072" y="48767"/>
                </a:lnTo>
                <a:lnTo>
                  <a:pt x="1719072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EAEF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747522" y="6113526"/>
            <a:ext cx="220979" cy="48895"/>
          </a:xfrm>
          <a:custGeom>
            <a:avLst/>
            <a:gdLst/>
            <a:ahLst/>
            <a:cxnLst/>
            <a:rect l="l" t="t" r="r" b="b"/>
            <a:pathLst>
              <a:path w="220980" h="48895">
                <a:moveTo>
                  <a:pt x="0" y="48767"/>
                </a:moveTo>
                <a:lnTo>
                  <a:pt x="220979" y="48767"/>
                </a:lnTo>
                <a:lnTo>
                  <a:pt x="220979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5B9B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968502" y="6113526"/>
            <a:ext cx="1719580" cy="48895"/>
          </a:xfrm>
          <a:custGeom>
            <a:avLst/>
            <a:gdLst/>
            <a:ahLst/>
            <a:cxnLst/>
            <a:rect l="l" t="t" r="r" b="b"/>
            <a:pathLst>
              <a:path w="1719580" h="48895">
                <a:moveTo>
                  <a:pt x="0" y="48767"/>
                </a:moveTo>
                <a:lnTo>
                  <a:pt x="1719072" y="48767"/>
                </a:lnTo>
                <a:lnTo>
                  <a:pt x="1719072" y="0"/>
                </a:lnTo>
                <a:lnTo>
                  <a:pt x="0" y="0"/>
                </a:lnTo>
                <a:lnTo>
                  <a:pt x="0" y="48767"/>
                </a:lnTo>
                <a:close/>
              </a:path>
            </a:pathLst>
          </a:custGeom>
          <a:solidFill>
            <a:srgbClr val="D2DE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968501" y="4867655"/>
            <a:ext cx="0" cy="1296670"/>
          </a:xfrm>
          <a:custGeom>
            <a:avLst/>
            <a:gdLst/>
            <a:ahLst/>
            <a:cxnLst/>
            <a:rect l="l" t="t" r="r" b="b"/>
            <a:pathLst>
              <a:path h="1296670">
                <a:moveTo>
                  <a:pt x="0" y="0"/>
                </a:moveTo>
                <a:lnTo>
                  <a:pt x="0" y="1296162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1164335" y="4867655"/>
            <a:ext cx="0" cy="1296670"/>
          </a:xfrm>
          <a:custGeom>
            <a:avLst/>
            <a:gdLst/>
            <a:ahLst/>
            <a:cxnLst/>
            <a:rect l="l" t="t" r="r" b="b"/>
            <a:pathLst>
              <a:path h="1296670">
                <a:moveTo>
                  <a:pt x="0" y="0"/>
                </a:moveTo>
                <a:lnTo>
                  <a:pt x="0" y="1296162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1709927" y="4867655"/>
            <a:ext cx="0" cy="1296670"/>
          </a:xfrm>
          <a:custGeom>
            <a:avLst/>
            <a:gdLst/>
            <a:ahLst/>
            <a:cxnLst/>
            <a:rect l="l" t="t" r="r" b="b"/>
            <a:pathLst>
              <a:path h="1296670">
                <a:moveTo>
                  <a:pt x="0" y="0"/>
                </a:moveTo>
                <a:lnTo>
                  <a:pt x="0" y="1296162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2056638" y="4867655"/>
            <a:ext cx="0" cy="1296670"/>
          </a:xfrm>
          <a:custGeom>
            <a:avLst/>
            <a:gdLst/>
            <a:ahLst/>
            <a:cxnLst/>
            <a:rect l="l" t="t" r="r" b="b"/>
            <a:pathLst>
              <a:path h="1296670">
                <a:moveTo>
                  <a:pt x="0" y="0"/>
                </a:moveTo>
                <a:lnTo>
                  <a:pt x="0" y="1296162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2404110" y="4867655"/>
            <a:ext cx="0" cy="1296670"/>
          </a:xfrm>
          <a:custGeom>
            <a:avLst/>
            <a:gdLst/>
            <a:ahLst/>
            <a:cxnLst/>
            <a:rect l="l" t="t" r="r" b="b"/>
            <a:pathLst>
              <a:path h="1296670">
                <a:moveTo>
                  <a:pt x="0" y="0"/>
                </a:moveTo>
                <a:lnTo>
                  <a:pt x="0" y="1296162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745998" y="4940046"/>
            <a:ext cx="1943100" cy="0"/>
          </a:xfrm>
          <a:custGeom>
            <a:avLst/>
            <a:gdLst/>
            <a:ahLst/>
            <a:cxnLst/>
            <a:rect l="l" t="t" r="r" b="b"/>
            <a:pathLst>
              <a:path w="1943100">
                <a:moveTo>
                  <a:pt x="0" y="0"/>
                </a:moveTo>
                <a:lnTo>
                  <a:pt x="1943100" y="0"/>
                </a:lnTo>
              </a:path>
            </a:pathLst>
          </a:custGeom>
          <a:ln w="9093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745998" y="4989576"/>
            <a:ext cx="1943100" cy="0"/>
          </a:xfrm>
          <a:custGeom>
            <a:avLst/>
            <a:gdLst/>
            <a:ahLst/>
            <a:cxnLst/>
            <a:rect l="l" t="t" r="r" b="b"/>
            <a:pathLst>
              <a:path w="1943100">
                <a:moveTo>
                  <a:pt x="0" y="0"/>
                </a:moveTo>
                <a:lnTo>
                  <a:pt x="19431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745998" y="5038344"/>
            <a:ext cx="1943100" cy="0"/>
          </a:xfrm>
          <a:custGeom>
            <a:avLst/>
            <a:gdLst/>
            <a:ahLst/>
            <a:cxnLst/>
            <a:rect l="l" t="t" r="r" b="b"/>
            <a:pathLst>
              <a:path w="1943100">
                <a:moveTo>
                  <a:pt x="0" y="0"/>
                </a:moveTo>
                <a:lnTo>
                  <a:pt x="19431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745998" y="5087111"/>
            <a:ext cx="1943100" cy="0"/>
          </a:xfrm>
          <a:custGeom>
            <a:avLst/>
            <a:gdLst/>
            <a:ahLst/>
            <a:cxnLst/>
            <a:rect l="l" t="t" r="r" b="b"/>
            <a:pathLst>
              <a:path w="1943100">
                <a:moveTo>
                  <a:pt x="0" y="0"/>
                </a:moveTo>
                <a:lnTo>
                  <a:pt x="19431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745998" y="5135879"/>
            <a:ext cx="1943100" cy="0"/>
          </a:xfrm>
          <a:custGeom>
            <a:avLst/>
            <a:gdLst/>
            <a:ahLst/>
            <a:cxnLst/>
            <a:rect l="l" t="t" r="r" b="b"/>
            <a:pathLst>
              <a:path w="1943100">
                <a:moveTo>
                  <a:pt x="0" y="0"/>
                </a:moveTo>
                <a:lnTo>
                  <a:pt x="19431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745998" y="5184647"/>
            <a:ext cx="1943100" cy="0"/>
          </a:xfrm>
          <a:custGeom>
            <a:avLst/>
            <a:gdLst/>
            <a:ahLst/>
            <a:cxnLst/>
            <a:rect l="l" t="t" r="r" b="b"/>
            <a:pathLst>
              <a:path w="1943100">
                <a:moveTo>
                  <a:pt x="0" y="0"/>
                </a:moveTo>
                <a:lnTo>
                  <a:pt x="19431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745998" y="5233415"/>
            <a:ext cx="1943100" cy="0"/>
          </a:xfrm>
          <a:custGeom>
            <a:avLst/>
            <a:gdLst/>
            <a:ahLst/>
            <a:cxnLst/>
            <a:rect l="l" t="t" r="r" b="b"/>
            <a:pathLst>
              <a:path w="1943100">
                <a:moveTo>
                  <a:pt x="0" y="0"/>
                </a:moveTo>
                <a:lnTo>
                  <a:pt x="19431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745998" y="5282945"/>
            <a:ext cx="1943100" cy="0"/>
          </a:xfrm>
          <a:custGeom>
            <a:avLst/>
            <a:gdLst/>
            <a:ahLst/>
            <a:cxnLst/>
            <a:rect l="l" t="t" r="r" b="b"/>
            <a:pathLst>
              <a:path w="1943100">
                <a:moveTo>
                  <a:pt x="0" y="0"/>
                </a:moveTo>
                <a:lnTo>
                  <a:pt x="19431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745998" y="5331713"/>
            <a:ext cx="1943100" cy="0"/>
          </a:xfrm>
          <a:custGeom>
            <a:avLst/>
            <a:gdLst/>
            <a:ahLst/>
            <a:cxnLst/>
            <a:rect l="l" t="t" r="r" b="b"/>
            <a:pathLst>
              <a:path w="1943100">
                <a:moveTo>
                  <a:pt x="0" y="0"/>
                </a:moveTo>
                <a:lnTo>
                  <a:pt x="19431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745998" y="5380481"/>
            <a:ext cx="1943100" cy="0"/>
          </a:xfrm>
          <a:custGeom>
            <a:avLst/>
            <a:gdLst/>
            <a:ahLst/>
            <a:cxnLst/>
            <a:rect l="l" t="t" r="r" b="b"/>
            <a:pathLst>
              <a:path w="1943100">
                <a:moveTo>
                  <a:pt x="0" y="0"/>
                </a:moveTo>
                <a:lnTo>
                  <a:pt x="19431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745998" y="5429249"/>
            <a:ext cx="1943100" cy="0"/>
          </a:xfrm>
          <a:custGeom>
            <a:avLst/>
            <a:gdLst/>
            <a:ahLst/>
            <a:cxnLst/>
            <a:rect l="l" t="t" r="r" b="b"/>
            <a:pathLst>
              <a:path w="1943100">
                <a:moveTo>
                  <a:pt x="0" y="0"/>
                </a:moveTo>
                <a:lnTo>
                  <a:pt x="19431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745998" y="5478017"/>
            <a:ext cx="1943100" cy="0"/>
          </a:xfrm>
          <a:custGeom>
            <a:avLst/>
            <a:gdLst/>
            <a:ahLst/>
            <a:cxnLst/>
            <a:rect l="l" t="t" r="r" b="b"/>
            <a:pathLst>
              <a:path w="1943100">
                <a:moveTo>
                  <a:pt x="0" y="0"/>
                </a:moveTo>
                <a:lnTo>
                  <a:pt x="19431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745998" y="5526785"/>
            <a:ext cx="1943100" cy="0"/>
          </a:xfrm>
          <a:custGeom>
            <a:avLst/>
            <a:gdLst/>
            <a:ahLst/>
            <a:cxnLst/>
            <a:rect l="l" t="t" r="r" b="b"/>
            <a:pathLst>
              <a:path w="1943100">
                <a:moveTo>
                  <a:pt x="0" y="0"/>
                </a:moveTo>
                <a:lnTo>
                  <a:pt x="19431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745998" y="5576315"/>
            <a:ext cx="1943100" cy="0"/>
          </a:xfrm>
          <a:custGeom>
            <a:avLst/>
            <a:gdLst/>
            <a:ahLst/>
            <a:cxnLst/>
            <a:rect l="l" t="t" r="r" b="b"/>
            <a:pathLst>
              <a:path w="1943100">
                <a:moveTo>
                  <a:pt x="0" y="0"/>
                </a:moveTo>
                <a:lnTo>
                  <a:pt x="19431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745998" y="5625083"/>
            <a:ext cx="1943100" cy="0"/>
          </a:xfrm>
          <a:custGeom>
            <a:avLst/>
            <a:gdLst/>
            <a:ahLst/>
            <a:cxnLst/>
            <a:rect l="l" t="t" r="r" b="b"/>
            <a:pathLst>
              <a:path w="1943100">
                <a:moveTo>
                  <a:pt x="0" y="0"/>
                </a:moveTo>
                <a:lnTo>
                  <a:pt x="19431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745998" y="5673851"/>
            <a:ext cx="1943100" cy="0"/>
          </a:xfrm>
          <a:custGeom>
            <a:avLst/>
            <a:gdLst/>
            <a:ahLst/>
            <a:cxnLst/>
            <a:rect l="l" t="t" r="r" b="b"/>
            <a:pathLst>
              <a:path w="1943100">
                <a:moveTo>
                  <a:pt x="0" y="0"/>
                </a:moveTo>
                <a:lnTo>
                  <a:pt x="19431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745998" y="5722619"/>
            <a:ext cx="1943100" cy="0"/>
          </a:xfrm>
          <a:custGeom>
            <a:avLst/>
            <a:gdLst/>
            <a:ahLst/>
            <a:cxnLst/>
            <a:rect l="l" t="t" r="r" b="b"/>
            <a:pathLst>
              <a:path w="1943100">
                <a:moveTo>
                  <a:pt x="0" y="0"/>
                </a:moveTo>
                <a:lnTo>
                  <a:pt x="19431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745998" y="5771387"/>
            <a:ext cx="1943100" cy="0"/>
          </a:xfrm>
          <a:custGeom>
            <a:avLst/>
            <a:gdLst/>
            <a:ahLst/>
            <a:cxnLst/>
            <a:rect l="l" t="t" r="r" b="b"/>
            <a:pathLst>
              <a:path w="1943100">
                <a:moveTo>
                  <a:pt x="0" y="0"/>
                </a:moveTo>
                <a:lnTo>
                  <a:pt x="19431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745998" y="5820155"/>
            <a:ext cx="1943100" cy="0"/>
          </a:xfrm>
          <a:custGeom>
            <a:avLst/>
            <a:gdLst/>
            <a:ahLst/>
            <a:cxnLst/>
            <a:rect l="l" t="t" r="r" b="b"/>
            <a:pathLst>
              <a:path w="1943100">
                <a:moveTo>
                  <a:pt x="0" y="0"/>
                </a:moveTo>
                <a:lnTo>
                  <a:pt x="19431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745998" y="5869685"/>
            <a:ext cx="1943100" cy="0"/>
          </a:xfrm>
          <a:custGeom>
            <a:avLst/>
            <a:gdLst/>
            <a:ahLst/>
            <a:cxnLst/>
            <a:rect l="l" t="t" r="r" b="b"/>
            <a:pathLst>
              <a:path w="1943100">
                <a:moveTo>
                  <a:pt x="0" y="0"/>
                </a:moveTo>
                <a:lnTo>
                  <a:pt x="19431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745998" y="5918453"/>
            <a:ext cx="1943100" cy="0"/>
          </a:xfrm>
          <a:custGeom>
            <a:avLst/>
            <a:gdLst/>
            <a:ahLst/>
            <a:cxnLst/>
            <a:rect l="l" t="t" r="r" b="b"/>
            <a:pathLst>
              <a:path w="1943100">
                <a:moveTo>
                  <a:pt x="0" y="0"/>
                </a:moveTo>
                <a:lnTo>
                  <a:pt x="19431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745998" y="5967221"/>
            <a:ext cx="1943100" cy="0"/>
          </a:xfrm>
          <a:custGeom>
            <a:avLst/>
            <a:gdLst/>
            <a:ahLst/>
            <a:cxnLst/>
            <a:rect l="l" t="t" r="r" b="b"/>
            <a:pathLst>
              <a:path w="1943100">
                <a:moveTo>
                  <a:pt x="0" y="0"/>
                </a:moveTo>
                <a:lnTo>
                  <a:pt x="19431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745998" y="6015988"/>
            <a:ext cx="1943100" cy="0"/>
          </a:xfrm>
          <a:custGeom>
            <a:avLst/>
            <a:gdLst/>
            <a:ahLst/>
            <a:cxnLst/>
            <a:rect l="l" t="t" r="r" b="b"/>
            <a:pathLst>
              <a:path w="1943100">
                <a:moveTo>
                  <a:pt x="0" y="0"/>
                </a:moveTo>
                <a:lnTo>
                  <a:pt x="19431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745998" y="6064756"/>
            <a:ext cx="1943100" cy="0"/>
          </a:xfrm>
          <a:custGeom>
            <a:avLst/>
            <a:gdLst/>
            <a:ahLst/>
            <a:cxnLst/>
            <a:rect l="l" t="t" r="r" b="b"/>
            <a:pathLst>
              <a:path w="1943100">
                <a:moveTo>
                  <a:pt x="0" y="0"/>
                </a:moveTo>
                <a:lnTo>
                  <a:pt x="19431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745998" y="6113524"/>
            <a:ext cx="1943100" cy="0"/>
          </a:xfrm>
          <a:custGeom>
            <a:avLst/>
            <a:gdLst/>
            <a:ahLst/>
            <a:cxnLst/>
            <a:rect l="l" t="t" r="r" b="b"/>
            <a:pathLst>
              <a:path w="1943100">
                <a:moveTo>
                  <a:pt x="0" y="0"/>
                </a:moveTo>
                <a:lnTo>
                  <a:pt x="19431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747522" y="4867655"/>
            <a:ext cx="0" cy="1296670"/>
          </a:xfrm>
          <a:custGeom>
            <a:avLst/>
            <a:gdLst/>
            <a:ahLst/>
            <a:cxnLst/>
            <a:rect l="l" t="t" r="r" b="b"/>
            <a:pathLst>
              <a:path h="1296670">
                <a:moveTo>
                  <a:pt x="0" y="0"/>
                </a:moveTo>
                <a:lnTo>
                  <a:pt x="0" y="1296162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2687573" y="4867655"/>
            <a:ext cx="0" cy="1296670"/>
          </a:xfrm>
          <a:custGeom>
            <a:avLst/>
            <a:gdLst/>
            <a:ahLst/>
            <a:cxnLst/>
            <a:rect l="l" t="t" r="r" b="b"/>
            <a:pathLst>
              <a:path h="1296670">
                <a:moveTo>
                  <a:pt x="0" y="0"/>
                </a:moveTo>
                <a:lnTo>
                  <a:pt x="0" y="1296162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745998" y="4869179"/>
            <a:ext cx="1943100" cy="0"/>
          </a:xfrm>
          <a:custGeom>
            <a:avLst/>
            <a:gdLst/>
            <a:ahLst/>
            <a:cxnLst/>
            <a:rect l="l" t="t" r="r" b="b"/>
            <a:pathLst>
              <a:path w="1943100">
                <a:moveTo>
                  <a:pt x="0" y="0"/>
                </a:moveTo>
                <a:lnTo>
                  <a:pt x="19431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745998" y="6162294"/>
            <a:ext cx="1943100" cy="0"/>
          </a:xfrm>
          <a:custGeom>
            <a:avLst/>
            <a:gdLst/>
            <a:ahLst/>
            <a:cxnLst/>
            <a:rect l="l" t="t" r="r" b="b"/>
            <a:pathLst>
              <a:path w="1943100">
                <a:moveTo>
                  <a:pt x="0" y="0"/>
                </a:moveTo>
                <a:lnTo>
                  <a:pt x="19431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 txBox="1"/>
          <p:nvPr/>
        </p:nvSpPr>
        <p:spPr>
          <a:xfrm>
            <a:off x="2095752" y="4862574"/>
            <a:ext cx="584835" cy="844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50" b="1" spc="30" dirty="0">
                <a:solidFill>
                  <a:srgbClr val="FFFFFF"/>
                </a:solidFill>
                <a:latin typeface="楷体" panose="02010609060101010101" charset="-122"/>
                <a:cs typeface="楷体" panose="02010609060101010101" charset="-122"/>
              </a:rPr>
              <a:t>影响的人员</a:t>
            </a:r>
            <a:r>
              <a:rPr sz="350" b="1" spc="110" dirty="0">
                <a:solidFill>
                  <a:srgbClr val="FFFFFF"/>
                </a:solidFill>
                <a:latin typeface="楷体" panose="02010609060101010101" charset="-122"/>
                <a:cs typeface="楷体" panose="02010609060101010101" charset="-122"/>
              </a:rPr>
              <a:t> </a:t>
            </a:r>
            <a:r>
              <a:rPr sz="350" b="1" spc="30" dirty="0">
                <a:solidFill>
                  <a:srgbClr val="FFFFFF"/>
                </a:solidFill>
                <a:latin typeface="楷体" panose="02010609060101010101" charset="-122"/>
                <a:cs typeface="楷体" panose="02010609060101010101" charset="-122"/>
              </a:rPr>
              <a:t>实验室类型</a:t>
            </a:r>
            <a:endParaRPr sz="35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821436" y="4925510"/>
            <a:ext cx="628650" cy="12318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75"/>
              </a:spcBef>
            </a:pPr>
            <a:r>
              <a:rPr sz="250" b="1" spc="1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2016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台 湾 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Ralstonia</a:t>
            </a:r>
            <a:r>
              <a:rPr sz="25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pickettii</a:t>
            </a:r>
            <a:endParaRPr sz="25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85"/>
              </a:spcBef>
            </a:pPr>
            <a:r>
              <a:rPr sz="250" b="1" spc="1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2014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韩 国</a:t>
            </a:r>
            <a:r>
              <a:rPr sz="250" spc="16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登 革 病 毒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1720594" y="4925510"/>
            <a:ext cx="159385" cy="1231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5080">
              <a:lnSpc>
                <a:spcPct val="128000"/>
              </a:lnSpc>
              <a:spcBef>
                <a:spcPts val="90"/>
              </a:spcBef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不清楚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自我接种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2067305" y="4925510"/>
            <a:ext cx="195580" cy="12318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75"/>
              </a:spcBef>
            </a:pPr>
            <a:r>
              <a:rPr sz="250" spc="10" dirty="0">
                <a:latin typeface="Calibri" panose="020F0502020204030204"/>
                <a:cs typeface="Calibri" panose="020F0502020204030204"/>
              </a:rPr>
              <a:t>‐</a:t>
            </a:r>
            <a:endParaRPr sz="25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85"/>
              </a:spcBef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实验室人员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2414772" y="4925510"/>
            <a:ext cx="182880" cy="12318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75"/>
              </a:spcBef>
            </a:pPr>
            <a:r>
              <a:rPr sz="250" spc="10" dirty="0">
                <a:latin typeface="Calibri" panose="020F0502020204030204"/>
                <a:cs typeface="Calibri" panose="020F0502020204030204"/>
              </a:rPr>
              <a:t>‐</a:t>
            </a:r>
            <a:endParaRPr sz="25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85"/>
              </a:spcBef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研究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/BSL‐2</a:t>
            </a:r>
            <a:endParaRPr sz="25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821436" y="5023048"/>
            <a:ext cx="654050" cy="12318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75"/>
              </a:spcBef>
            </a:pPr>
            <a:r>
              <a:rPr sz="250" b="1" spc="1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2011</a:t>
            </a:r>
            <a:r>
              <a:rPr sz="250" b="1" spc="8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澳大利亚</a:t>
            </a:r>
            <a:r>
              <a:rPr sz="250" spc="8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登革病毒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85"/>
              </a:spcBef>
            </a:pPr>
            <a:r>
              <a:rPr sz="250" b="1" spc="1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2010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印 度</a:t>
            </a:r>
            <a:r>
              <a:rPr sz="250" spc="9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Buffalopox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病 </a:t>
            </a:r>
            <a:r>
              <a:rPr sz="250" spc="100" dirty="0">
                <a:latin typeface="宋体" panose="02010600030101010101" pitchFamily="2" charset="-122"/>
                <a:cs typeface="宋体" panose="02010600030101010101" pitchFamily="2" charset="-122"/>
              </a:rPr>
              <a:t>毒 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(Z)</a:t>
            </a:r>
            <a:endParaRPr sz="25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1720594" y="5023048"/>
            <a:ext cx="506095" cy="1231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5080">
              <a:lnSpc>
                <a:spcPct val="128000"/>
              </a:lnSpc>
              <a:spcBef>
                <a:spcPts val="90"/>
              </a:spcBef>
              <a:tabLst>
                <a:tab pos="346075" algn="l"/>
              </a:tabLst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蚊子叮咬或气溶胶</a:t>
            </a:r>
            <a:r>
              <a:rPr sz="250" spc="10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科学家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破碎的安瓿</a:t>
            </a:r>
            <a:r>
              <a:rPr sz="250" dirty="0">
                <a:latin typeface="宋体" panose="02010600030101010101" pitchFamily="2" charset="-122"/>
                <a:cs typeface="宋体" panose="02010600030101010101" pitchFamily="2" charset="-122"/>
              </a:rPr>
              <a:t>	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研究人员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2414777" y="5023048"/>
            <a:ext cx="182880" cy="12318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75"/>
              </a:spcBef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研究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/BSL‐2</a:t>
            </a:r>
            <a:endParaRPr sz="25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85"/>
              </a:spcBef>
            </a:pPr>
            <a:r>
              <a:rPr sz="250" spc="10" dirty="0">
                <a:latin typeface="Calibri" panose="020F0502020204030204"/>
                <a:cs typeface="Calibri" panose="020F0502020204030204"/>
              </a:rPr>
              <a:t>‐</a:t>
            </a:r>
            <a:endParaRPr sz="25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808736" y="5126232"/>
            <a:ext cx="524510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0" b="1" spc="1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2009</a:t>
            </a:r>
            <a:r>
              <a:rPr sz="250" b="1" spc="6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马来西亚</a:t>
            </a:r>
            <a:r>
              <a:rPr sz="250" spc="7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布鲁氏菌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1707894" y="5126232"/>
            <a:ext cx="554990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58775" algn="l"/>
              </a:tabLst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不清楚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	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实验室人员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2402077" y="5126232"/>
            <a:ext cx="99060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临床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808736" y="5170116"/>
            <a:ext cx="257175" cy="12318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250" b="1" spc="1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2006    </a:t>
            </a:r>
            <a:r>
              <a:rPr sz="250" b="1" spc="6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台 湾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250" b="1" spc="1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2006    </a:t>
            </a:r>
            <a:r>
              <a:rPr sz="250" b="1" spc="6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" b="1" spc="40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中 </a:t>
            </a:r>
            <a:r>
              <a:rPr sz="250" b="1" spc="35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国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1161540" y="5170116"/>
            <a:ext cx="395605" cy="12318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志贺氏菌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(Z)</a:t>
            </a:r>
            <a:endParaRPr sz="25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250" b="1" spc="40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汉城</a:t>
            </a:r>
            <a:r>
              <a:rPr sz="250" b="1" spc="35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病毒</a:t>
            </a:r>
            <a:r>
              <a:rPr sz="250" b="1" spc="25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和</a:t>
            </a:r>
            <a:r>
              <a:rPr sz="250" b="1" spc="35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汉坦</a:t>
            </a:r>
            <a:r>
              <a:rPr sz="250" b="1" spc="25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病</a:t>
            </a:r>
            <a:r>
              <a:rPr sz="250" b="1" spc="35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毒</a:t>
            </a:r>
            <a:r>
              <a:rPr sz="250" b="1" spc="1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(Z)</a:t>
            </a:r>
            <a:endParaRPr sz="25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1707894" y="5170116"/>
            <a:ext cx="210185" cy="12318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不清楚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250" b="1" spc="40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可能</a:t>
            </a:r>
            <a:r>
              <a:rPr sz="250" b="1" spc="35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气溶胶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2054605" y="5170116"/>
            <a:ext cx="191770" cy="12318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研究生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250" b="1" spc="1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8</a:t>
            </a:r>
            <a:r>
              <a:rPr sz="250" b="1" spc="40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名研</a:t>
            </a:r>
            <a:r>
              <a:rPr sz="250" b="1" spc="35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究生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2402077" y="5170116"/>
            <a:ext cx="100330" cy="1231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-635">
              <a:lnSpc>
                <a:spcPct val="128000"/>
              </a:lnSpc>
              <a:spcBef>
                <a:spcPts val="90"/>
              </a:spcBef>
            </a:pPr>
            <a:r>
              <a:rPr sz="250" spc="30" dirty="0">
                <a:latin typeface="宋体" panose="02010600030101010101" pitchFamily="2" charset="-122"/>
                <a:cs typeface="宋体" panose="02010600030101010101" pitchFamily="2" charset="-122"/>
              </a:rPr>
              <a:t>研究 </a:t>
            </a:r>
            <a:r>
              <a:rPr sz="250" b="1" spc="40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研究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808736" y="5272537"/>
            <a:ext cx="256540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0" b="1" spc="1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2004</a:t>
            </a:r>
            <a:r>
              <a:rPr sz="250" b="1" spc="8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台 湾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1161540" y="5272537"/>
            <a:ext cx="226695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登革病毒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1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型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1707894" y="5272537"/>
            <a:ext cx="172085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蚊子叮咬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2054606" y="5272537"/>
            <a:ext cx="135255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研究生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2402078" y="5272537"/>
            <a:ext cx="99060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研究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2054606" y="5321308"/>
            <a:ext cx="446405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60045" algn="l"/>
              </a:tabLst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研究人员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	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研究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808736" y="5316428"/>
            <a:ext cx="258445" cy="12318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250" b="1" spc="1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2004    </a:t>
            </a:r>
            <a:r>
              <a:rPr sz="250" b="1" spc="6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台 湾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250" b="1" spc="1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2004    </a:t>
            </a:r>
            <a:r>
              <a:rPr sz="250" b="1" spc="6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" b="1" spc="40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中 国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1161540" y="5316428"/>
            <a:ext cx="222250" cy="12318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250" spc="10" dirty="0">
                <a:latin typeface="Calibri" panose="020F0502020204030204"/>
                <a:cs typeface="Calibri" panose="020F0502020204030204"/>
              </a:rPr>
              <a:t>S</a:t>
            </a:r>
            <a:r>
              <a:rPr sz="250" spc="20" dirty="0">
                <a:latin typeface="Calibri" panose="020F0502020204030204"/>
                <a:cs typeface="Calibri" panose="020F0502020204030204"/>
              </a:rPr>
              <a:t>A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RS</a:t>
            </a:r>
            <a:r>
              <a:rPr sz="250" spc="15" dirty="0">
                <a:latin typeface="Calibri" panose="020F0502020204030204"/>
                <a:cs typeface="Calibri" panose="020F0502020204030204"/>
              </a:rPr>
              <a:t>‐C</a:t>
            </a:r>
            <a:r>
              <a:rPr sz="250" spc="15" dirty="0">
                <a:latin typeface="Calibri" panose="020F0502020204030204"/>
                <a:cs typeface="Calibri" panose="020F0502020204030204"/>
              </a:rPr>
              <a:t>o</a:t>
            </a:r>
            <a:r>
              <a:rPr sz="250" spc="20" dirty="0">
                <a:latin typeface="Calibri" panose="020F0502020204030204"/>
                <a:cs typeface="Calibri" panose="020F0502020204030204"/>
              </a:rPr>
              <a:t>V</a:t>
            </a:r>
            <a:r>
              <a:rPr sz="25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(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Z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)</a:t>
            </a:r>
            <a:endParaRPr sz="25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250" b="1" spc="1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S</a:t>
            </a:r>
            <a:r>
              <a:rPr sz="250" b="1" spc="1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A</a:t>
            </a:r>
            <a:r>
              <a:rPr sz="250" b="1" spc="1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RS‐</a:t>
            </a:r>
            <a:r>
              <a:rPr sz="250" b="1" spc="1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C</a:t>
            </a:r>
            <a:r>
              <a:rPr sz="250" b="1" spc="2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oV</a:t>
            </a:r>
            <a:r>
              <a:rPr sz="250" b="1" spc="-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" b="1" spc="1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(Z)</a:t>
            </a:r>
            <a:endParaRPr sz="25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1707894" y="5316428"/>
            <a:ext cx="281940" cy="1231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28000"/>
              </a:lnSpc>
              <a:spcBef>
                <a:spcPts val="90"/>
              </a:spcBef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清洁溢洒的液体 </a:t>
            </a:r>
            <a:r>
              <a:rPr sz="250" b="1" spc="40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不清楚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2054606" y="5370075"/>
            <a:ext cx="447040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0" b="1" spc="1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8</a:t>
            </a:r>
            <a:r>
              <a:rPr sz="250" b="1" spc="40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人感</a:t>
            </a:r>
            <a:r>
              <a:rPr sz="250" b="1" spc="35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染</a:t>
            </a:r>
            <a:r>
              <a:rPr sz="250" b="1" spc="20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250" b="1" spc="2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1</a:t>
            </a:r>
            <a:r>
              <a:rPr sz="250" b="1" spc="35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人死亡</a:t>
            </a:r>
            <a:r>
              <a:rPr sz="250" b="1" spc="70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50" b="1" spc="40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研</a:t>
            </a:r>
            <a:r>
              <a:rPr sz="250" b="1" spc="35" dirty="0">
                <a:solidFill>
                  <a:srgbClr val="C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究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808736" y="5413202"/>
            <a:ext cx="745490" cy="12446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250" b="1" spc="1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2003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新 加 坡</a:t>
            </a:r>
            <a:r>
              <a:rPr sz="250" spc="19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50" spc="15" dirty="0">
                <a:latin typeface="Calibri" panose="020F0502020204030204"/>
                <a:cs typeface="Calibri" panose="020F0502020204030204"/>
              </a:rPr>
              <a:t>SARS‐CoV 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(Z)</a:t>
            </a:r>
            <a:endParaRPr sz="25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50" b="1" spc="1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2002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日 本 </a:t>
            </a:r>
            <a:r>
              <a:rPr sz="250" spc="15" dirty="0">
                <a:latin typeface="Calibri" panose="020F0502020204030204"/>
                <a:cs typeface="Calibri" panose="020F0502020204030204"/>
              </a:rPr>
              <a:t>Arthroderma</a:t>
            </a:r>
            <a:r>
              <a:rPr sz="25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benhamiae</a:t>
            </a:r>
            <a:endParaRPr sz="25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1707894" y="5413202"/>
            <a:ext cx="135255" cy="1244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30000"/>
              </a:lnSpc>
              <a:spcBef>
                <a:spcPts val="90"/>
              </a:spcBef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不清楚 不清楚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2054605" y="5413202"/>
            <a:ext cx="135255" cy="1244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30000"/>
              </a:lnSpc>
              <a:spcBef>
                <a:spcPts val="90"/>
              </a:spcBef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研究生 科学家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2402077" y="5413202"/>
            <a:ext cx="195580" cy="1244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30000"/>
              </a:lnSpc>
              <a:spcBef>
                <a:spcPts val="90"/>
              </a:spcBef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研究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/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BSL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‐3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研究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2054606" y="5517148"/>
            <a:ext cx="208279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实验室人员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2054606" y="5565915"/>
            <a:ext cx="172085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研究人员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2402078" y="5512268"/>
            <a:ext cx="99060" cy="1231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28000"/>
              </a:lnSpc>
              <a:spcBef>
                <a:spcPts val="90"/>
              </a:spcBef>
            </a:pPr>
            <a:r>
              <a:rPr sz="250" spc="30" dirty="0">
                <a:latin typeface="宋体" panose="02010600030101010101" pitchFamily="2" charset="-122"/>
                <a:cs typeface="宋体" panose="02010600030101010101" pitchFamily="2" charset="-122"/>
              </a:rPr>
              <a:t>临床 研究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808736" y="5512268"/>
            <a:ext cx="1107440" cy="1720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28000"/>
              </a:lnSpc>
              <a:spcBef>
                <a:spcPts val="90"/>
              </a:spcBef>
              <a:tabLst>
                <a:tab pos="911225" algn="l"/>
              </a:tabLst>
            </a:pPr>
            <a:r>
              <a:rPr sz="250" b="1" spc="1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2002</a:t>
            </a:r>
            <a:r>
              <a:rPr sz="250" b="1" spc="2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澳大利亚</a:t>
            </a:r>
            <a:r>
              <a:rPr sz="250" spc="9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金黄色葡萄球菌、</a:t>
            </a:r>
            <a:r>
              <a:rPr sz="250" spc="15" dirty="0">
                <a:latin typeface="Calibri" panose="020F0502020204030204"/>
                <a:cs typeface="Calibri" panose="020F0502020204030204"/>
              </a:rPr>
              <a:t>MRSA</a:t>
            </a:r>
            <a:r>
              <a:rPr sz="250" spc="25" dirty="0"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250" spc="15" dirty="0">
                <a:latin typeface="Calibri" panose="020F0502020204030204"/>
                <a:cs typeface="Calibri" panose="020F0502020204030204"/>
              </a:rPr>
              <a:t>EMRSA</a:t>
            </a:r>
            <a:r>
              <a:rPr sz="250" spc="45" dirty="0">
                <a:latin typeface="Calibri" panose="020F0502020204030204"/>
                <a:cs typeface="Calibri" panose="020F0502020204030204"/>
              </a:rPr>
              <a:t>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伤口污染 </a:t>
            </a:r>
            <a:r>
              <a:rPr sz="250" b="1" spc="1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2001         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日 本    </a:t>
            </a:r>
            <a:r>
              <a:rPr sz="250" spc="4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50" spc="15" dirty="0">
                <a:latin typeface="Calibri" panose="020F0502020204030204"/>
                <a:cs typeface="Calibri" panose="020F0502020204030204"/>
              </a:rPr>
              <a:t>Arthroderma</a:t>
            </a:r>
            <a:r>
              <a:rPr sz="250" dirty="0">
                <a:latin typeface="Calibri" panose="020F0502020204030204"/>
                <a:cs typeface="Calibri" panose="020F0502020204030204"/>
              </a:rPr>
              <a:t> 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benhamiae(Z)	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不清楚 </a:t>
            </a:r>
            <a:r>
              <a:rPr sz="250" b="1" spc="1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200</a:t>
            </a:r>
            <a:r>
              <a:rPr sz="250" b="1" spc="1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0</a:t>
            </a:r>
            <a:r>
              <a:rPr sz="25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          </a:t>
            </a:r>
            <a:r>
              <a:rPr sz="250" b="1" spc="-1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韩国</a:t>
            </a:r>
            <a:r>
              <a:rPr sz="250" dirty="0">
                <a:latin typeface="宋体" panose="02010600030101010101" pitchFamily="2" charset="-122"/>
                <a:cs typeface="宋体" panose="02010600030101010101" pitchFamily="2" charset="-122"/>
              </a:rPr>
              <a:t>       </a:t>
            </a:r>
            <a:r>
              <a:rPr sz="250" spc="-4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50" spc="15" dirty="0">
                <a:latin typeface="Calibri" panose="020F0502020204030204"/>
                <a:cs typeface="Calibri" panose="020F0502020204030204"/>
              </a:rPr>
              <a:t>Or</a:t>
            </a:r>
            <a:r>
              <a:rPr sz="250" dirty="0">
                <a:latin typeface="Calibri" panose="020F0502020204030204"/>
                <a:cs typeface="Calibri" panose="020F0502020204030204"/>
              </a:rPr>
              <a:t>i</a:t>
            </a:r>
            <a:r>
              <a:rPr sz="250" spc="15" dirty="0">
                <a:latin typeface="Calibri" panose="020F0502020204030204"/>
                <a:cs typeface="Calibri" panose="020F0502020204030204"/>
              </a:rPr>
              <a:t>e</a:t>
            </a:r>
            <a:r>
              <a:rPr sz="250" spc="5" dirty="0">
                <a:latin typeface="Calibri" panose="020F0502020204030204"/>
                <a:cs typeface="Calibri" panose="020F0502020204030204"/>
              </a:rPr>
              <a:t>nti</a:t>
            </a:r>
            <a:r>
              <a:rPr sz="250" spc="15" dirty="0">
                <a:latin typeface="Calibri" panose="020F0502020204030204"/>
                <a:cs typeface="Calibri" panose="020F0502020204030204"/>
              </a:rPr>
              <a:t>a</a:t>
            </a:r>
            <a:r>
              <a:rPr sz="25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50" spc="5" dirty="0">
                <a:latin typeface="Calibri" panose="020F0502020204030204"/>
                <a:cs typeface="Calibri" panose="020F0502020204030204"/>
              </a:rPr>
              <a:t>t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s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ut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s</a:t>
            </a:r>
            <a:r>
              <a:rPr sz="250" spc="15" dirty="0">
                <a:latin typeface="Calibri" panose="020F0502020204030204"/>
                <a:cs typeface="Calibri" panose="020F0502020204030204"/>
              </a:rPr>
              <a:t>u</a:t>
            </a:r>
            <a:r>
              <a:rPr sz="250" spc="15" dirty="0">
                <a:latin typeface="Calibri" panose="020F0502020204030204"/>
                <a:cs typeface="Calibri" panose="020F0502020204030204"/>
              </a:rPr>
              <a:t>g</a:t>
            </a:r>
            <a:r>
              <a:rPr sz="250" spc="15" dirty="0">
                <a:latin typeface="Calibri" panose="020F0502020204030204"/>
                <a:cs typeface="Calibri" panose="020F0502020204030204"/>
              </a:rPr>
              <a:t>amu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s</a:t>
            </a:r>
            <a:r>
              <a:rPr sz="250" spc="15" dirty="0">
                <a:latin typeface="Calibri" panose="020F0502020204030204"/>
                <a:cs typeface="Calibri" panose="020F0502020204030204"/>
              </a:rPr>
              <a:t>h</a:t>
            </a:r>
            <a:r>
              <a:rPr sz="250" spc="5" dirty="0">
                <a:latin typeface="Calibri" panose="020F0502020204030204"/>
                <a:cs typeface="Calibri" panose="020F0502020204030204"/>
              </a:rPr>
              <a:t>i</a:t>
            </a:r>
            <a:r>
              <a:rPr sz="25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(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Z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)</a:t>
            </a:r>
            <a:r>
              <a:rPr sz="250" dirty="0">
                <a:latin typeface="Calibri" panose="020F0502020204030204"/>
                <a:cs typeface="Calibri" panose="020F0502020204030204"/>
              </a:rPr>
              <a:t>	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可能气溶胶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2054606" y="5614685"/>
            <a:ext cx="172085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工作人员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2402078" y="5614685"/>
            <a:ext cx="36830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250" spc="10" dirty="0">
                <a:latin typeface="Calibri" panose="020F0502020204030204"/>
                <a:cs typeface="Calibri" panose="020F0502020204030204"/>
              </a:rPr>
              <a:t>‐</a:t>
            </a:r>
            <a:endParaRPr sz="25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2054606" y="5663456"/>
            <a:ext cx="208279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实验室人员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808736" y="5658577"/>
            <a:ext cx="256540" cy="12318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250" b="1" spc="1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1999    </a:t>
            </a:r>
            <a:r>
              <a:rPr sz="250" b="1" spc="6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台 湾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250" b="1" spc="1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1998    </a:t>
            </a:r>
            <a:r>
              <a:rPr sz="250" b="1" spc="6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日 本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1161541" y="5658577"/>
            <a:ext cx="284480" cy="1231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28000"/>
              </a:lnSpc>
              <a:spcBef>
                <a:spcPts val="90"/>
              </a:spcBef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副溶血性弧菌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(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Z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)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幽门螺杆菌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(Z)</a:t>
            </a:r>
            <a:endParaRPr sz="25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1707895" y="5658577"/>
            <a:ext cx="281940" cy="1231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28000"/>
              </a:lnSpc>
              <a:spcBef>
                <a:spcPts val="90"/>
              </a:spcBef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处理感染的鲍鱼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不清楚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2054606" y="5712223"/>
            <a:ext cx="172085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细菌学家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2402078" y="5658577"/>
            <a:ext cx="36830" cy="12318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5"/>
              </a:spcBef>
            </a:pPr>
            <a:r>
              <a:rPr sz="250" spc="10" dirty="0">
                <a:latin typeface="Calibri" panose="020F0502020204030204"/>
                <a:cs typeface="Calibri" panose="020F0502020204030204"/>
              </a:rPr>
              <a:t>‐</a:t>
            </a:r>
            <a:endParaRPr sz="250">
              <a:latin typeface="Calibri" panose="020F0502020204030204"/>
              <a:cs typeface="Calibri" panose="020F0502020204030204"/>
            </a:endParaRPr>
          </a:p>
          <a:p>
            <a:pPr algn="ctr">
              <a:lnSpc>
                <a:spcPct val="100000"/>
              </a:lnSpc>
              <a:spcBef>
                <a:spcPts val="85"/>
              </a:spcBef>
            </a:pPr>
            <a:r>
              <a:rPr sz="250" spc="10" dirty="0">
                <a:latin typeface="Calibri" panose="020F0502020204030204"/>
                <a:cs typeface="Calibri" panose="020F0502020204030204"/>
              </a:rPr>
              <a:t>‐</a:t>
            </a:r>
            <a:endParaRPr sz="25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763016" y="5761754"/>
            <a:ext cx="646430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0" b="1" spc="1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1996–2000</a:t>
            </a:r>
            <a:r>
              <a:rPr sz="250" b="1" spc="7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澳大利亚</a:t>
            </a:r>
            <a:r>
              <a:rPr sz="250" spc="6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猪布鲁氏菌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(Z)</a:t>
            </a:r>
            <a:endParaRPr sz="25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1707895" y="5761754"/>
            <a:ext cx="135255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不清楚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2054606" y="5761754"/>
            <a:ext cx="172085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各种人员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2402078" y="5761754"/>
            <a:ext cx="99060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临床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808736" y="5805639"/>
            <a:ext cx="1034415" cy="12318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  <a:tabLst>
                <a:tab pos="911225" algn="l"/>
              </a:tabLst>
            </a:pPr>
            <a:r>
              <a:rPr sz="250" b="1" spc="1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199</a:t>
            </a:r>
            <a:r>
              <a:rPr sz="250" b="1" spc="1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6</a:t>
            </a:r>
            <a:r>
              <a:rPr sz="25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          </a:t>
            </a:r>
            <a:r>
              <a:rPr sz="250" b="1" spc="-1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马来西亚</a:t>
            </a:r>
            <a:r>
              <a:rPr sz="250" spc="15" dirty="0">
                <a:latin typeface="Calibri" panose="020F0502020204030204"/>
                <a:cs typeface="Calibri" panose="020F0502020204030204"/>
              </a:rPr>
              <a:t>*</a:t>
            </a:r>
            <a:r>
              <a:rPr sz="250" dirty="0">
                <a:latin typeface="Calibri" panose="020F0502020204030204"/>
                <a:cs typeface="Calibri" panose="020F0502020204030204"/>
              </a:rPr>
              <a:t>   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伤寒沙门氏菌</a:t>
            </a:r>
            <a:r>
              <a:rPr sz="250" dirty="0">
                <a:latin typeface="宋体" panose="02010600030101010101" pitchFamily="2" charset="-122"/>
                <a:cs typeface="宋体" panose="02010600030101010101" pitchFamily="2" charset="-122"/>
              </a:rPr>
              <a:t>	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不清楚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250" b="1" spc="1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1992        </a:t>
            </a:r>
            <a:r>
              <a:rPr sz="250" b="1" spc="3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澳大利亚 </a:t>
            </a:r>
            <a:r>
              <a:rPr sz="250" spc="9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50" spc="15" dirty="0">
                <a:latin typeface="Calibri" panose="020F0502020204030204"/>
                <a:cs typeface="Calibri" panose="020F0502020204030204"/>
              </a:rPr>
              <a:t>Pseudomonas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 pseudomallei</a:t>
            </a:r>
            <a:r>
              <a:rPr sz="250" dirty="0">
                <a:latin typeface="Calibri" panose="020F0502020204030204"/>
                <a:cs typeface="Calibri" panose="020F0502020204030204"/>
              </a:rPr>
              <a:t> 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(Z)        </a:t>
            </a:r>
            <a:r>
              <a:rPr sz="250" spc="70" dirty="0">
                <a:latin typeface="Calibri" panose="020F0502020204030204"/>
                <a:cs typeface="Calibri" panose="020F0502020204030204"/>
              </a:rPr>
              <a:t>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不清楚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2054606" y="5805639"/>
            <a:ext cx="446405" cy="12318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  <a:tabLst>
                <a:tab pos="360045" algn="l"/>
              </a:tabLst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实验室人员	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‐</a:t>
            </a:r>
            <a:endParaRPr sz="25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250" spc="10" dirty="0">
                <a:latin typeface="Calibri" panose="020F0502020204030204"/>
                <a:cs typeface="Calibri" panose="020F0502020204030204"/>
              </a:rPr>
              <a:t>3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名实验室人员感染</a:t>
            </a:r>
            <a:r>
              <a:rPr sz="250" spc="11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诊断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808736" y="5908059"/>
            <a:ext cx="1034415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911225" algn="l"/>
              </a:tabLst>
            </a:pPr>
            <a:r>
              <a:rPr sz="250" b="1" spc="1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199</a:t>
            </a:r>
            <a:r>
              <a:rPr sz="250" b="1" spc="1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0</a:t>
            </a:r>
            <a:r>
              <a:rPr sz="25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          </a:t>
            </a:r>
            <a:r>
              <a:rPr sz="250" b="1" spc="-1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韩国</a:t>
            </a:r>
            <a:r>
              <a:rPr sz="250" dirty="0">
                <a:latin typeface="宋体" panose="02010600030101010101" pitchFamily="2" charset="-122"/>
                <a:cs typeface="宋体" panose="02010600030101010101" pitchFamily="2" charset="-122"/>
              </a:rPr>
              <a:t>       </a:t>
            </a:r>
            <a:r>
              <a:rPr sz="250" spc="-40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伤寒立克次体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(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Z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)</a:t>
            </a:r>
            <a:r>
              <a:rPr sz="250" dirty="0">
                <a:latin typeface="Calibri" panose="020F0502020204030204"/>
                <a:cs typeface="Calibri" panose="020F0502020204030204"/>
              </a:rPr>
              <a:t>	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不清楚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2054606" y="5908059"/>
            <a:ext cx="446405" cy="698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60045" algn="l"/>
              </a:tabLst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实验室人员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	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临床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821436" y="5951975"/>
            <a:ext cx="624205" cy="12318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75"/>
              </a:spcBef>
            </a:pPr>
            <a:r>
              <a:rPr sz="250" b="1" spc="1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1990       </a:t>
            </a:r>
            <a:r>
              <a:rPr sz="250" b="1" spc="7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印度    </a:t>
            </a:r>
            <a:r>
              <a:rPr sz="250" spc="15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麻风分枝杆菌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(Z)</a:t>
            </a:r>
            <a:endParaRPr sz="25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85"/>
              </a:spcBef>
            </a:pPr>
            <a:r>
              <a:rPr sz="250" b="1" spc="1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1989       </a:t>
            </a:r>
            <a:r>
              <a:rPr sz="250" b="1" spc="7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韩国    </a:t>
            </a:r>
            <a:r>
              <a:rPr sz="250" spc="15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伤寒立克次体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(Z)</a:t>
            </a:r>
            <a:endParaRPr sz="25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1720595" y="5951927"/>
            <a:ext cx="195580" cy="12318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75"/>
              </a:spcBef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不清楚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00000"/>
              </a:lnSpc>
              <a:spcBef>
                <a:spcPts val="85"/>
              </a:spcBef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飞溅到脸上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2067307" y="5951927"/>
            <a:ext cx="195580" cy="1231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5080">
              <a:lnSpc>
                <a:spcPct val="128000"/>
              </a:lnSpc>
              <a:spcBef>
                <a:spcPts val="90"/>
              </a:spcBef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工作人员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实验室人员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2414779" y="5951927"/>
            <a:ext cx="86360" cy="1231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5080">
              <a:lnSpc>
                <a:spcPct val="128000"/>
              </a:lnSpc>
              <a:spcBef>
                <a:spcPts val="90"/>
              </a:spcBef>
            </a:pPr>
            <a:r>
              <a:rPr sz="250" spc="30" dirty="0">
                <a:latin typeface="宋体" panose="02010600030101010101" pitchFamily="2" charset="-122"/>
                <a:cs typeface="宋体" panose="02010600030101010101" pitchFamily="2" charset="-122"/>
              </a:rPr>
              <a:t>临床 研究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821437" y="6048697"/>
            <a:ext cx="594995" cy="12446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80"/>
              </a:spcBef>
            </a:pPr>
            <a:r>
              <a:rPr sz="250" b="1" spc="1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1987</a:t>
            </a:r>
            <a:r>
              <a:rPr sz="250" b="1" spc="6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澳大利亚</a:t>
            </a:r>
            <a:r>
              <a:rPr sz="250" spc="15" dirty="0">
                <a:latin typeface="Calibri" panose="020F0502020204030204"/>
                <a:cs typeface="Calibri" panose="020F0502020204030204"/>
              </a:rPr>
              <a:t>ˆ</a:t>
            </a:r>
            <a:r>
              <a:rPr sz="250" spc="50" dirty="0">
                <a:latin typeface="Calibri" panose="020F0502020204030204"/>
                <a:cs typeface="Calibri" panose="020F0502020204030204"/>
              </a:rPr>
              <a:t>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新城疫病</a:t>
            </a:r>
            <a:r>
              <a:rPr sz="250" spc="85" dirty="0">
                <a:latin typeface="宋体" panose="02010600030101010101" pitchFamily="2" charset="-122"/>
                <a:cs typeface="宋体" panose="02010600030101010101" pitchFamily="2" charset="-122"/>
              </a:rPr>
              <a:t>毒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(Z)</a:t>
            </a:r>
            <a:endParaRPr sz="25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250" b="1" spc="1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1986</a:t>
            </a:r>
            <a:r>
              <a:rPr sz="250" b="1" spc="7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澳大利亚</a:t>
            </a:r>
            <a:r>
              <a:rPr sz="250" spc="15" dirty="0">
                <a:latin typeface="Calibri" panose="020F0502020204030204"/>
                <a:cs typeface="Calibri" panose="020F0502020204030204"/>
              </a:rPr>
              <a:t>ˆ</a:t>
            </a:r>
            <a:r>
              <a:rPr sz="250" spc="55" dirty="0">
                <a:latin typeface="Calibri" panose="020F0502020204030204"/>
                <a:cs typeface="Calibri" panose="020F0502020204030204"/>
              </a:rPr>
              <a:t>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布鲁氏</a:t>
            </a:r>
            <a:r>
              <a:rPr sz="250" spc="95" dirty="0">
                <a:latin typeface="宋体" panose="02010600030101010101" pitchFamily="2" charset="-122"/>
                <a:cs typeface="宋体" panose="02010600030101010101" pitchFamily="2" charset="-122"/>
              </a:rPr>
              <a:t>菌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(Z)</a:t>
            </a:r>
            <a:endParaRPr sz="25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1720595" y="6048697"/>
            <a:ext cx="542290" cy="1244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5080">
              <a:lnSpc>
                <a:spcPct val="130000"/>
              </a:lnSpc>
              <a:spcBef>
                <a:spcPts val="90"/>
              </a:spcBef>
              <a:tabLst>
                <a:tab pos="346075" algn="l"/>
              </a:tabLst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飞溅到脸上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	</a:t>
            </a:r>
            <a:r>
              <a:rPr sz="250" spc="30" dirty="0">
                <a:latin typeface="宋体" panose="02010600030101010101" pitchFamily="2" charset="-122"/>
                <a:cs typeface="宋体" panose="02010600030101010101" pitchFamily="2" charset="-122"/>
              </a:rPr>
              <a:t>实验室人员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偶然的自我接种</a:t>
            </a:r>
            <a:r>
              <a:rPr sz="250" spc="55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研究人员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2414779" y="6048697"/>
            <a:ext cx="182880" cy="1244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5080">
              <a:lnSpc>
                <a:spcPct val="130000"/>
              </a:lnSpc>
              <a:spcBef>
                <a:spcPts val="90"/>
              </a:spcBef>
            </a:pP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研究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/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BSL</a:t>
            </a:r>
            <a:r>
              <a:rPr sz="250" spc="10" dirty="0">
                <a:latin typeface="Calibri" panose="020F0502020204030204"/>
                <a:cs typeface="Calibri" panose="020F0502020204030204"/>
              </a:rPr>
              <a:t>‐3 </a:t>
            </a:r>
            <a:r>
              <a:rPr sz="250" spc="35" dirty="0">
                <a:latin typeface="宋体" panose="02010600030101010101" pitchFamily="2" charset="-122"/>
                <a:cs typeface="宋体" panose="02010600030101010101" pitchFamily="2" charset="-122"/>
              </a:rPr>
              <a:t>研究</a:t>
            </a:r>
            <a:endParaRPr sz="2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796544" y="4696196"/>
            <a:ext cx="1292225" cy="25082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271145">
              <a:lnSpc>
                <a:spcPct val="100000"/>
              </a:lnSpc>
              <a:spcBef>
                <a:spcPts val="495"/>
              </a:spcBef>
            </a:pPr>
            <a:r>
              <a:rPr sz="550" b="1" spc="2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亚太</a:t>
            </a:r>
            <a:r>
              <a:rPr sz="550" b="1" spc="20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地区</a:t>
            </a:r>
            <a:r>
              <a:rPr sz="550" b="1" spc="5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1986</a:t>
            </a:r>
            <a:r>
              <a:rPr sz="550" b="1" spc="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～</a:t>
            </a:r>
            <a:r>
              <a:rPr sz="550" b="1" spc="5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2016</a:t>
            </a:r>
            <a:r>
              <a:rPr sz="550" b="1" spc="20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年</a:t>
            </a:r>
            <a:r>
              <a:rPr sz="550" b="1" spc="10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LAI</a:t>
            </a:r>
            <a:r>
              <a:rPr sz="550" b="1" spc="25" dirty="0">
                <a:solidFill>
                  <a:srgbClr val="C00000"/>
                </a:solidFill>
                <a:latin typeface="楷体" panose="02010609060101010101" charset="-122"/>
                <a:cs typeface="楷体" panose="02010609060101010101" charset="-122"/>
              </a:rPr>
              <a:t>报告</a:t>
            </a:r>
            <a:endParaRPr sz="550">
              <a:latin typeface="楷体" panose="02010609060101010101" charset="-122"/>
              <a:cs typeface="楷体" panose="02010609060101010101" charset="-122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  <a:tabLst>
                <a:tab pos="517525" algn="l"/>
                <a:tab pos="963930" algn="l"/>
              </a:tabLst>
            </a:pPr>
            <a:r>
              <a:rPr sz="350" b="1" spc="30" dirty="0">
                <a:solidFill>
                  <a:srgbClr val="FFFFFF"/>
                </a:solidFill>
                <a:latin typeface="楷体" panose="02010609060101010101" charset="-122"/>
                <a:cs typeface="楷体" panose="02010609060101010101" charset="-122"/>
              </a:rPr>
              <a:t>时 间  </a:t>
            </a:r>
            <a:r>
              <a:rPr sz="350" b="1" spc="75" dirty="0">
                <a:solidFill>
                  <a:srgbClr val="FFFFFF"/>
                </a:solidFill>
                <a:latin typeface="楷体" panose="02010609060101010101" charset="-122"/>
                <a:cs typeface="楷体" panose="02010609060101010101" charset="-122"/>
              </a:rPr>
              <a:t> </a:t>
            </a:r>
            <a:r>
              <a:rPr sz="350" b="1" spc="30" dirty="0">
                <a:solidFill>
                  <a:srgbClr val="FFFFFF"/>
                </a:solidFill>
                <a:latin typeface="楷体" panose="02010609060101010101" charset="-122"/>
                <a:cs typeface="楷体" panose="02010609060101010101" charset="-122"/>
              </a:rPr>
              <a:t>地点	涉及的因子	可能的原因</a:t>
            </a:r>
            <a:endParaRPr sz="35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174" name="object 174"/>
          <p:cNvSpPr/>
          <p:nvPr/>
        </p:nvSpPr>
        <p:spPr>
          <a:xfrm>
            <a:off x="2710433" y="4856988"/>
            <a:ext cx="908481" cy="104927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 txBox="1"/>
          <p:nvPr/>
        </p:nvSpPr>
        <p:spPr>
          <a:xfrm>
            <a:off x="2731261" y="5962902"/>
            <a:ext cx="710565" cy="1428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90"/>
              </a:spcBef>
            </a:pPr>
            <a:r>
              <a:rPr sz="350" i="1" spc="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Trop.</a:t>
            </a:r>
            <a:r>
              <a:rPr sz="350" i="1" spc="-1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50" i="1" spc="1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Med.</a:t>
            </a:r>
            <a:r>
              <a:rPr sz="350" i="1" spc="-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50" i="1" spc="1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Infect.</a:t>
            </a:r>
            <a:r>
              <a:rPr sz="350" i="1" spc="-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50" i="1" spc="1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Dis.</a:t>
            </a:r>
            <a:r>
              <a:rPr sz="350" i="1" spc="-1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50" b="1" i="1" spc="1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2018</a:t>
            </a:r>
            <a:r>
              <a:rPr sz="350" i="1" spc="15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,</a:t>
            </a:r>
            <a:r>
              <a:rPr sz="350" i="1" spc="-1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50" i="1" spc="1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3,</a:t>
            </a:r>
            <a:r>
              <a:rPr sz="350" i="1" spc="-1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50" i="1" spc="1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36;  </a:t>
            </a:r>
            <a:r>
              <a:rPr sz="350" i="1" spc="1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doi:10.3390/tropicalmed3020036</a:t>
            </a:r>
            <a:endParaRPr sz="3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76" name="object 176"/>
          <p:cNvSpPr/>
          <p:nvPr/>
        </p:nvSpPr>
        <p:spPr>
          <a:xfrm>
            <a:off x="731519" y="4532376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/>
          <p:nvPr/>
        </p:nvSpPr>
        <p:spPr>
          <a:xfrm>
            <a:off x="3919728" y="4526279"/>
            <a:ext cx="224790" cy="208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/>
          <p:nvPr/>
        </p:nvSpPr>
        <p:spPr>
          <a:xfrm>
            <a:off x="3919728" y="4732782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 txBox="1"/>
          <p:nvPr/>
        </p:nvSpPr>
        <p:spPr>
          <a:xfrm>
            <a:off x="3932301" y="4549398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6042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三、实验室防护的关注点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4161282" y="4775710"/>
            <a:ext cx="2047875" cy="1416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750" spc="1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（三）</a:t>
            </a:r>
            <a:r>
              <a:rPr sz="7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拟</a:t>
            </a:r>
            <a:r>
              <a:rPr sz="750" spc="1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开展的实验活动</a:t>
            </a:r>
            <a:r>
              <a:rPr sz="7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有</a:t>
            </a:r>
            <a:r>
              <a:rPr sz="750" spc="1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哪些生物安全风</a:t>
            </a:r>
            <a:r>
              <a:rPr sz="750" spc="15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险</a:t>
            </a:r>
            <a:r>
              <a:rPr sz="750" spc="10" dirty="0">
                <a:solidFill>
                  <a:srgbClr val="C00000"/>
                </a:solidFill>
                <a:latin typeface="黑体" panose="02010609060101010101" charset="-122"/>
                <a:cs typeface="黑体" panose="02010609060101010101" charset="-122"/>
              </a:rPr>
              <a:t>？</a:t>
            </a:r>
            <a:endParaRPr sz="750">
              <a:latin typeface="黑体" panose="02010609060101010101" charset="-122"/>
              <a:cs typeface="黑体" panose="02010609060101010101" charset="-122"/>
            </a:endParaRPr>
          </a:p>
        </p:txBody>
      </p:sp>
      <p:graphicFrame>
        <p:nvGraphicFramePr>
          <p:cNvPr id="181" name="object 181"/>
          <p:cNvGraphicFramePr>
            <a:graphicFrameLocks noGrp="1"/>
          </p:cNvGraphicFramePr>
          <p:nvPr/>
        </p:nvGraphicFramePr>
        <p:xfrm>
          <a:off x="4157872" y="5044078"/>
          <a:ext cx="2466975" cy="8775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1245"/>
                <a:gridCol w="276225"/>
                <a:gridCol w="276859"/>
                <a:gridCol w="276859"/>
                <a:gridCol w="276860"/>
                <a:gridCol w="276225"/>
              </a:tblGrid>
              <a:tr h="1463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55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一类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3429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550" spc="25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二类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3429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550" spc="25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三类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3429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55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四类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3429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550" spc="5" dirty="0">
                          <a:latin typeface="黑体" panose="02010609060101010101" charset="-122"/>
                          <a:cs typeface="黑体" panose="02010609060101010101" charset="-122"/>
                        </a:rPr>
                        <a:t>总计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3429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A9D18E"/>
                    </a:solidFill>
                  </a:tcPr>
                </a:tc>
              </a:tr>
              <a:tr h="1287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55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病毒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2603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550" spc="10" dirty="0">
                          <a:latin typeface="黑体" panose="02010609060101010101" charset="-122"/>
                          <a:cs typeface="黑体" panose="02010609060101010101" charset="-122"/>
                        </a:rPr>
                        <a:t>29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2603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550" spc="1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52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2603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550" spc="1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74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2603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550" dirty="0">
                          <a:latin typeface="黑体" panose="02010609060101010101" charset="-122"/>
                          <a:cs typeface="黑体" panose="02010609060101010101" charset="-122"/>
                        </a:rPr>
                        <a:t>6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2603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R="76200" algn="r">
                        <a:lnSpc>
                          <a:spcPct val="100000"/>
                        </a:lnSpc>
                        <a:spcBef>
                          <a:spcPts val="205"/>
                        </a:spcBef>
                      </a:pPr>
                      <a:r>
                        <a:rPr sz="550" dirty="0">
                          <a:latin typeface="黑体" panose="02010609060101010101" charset="-122"/>
                          <a:cs typeface="黑体" panose="02010609060101010101" charset="-122"/>
                        </a:rPr>
                        <a:t>160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26034" marB="0">
                    <a:lnL w="31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marL="97790" marR="93345" indent="36195">
                        <a:lnSpc>
                          <a:spcPct val="125000"/>
                        </a:lnSpc>
                      </a:pPr>
                      <a:r>
                        <a:rPr sz="55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细</a:t>
                      </a:r>
                      <a:r>
                        <a:rPr sz="550" spc="20" dirty="0">
                          <a:latin typeface="黑体" panose="02010609060101010101" charset="-122"/>
                          <a:cs typeface="黑体" panose="02010609060101010101" charset="-122"/>
                        </a:rPr>
                        <a:t>菌、</a:t>
                      </a:r>
                      <a:r>
                        <a:rPr sz="55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放</a:t>
                      </a:r>
                      <a:r>
                        <a:rPr sz="550" spc="20" dirty="0">
                          <a:latin typeface="黑体" panose="02010609060101010101" charset="-122"/>
                          <a:cs typeface="黑体" panose="02010609060101010101" charset="-122"/>
                        </a:rPr>
                        <a:t>线菌</a:t>
                      </a:r>
                      <a:r>
                        <a:rPr sz="55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、</a:t>
                      </a:r>
                      <a:r>
                        <a:rPr sz="550" spc="20" dirty="0">
                          <a:latin typeface="黑体" panose="02010609060101010101" charset="-122"/>
                          <a:cs typeface="黑体" panose="02010609060101010101" charset="-122"/>
                        </a:rPr>
                        <a:t>衣原体、 </a:t>
                      </a:r>
                      <a:r>
                        <a:rPr sz="550" spc="5" dirty="0">
                          <a:latin typeface="黑体" panose="02010609060101010101" charset="-122"/>
                          <a:cs typeface="黑体" panose="02010609060101010101" charset="-122"/>
                        </a:rPr>
                        <a:t>支</a:t>
                      </a:r>
                      <a:r>
                        <a:rPr sz="550" dirty="0">
                          <a:latin typeface="黑体" panose="02010609060101010101" charset="-122"/>
                          <a:cs typeface="黑体" panose="02010609060101010101" charset="-122"/>
                        </a:rPr>
                        <a:t>原体</a:t>
                      </a:r>
                      <a:r>
                        <a:rPr sz="550" spc="5" dirty="0">
                          <a:latin typeface="黑体" panose="02010609060101010101" charset="-122"/>
                          <a:cs typeface="黑体" panose="02010609060101010101" charset="-122"/>
                        </a:rPr>
                        <a:t>、</a:t>
                      </a:r>
                      <a:r>
                        <a:rPr sz="550" dirty="0">
                          <a:latin typeface="黑体" panose="02010609060101010101" charset="-122"/>
                          <a:cs typeface="黑体" panose="02010609060101010101" charset="-122"/>
                        </a:rPr>
                        <a:t>立克</a:t>
                      </a:r>
                      <a:r>
                        <a:rPr sz="550" spc="5" dirty="0">
                          <a:latin typeface="黑体" panose="02010609060101010101" charset="-122"/>
                          <a:cs typeface="黑体" panose="02010609060101010101" charset="-122"/>
                        </a:rPr>
                        <a:t>次</a:t>
                      </a:r>
                      <a:r>
                        <a:rPr sz="550" dirty="0">
                          <a:latin typeface="黑体" panose="02010609060101010101" charset="-122"/>
                          <a:cs typeface="黑体" panose="02010609060101010101" charset="-122"/>
                        </a:rPr>
                        <a:t>体、螺</a:t>
                      </a:r>
                      <a:r>
                        <a:rPr sz="550" spc="5" dirty="0">
                          <a:latin typeface="黑体" panose="02010609060101010101" charset="-122"/>
                          <a:cs typeface="黑体" panose="02010609060101010101" charset="-122"/>
                        </a:rPr>
                        <a:t>旋</a:t>
                      </a:r>
                      <a:r>
                        <a:rPr sz="550" dirty="0">
                          <a:latin typeface="黑体" panose="02010609060101010101" charset="-122"/>
                          <a:cs typeface="黑体" panose="02010609060101010101" charset="-122"/>
                        </a:rPr>
                        <a:t>体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550" dirty="0">
                          <a:latin typeface="黑体" panose="02010609060101010101" charset="-122"/>
                          <a:cs typeface="黑体" panose="02010609060101010101" charset="-122"/>
                        </a:rPr>
                        <a:t>/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63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L="101600">
                        <a:lnSpc>
                          <a:spcPct val="100000"/>
                        </a:lnSpc>
                      </a:pPr>
                      <a:r>
                        <a:rPr sz="550" spc="1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10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63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550" spc="1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145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63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550" dirty="0">
                          <a:latin typeface="黑体" panose="02010609060101010101" charset="-122"/>
                          <a:cs typeface="黑体" panose="02010609060101010101" charset="-122"/>
                        </a:rPr>
                        <a:t>/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63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  <a:p>
                      <a:pPr marR="76200" algn="r">
                        <a:lnSpc>
                          <a:spcPct val="100000"/>
                        </a:lnSpc>
                      </a:pPr>
                      <a:r>
                        <a:rPr sz="550" dirty="0">
                          <a:latin typeface="黑体" panose="02010609060101010101" charset="-122"/>
                          <a:cs typeface="黑体" panose="02010609060101010101" charset="-122"/>
                        </a:rPr>
                        <a:t>155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63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AE3F3"/>
                    </a:solidFill>
                  </a:tcPr>
                </a:tc>
              </a:tr>
              <a:tr h="1203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55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真菌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215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550" dirty="0">
                          <a:latin typeface="黑体" panose="02010609060101010101" charset="-122"/>
                          <a:cs typeface="黑体" panose="02010609060101010101" charset="-122"/>
                        </a:rPr>
                        <a:t>/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2159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12001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55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4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2159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550" spc="1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55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2159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550" dirty="0">
                          <a:latin typeface="黑体" panose="02010609060101010101" charset="-122"/>
                          <a:cs typeface="黑体" panose="02010609060101010101" charset="-122"/>
                        </a:rPr>
                        <a:t>/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2159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R="9461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550" dirty="0">
                          <a:latin typeface="黑体" panose="02010609060101010101" charset="-122"/>
                          <a:cs typeface="黑体" panose="02010609060101010101" charset="-122"/>
                        </a:rPr>
                        <a:t>59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2159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  <a:tr h="1203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55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朊</a:t>
                      </a:r>
                      <a:r>
                        <a:rPr sz="550" spc="15" dirty="0">
                          <a:latin typeface="黑体" panose="02010609060101010101" charset="-122"/>
                          <a:cs typeface="黑体" panose="02010609060101010101" charset="-122"/>
                        </a:rPr>
                        <a:t>病</a:t>
                      </a:r>
                      <a:r>
                        <a:rPr sz="550" spc="20" dirty="0">
                          <a:latin typeface="黑体" panose="02010609060101010101" charset="-122"/>
                          <a:cs typeface="黑体" panose="02010609060101010101" charset="-122"/>
                        </a:rPr>
                        <a:t>毒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215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550" dirty="0">
                          <a:latin typeface="黑体" panose="02010609060101010101" charset="-122"/>
                          <a:cs typeface="黑体" panose="02010609060101010101" charset="-122"/>
                        </a:rPr>
                        <a:t>/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2159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12001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55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5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2159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55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1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2159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550" dirty="0">
                          <a:latin typeface="黑体" panose="02010609060101010101" charset="-122"/>
                          <a:cs typeface="黑体" panose="02010609060101010101" charset="-122"/>
                        </a:rPr>
                        <a:t>/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2159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R="11303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550" dirty="0">
                          <a:latin typeface="黑体" panose="02010609060101010101" charset="-122"/>
                          <a:cs typeface="黑体" panose="02010609060101010101" charset="-122"/>
                        </a:rPr>
                        <a:t>6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2159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2CC"/>
                    </a:solidFill>
                  </a:tcPr>
                </a:tc>
              </a:tr>
              <a:tr h="12877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550" spc="25" dirty="0">
                          <a:latin typeface="黑体" panose="02010609060101010101" charset="-122"/>
                          <a:cs typeface="黑体" panose="02010609060101010101" charset="-122"/>
                        </a:rPr>
                        <a:t>合计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550" spc="10" dirty="0">
                          <a:latin typeface="黑体" panose="02010609060101010101" charset="-122"/>
                          <a:cs typeface="黑体" panose="02010609060101010101" charset="-122"/>
                        </a:rPr>
                        <a:t>29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550" spc="10" dirty="0">
                          <a:solidFill>
                            <a:srgbClr val="0000FF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71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550" spc="10" dirty="0">
                          <a:solidFill>
                            <a:srgbClr val="C00000"/>
                          </a:solidFill>
                          <a:latin typeface="黑体" panose="02010609060101010101" charset="-122"/>
                          <a:cs typeface="黑体" panose="02010609060101010101" charset="-122"/>
                        </a:rPr>
                        <a:t>275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550" dirty="0">
                          <a:latin typeface="黑体" panose="02010609060101010101" charset="-122"/>
                          <a:cs typeface="黑体" panose="02010609060101010101" charset="-122"/>
                        </a:rPr>
                        <a:t>6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76200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550" dirty="0">
                          <a:latin typeface="黑体" panose="02010609060101010101" charset="-122"/>
                          <a:cs typeface="黑体" panose="02010609060101010101" charset="-122"/>
                        </a:rPr>
                        <a:t>380</a:t>
                      </a:r>
                      <a:endParaRPr sz="550">
                        <a:latin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182" name="object 182"/>
          <p:cNvSpPr/>
          <p:nvPr/>
        </p:nvSpPr>
        <p:spPr>
          <a:xfrm>
            <a:off x="5796533" y="5010911"/>
            <a:ext cx="275590" cy="969644"/>
          </a:xfrm>
          <a:custGeom>
            <a:avLst/>
            <a:gdLst/>
            <a:ahLst/>
            <a:cxnLst/>
            <a:rect l="l" t="t" r="r" b="b"/>
            <a:pathLst>
              <a:path w="275589" h="969645">
                <a:moveTo>
                  <a:pt x="0" y="484631"/>
                </a:moveTo>
                <a:lnTo>
                  <a:pt x="1494" y="413060"/>
                </a:lnTo>
                <a:lnTo>
                  <a:pt x="5832" y="344734"/>
                </a:lnTo>
                <a:lnTo>
                  <a:pt x="12798" y="280406"/>
                </a:lnTo>
                <a:lnTo>
                  <a:pt x="22176" y="220830"/>
                </a:lnTo>
                <a:lnTo>
                  <a:pt x="33748" y="166756"/>
                </a:lnTo>
                <a:lnTo>
                  <a:pt x="47300" y="118937"/>
                </a:lnTo>
                <a:lnTo>
                  <a:pt x="62613" y="78125"/>
                </a:lnTo>
                <a:lnTo>
                  <a:pt x="97660" y="20534"/>
                </a:lnTo>
                <a:lnTo>
                  <a:pt x="137160" y="0"/>
                </a:lnTo>
                <a:lnTo>
                  <a:pt x="157547" y="5259"/>
                </a:lnTo>
                <a:lnTo>
                  <a:pt x="195316" y="45074"/>
                </a:lnTo>
                <a:lnTo>
                  <a:pt x="227658" y="118937"/>
                </a:lnTo>
                <a:lnTo>
                  <a:pt x="241261" y="166756"/>
                </a:lnTo>
                <a:lnTo>
                  <a:pt x="252868" y="220830"/>
                </a:lnTo>
                <a:lnTo>
                  <a:pt x="262267" y="280406"/>
                </a:lnTo>
                <a:lnTo>
                  <a:pt x="269244" y="344734"/>
                </a:lnTo>
                <a:lnTo>
                  <a:pt x="273587" y="413060"/>
                </a:lnTo>
                <a:lnTo>
                  <a:pt x="275082" y="484631"/>
                </a:lnTo>
                <a:lnTo>
                  <a:pt x="273587" y="556375"/>
                </a:lnTo>
                <a:lnTo>
                  <a:pt x="269244" y="624807"/>
                </a:lnTo>
                <a:lnTo>
                  <a:pt x="262267" y="689186"/>
                </a:lnTo>
                <a:lnTo>
                  <a:pt x="252868" y="748770"/>
                </a:lnTo>
                <a:lnTo>
                  <a:pt x="241261" y="802817"/>
                </a:lnTo>
                <a:lnTo>
                  <a:pt x="227658" y="850584"/>
                </a:lnTo>
                <a:lnTo>
                  <a:pt x="212272" y="891330"/>
                </a:lnTo>
                <a:lnTo>
                  <a:pt x="177003" y="948791"/>
                </a:lnTo>
                <a:lnTo>
                  <a:pt x="137160" y="969263"/>
                </a:lnTo>
                <a:lnTo>
                  <a:pt x="116962" y="964022"/>
                </a:lnTo>
                <a:lnTo>
                  <a:pt x="79472" y="924313"/>
                </a:lnTo>
                <a:lnTo>
                  <a:pt x="47300" y="850584"/>
                </a:lnTo>
                <a:lnTo>
                  <a:pt x="33748" y="802817"/>
                </a:lnTo>
                <a:lnTo>
                  <a:pt x="22176" y="748770"/>
                </a:lnTo>
                <a:lnTo>
                  <a:pt x="12798" y="689186"/>
                </a:lnTo>
                <a:lnTo>
                  <a:pt x="5832" y="624807"/>
                </a:lnTo>
                <a:lnTo>
                  <a:pt x="1494" y="556375"/>
                </a:lnTo>
                <a:lnTo>
                  <a:pt x="0" y="484631"/>
                </a:lnTo>
                <a:close/>
              </a:path>
            </a:pathLst>
          </a:custGeom>
          <a:ln w="1363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3" name="object 183"/>
          <p:cNvSpPr txBox="1"/>
          <p:nvPr/>
        </p:nvSpPr>
        <p:spPr>
          <a:xfrm>
            <a:off x="4181855" y="5935402"/>
            <a:ext cx="1793239" cy="2006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450" i="1" spc="-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每个</a:t>
            </a:r>
            <a:r>
              <a:rPr sz="450" i="1" spc="-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表</a:t>
            </a:r>
            <a:r>
              <a:rPr sz="450" i="1" spc="-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格</a:t>
            </a:r>
            <a:r>
              <a:rPr sz="450" i="1" spc="-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后</a:t>
            </a:r>
            <a:r>
              <a:rPr sz="450" i="1" spc="-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面</a:t>
            </a:r>
            <a:r>
              <a:rPr sz="450" i="1" spc="-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有</a:t>
            </a:r>
            <a:r>
              <a:rPr sz="450" i="1" spc="-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说</a:t>
            </a:r>
            <a:r>
              <a:rPr sz="450" i="1" spc="-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明</a:t>
            </a:r>
            <a:r>
              <a:rPr sz="450" i="1" spc="-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和</a:t>
            </a:r>
            <a:r>
              <a:rPr sz="450" i="1" spc="-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注</a:t>
            </a:r>
            <a:r>
              <a:rPr sz="450" i="1" spc="-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释</a:t>
            </a:r>
            <a:r>
              <a:rPr sz="450" i="1" spc="-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，使</a:t>
            </a:r>
            <a:r>
              <a:rPr sz="450" i="1" spc="-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用前</a:t>
            </a:r>
            <a:r>
              <a:rPr sz="450" i="1" spc="-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应</a:t>
            </a:r>
            <a:r>
              <a:rPr sz="450" i="1" spc="-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仔</a:t>
            </a:r>
            <a:r>
              <a:rPr sz="450" i="1" spc="-3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细</a:t>
            </a:r>
            <a:r>
              <a:rPr sz="450" i="1" spc="-20" dirty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阅读</a:t>
            </a:r>
            <a:endParaRPr sz="45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0">
              <a:latin typeface="Times New Roman" panose="02020603050405020304"/>
              <a:cs typeface="Times New Roman" panose="02020603050405020304"/>
            </a:endParaRPr>
          </a:p>
          <a:p>
            <a:pPr marL="635">
              <a:lnSpc>
                <a:spcPct val="100000"/>
              </a:lnSpc>
            </a:pPr>
            <a:r>
              <a:rPr sz="350" spc="1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  <a:hlinkClick r:id="rId6"/>
              </a:rPr>
              <a:t>http://www.moh.gov.cn/publicfiles/business/htmlfiles/mohbgt/pw10602/200804/20471.htm</a:t>
            </a:r>
            <a:endParaRPr sz="35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84" name="object 184"/>
          <p:cNvSpPr/>
          <p:nvPr/>
        </p:nvSpPr>
        <p:spPr>
          <a:xfrm>
            <a:off x="5500878" y="5010911"/>
            <a:ext cx="275590" cy="969644"/>
          </a:xfrm>
          <a:custGeom>
            <a:avLst/>
            <a:gdLst/>
            <a:ahLst/>
            <a:cxnLst/>
            <a:rect l="l" t="t" r="r" b="b"/>
            <a:pathLst>
              <a:path w="275589" h="969645">
                <a:moveTo>
                  <a:pt x="0" y="484631"/>
                </a:moveTo>
                <a:lnTo>
                  <a:pt x="1477" y="413060"/>
                </a:lnTo>
                <a:lnTo>
                  <a:pt x="5770" y="344734"/>
                </a:lnTo>
                <a:lnTo>
                  <a:pt x="12675" y="280406"/>
                </a:lnTo>
                <a:lnTo>
                  <a:pt x="21984" y="220830"/>
                </a:lnTo>
                <a:lnTo>
                  <a:pt x="33491" y="166756"/>
                </a:lnTo>
                <a:lnTo>
                  <a:pt x="46990" y="118937"/>
                </a:lnTo>
                <a:lnTo>
                  <a:pt x="62276" y="78125"/>
                </a:lnTo>
                <a:lnTo>
                  <a:pt x="97382" y="20534"/>
                </a:lnTo>
                <a:lnTo>
                  <a:pt x="137160" y="0"/>
                </a:lnTo>
                <a:lnTo>
                  <a:pt x="157547" y="5259"/>
                </a:lnTo>
                <a:lnTo>
                  <a:pt x="195316" y="45074"/>
                </a:lnTo>
                <a:lnTo>
                  <a:pt x="227658" y="118937"/>
                </a:lnTo>
                <a:lnTo>
                  <a:pt x="241261" y="166756"/>
                </a:lnTo>
                <a:lnTo>
                  <a:pt x="252868" y="220830"/>
                </a:lnTo>
                <a:lnTo>
                  <a:pt x="262267" y="280406"/>
                </a:lnTo>
                <a:lnTo>
                  <a:pt x="269244" y="344734"/>
                </a:lnTo>
                <a:lnTo>
                  <a:pt x="273587" y="413060"/>
                </a:lnTo>
                <a:lnTo>
                  <a:pt x="275082" y="484631"/>
                </a:lnTo>
                <a:lnTo>
                  <a:pt x="273587" y="556375"/>
                </a:lnTo>
                <a:lnTo>
                  <a:pt x="269244" y="624807"/>
                </a:lnTo>
                <a:lnTo>
                  <a:pt x="262267" y="689186"/>
                </a:lnTo>
                <a:lnTo>
                  <a:pt x="252868" y="748770"/>
                </a:lnTo>
                <a:lnTo>
                  <a:pt x="241261" y="802817"/>
                </a:lnTo>
                <a:lnTo>
                  <a:pt x="227658" y="850584"/>
                </a:lnTo>
                <a:lnTo>
                  <a:pt x="212272" y="891330"/>
                </a:lnTo>
                <a:lnTo>
                  <a:pt x="177003" y="948791"/>
                </a:lnTo>
                <a:lnTo>
                  <a:pt x="137160" y="969263"/>
                </a:lnTo>
                <a:lnTo>
                  <a:pt x="116790" y="964022"/>
                </a:lnTo>
                <a:lnTo>
                  <a:pt x="79142" y="924313"/>
                </a:lnTo>
                <a:lnTo>
                  <a:pt x="46990" y="850584"/>
                </a:lnTo>
                <a:lnTo>
                  <a:pt x="33491" y="802817"/>
                </a:lnTo>
                <a:lnTo>
                  <a:pt x="21984" y="748770"/>
                </a:lnTo>
                <a:lnTo>
                  <a:pt x="12675" y="689186"/>
                </a:lnTo>
                <a:lnTo>
                  <a:pt x="5770" y="624807"/>
                </a:lnTo>
                <a:lnTo>
                  <a:pt x="1477" y="556375"/>
                </a:lnTo>
                <a:lnTo>
                  <a:pt x="0" y="484631"/>
                </a:lnTo>
                <a:close/>
              </a:path>
            </a:pathLst>
          </a:custGeom>
          <a:ln w="13639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3925823" y="4532376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2"/>
                </a:lnTo>
                <a:lnTo>
                  <a:pt x="2897124" y="1623822"/>
                </a:lnTo>
                <a:lnTo>
                  <a:pt x="2897124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725423" y="7492745"/>
            <a:ext cx="224789" cy="208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/>
          <p:nvPr/>
        </p:nvSpPr>
        <p:spPr>
          <a:xfrm>
            <a:off x="725423" y="7699247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8" name="object 188"/>
          <p:cNvSpPr txBox="1"/>
          <p:nvPr/>
        </p:nvSpPr>
        <p:spPr>
          <a:xfrm>
            <a:off x="737997" y="7515102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6106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三、实验室防护的关注点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graphicFrame>
        <p:nvGraphicFramePr>
          <p:cNvPr id="189" name="object 189"/>
          <p:cNvGraphicFramePr>
            <a:graphicFrameLocks noGrp="1"/>
          </p:cNvGraphicFramePr>
          <p:nvPr/>
        </p:nvGraphicFramePr>
        <p:xfrm>
          <a:off x="1215028" y="8039499"/>
          <a:ext cx="1974214" cy="581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0855"/>
                <a:gridCol w="490855"/>
                <a:gridCol w="491490"/>
                <a:gridCol w="490855"/>
              </a:tblGrid>
              <a:tr h="198119"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500" spc="25" dirty="0">
                          <a:solidFill>
                            <a:srgbClr val="0000CC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总</a:t>
                      </a:r>
                      <a:r>
                        <a:rPr sz="500" spc="15" dirty="0">
                          <a:solidFill>
                            <a:srgbClr val="0000CC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数</a:t>
                      </a:r>
                      <a:r>
                        <a:rPr sz="500" spc="25" dirty="0">
                          <a:solidFill>
                            <a:srgbClr val="0000CC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据</a:t>
                      </a:r>
                      <a:endParaRPr sz="5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590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500" spc="25" dirty="0">
                          <a:solidFill>
                            <a:srgbClr val="0000CC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气</a:t>
                      </a:r>
                      <a:r>
                        <a:rPr sz="500" spc="15" dirty="0">
                          <a:solidFill>
                            <a:srgbClr val="0000CC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溶</a:t>
                      </a:r>
                      <a:r>
                        <a:rPr sz="500" spc="25" dirty="0">
                          <a:solidFill>
                            <a:srgbClr val="0000CC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胶</a:t>
                      </a:r>
                      <a:r>
                        <a:rPr sz="500" spc="15" dirty="0">
                          <a:solidFill>
                            <a:srgbClr val="0000CC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传</a:t>
                      </a:r>
                      <a:r>
                        <a:rPr sz="500" spc="25" dirty="0">
                          <a:solidFill>
                            <a:srgbClr val="0000CC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播</a:t>
                      </a:r>
                      <a:endParaRPr sz="5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11303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500" spc="15" dirty="0">
                          <a:solidFill>
                            <a:srgbClr val="0000CC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（</a:t>
                      </a:r>
                      <a:r>
                        <a:rPr sz="500" spc="15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CFU</a:t>
                      </a:r>
                      <a:r>
                        <a:rPr sz="500" spc="15" dirty="0">
                          <a:solidFill>
                            <a:srgbClr val="0000CC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）</a:t>
                      </a:r>
                      <a:endParaRPr sz="5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1079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54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500" spc="25" dirty="0">
                          <a:solidFill>
                            <a:srgbClr val="0000CC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手</a:t>
                      </a:r>
                      <a:r>
                        <a:rPr sz="500" spc="15" dirty="0">
                          <a:solidFill>
                            <a:srgbClr val="0000CC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表</a:t>
                      </a:r>
                      <a:r>
                        <a:rPr sz="500" spc="25" dirty="0">
                          <a:solidFill>
                            <a:srgbClr val="0000CC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面</a:t>
                      </a:r>
                      <a:endParaRPr sz="5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11303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500" spc="15" dirty="0">
                          <a:solidFill>
                            <a:srgbClr val="0000CC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（</a:t>
                      </a:r>
                      <a:r>
                        <a:rPr sz="500" spc="15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CFU</a:t>
                      </a:r>
                      <a:r>
                        <a:rPr sz="500" spc="15" dirty="0">
                          <a:solidFill>
                            <a:srgbClr val="0000CC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）</a:t>
                      </a:r>
                      <a:endParaRPr sz="5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1079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500" dirty="0">
                          <a:solidFill>
                            <a:srgbClr val="0000CC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区</a:t>
                      </a:r>
                      <a:r>
                        <a:rPr sz="500" spc="-10" dirty="0">
                          <a:solidFill>
                            <a:srgbClr val="0000CC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域</a:t>
                      </a:r>
                      <a:r>
                        <a:rPr sz="500" dirty="0">
                          <a:solidFill>
                            <a:srgbClr val="0000CC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表面</a:t>
                      </a:r>
                      <a:endParaRPr sz="5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11303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500" spc="15" dirty="0">
                          <a:solidFill>
                            <a:srgbClr val="0000CC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（</a:t>
                      </a:r>
                      <a:r>
                        <a:rPr sz="500" spc="15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CFU</a:t>
                      </a:r>
                      <a:r>
                        <a:rPr sz="500" spc="15" dirty="0">
                          <a:solidFill>
                            <a:srgbClr val="0000CC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）</a:t>
                      </a:r>
                      <a:endParaRPr sz="5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1079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5636">
                <a:tc>
                  <a:txBody>
                    <a:bodyPr/>
                    <a:lstStyle/>
                    <a:p>
                      <a:pPr marL="11112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25" dirty="0">
                          <a:solidFill>
                            <a:srgbClr val="0000CC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最</a:t>
                      </a:r>
                      <a:r>
                        <a:rPr sz="500" spc="15" dirty="0">
                          <a:solidFill>
                            <a:srgbClr val="0000CC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低</a:t>
                      </a:r>
                      <a:r>
                        <a:rPr sz="500" spc="25" dirty="0">
                          <a:solidFill>
                            <a:srgbClr val="0000CC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计数</a:t>
                      </a:r>
                      <a:endParaRPr sz="5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793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494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b="1" spc="10" dirty="0">
                          <a:latin typeface="Times New Roman" panose="02020603050405020304"/>
                          <a:cs typeface="Times New Roman" panose="02020603050405020304"/>
                        </a:rPr>
                        <a:t>388</a:t>
                      </a: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27939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b="1" spc="10" dirty="0">
                          <a:solidFill>
                            <a:srgbClr val="FF0000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6900</a:t>
                      </a: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27939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494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b="1" spc="10" dirty="0">
                          <a:latin typeface="Times New Roman" panose="02020603050405020304"/>
                          <a:cs typeface="Times New Roman" panose="02020603050405020304"/>
                        </a:rPr>
                        <a:t>550</a:t>
                      </a: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27939" marB="0">
                    <a:lnL w="31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7254">
                <a:tc>
                  <a:txBody>
                    <a:bodyPr/>
                    <a:lstStyle/>
                    <a:p>
                      <a:pPr marL="1111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500" spc="25" dirty="0">
                          <a:solidFill>
                            <a:srgbClr val="0000CC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平</a:t>
                      </a:r>
                      <a:r>
                        <a:rPr sz="500" spc="15" dirty="0">
                          <a:solidFill>
                            <a:srgbClr val="0000CC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均</a:t>
                      </a:r>
                      <a:r>
                        <a:rPr sz="500" spc="25" dirty="0">
                          <a:solidFill>
                            <a:srgbClr val="0000CC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计数</a:t>
                      </a:r>
                      <a:endParaRPr sz="5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241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500" b="1" spc="10" dirty="0">
                          <a:latin typeface="Times New Roman" panose="02020603050405020304"/>
                          <a:cs typeface="Times New Roman" panose="02020603050405020304"/>
                        </a:rPr>
                        <a:t>1820</a:t>
                      </a: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2413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500" b="1" spc="10" dirty="0">
                          <a:solidFill>
                            <a:srgbClr val="FF0000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52800</a:t>
                      </a: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2413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500" b="1" spc="10" dirty="0">
                          <a:latin typeface="Times New Roman" panose="02020603050405020304"/>
                          <a:cs typeface="Times New Roman" panose="02020603050405020304"/>
                        </a:rPr>
                        <a:t>1970</a:t>
                      </a: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2413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1112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500" spc="25" dirty="0">
                          <a:solidFill>
                            <a:srgbClr val="0000CC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最</a:t>
                      </a:r>
                      <a:r>
                        <a:rPr sz="500" spc="15" dirty="0">
                          <a:solidFill>
                            <a:srgbClr val="0000CC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高</a:t>
                      </a:r>
                      <a:r>
                        <a:rPr sz="500" spc="25" dirty="0">
                          <a:solidFill>
                            <a:srgbClr val="0000CC"/>
                          </a:solidFill>
                          <a:latin typeface="微软雅黑" panose="020B0503020204020204" charset="-122"/>
                          <a:cs typeface="微软雅黑" panose="020B0503020204020204" charset="-122"/>
                        </a:rPr>
                        <a:t>计数</a:t>
                      </a:r>
                      <a:endParaRPr sz="500">
                        <a:latin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165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500" b="1" spc="5" dirty="0">
                          <a:latin typeface="Times New Roman" panose="02020603050405020304"/>
                          <a:cs typeface="Times New Roman" panose="02020603050405020304"/>
                        </a:rPr>
                        <a:t>5110</a:t>
                      </a: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65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500" b="1" spc="10" dirty="0">
                          <a:solidFill>
                            <a:srgbClr val="FF0000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228000</a:t>
                      </a: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65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500" b="1" spc="10" dirty="0">
                          <a:latin typeface="Times New Roman" panose="02020603050405020304"/>
                          <a:cs typeface="Times New Roman" panose="02020603050405020304"/>
                        </a:rPr>
                        <a:t>3700</a:t>
                      </a:r>
                      <a:endParaRPr sz="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65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90" name="object 190"/>
          <p:cNvSpPr txBox="1"/>
          <p:nvPr/>
        </p:nvSpPr>
        <p:spPr>
          <a:xfrm>
            <a:off x="923289" y="7731508"/>
            <a:ext cx="2520950" cy="28638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15"/>
              </a:spcBef>
            </a:pP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验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活动的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风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险</a:t>
            </a:r>
            <a:r>
              <a:rPr sz="650" spc="1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1：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微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物实验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操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作产生微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物气溶</a:t>
            </a:r>
            <a:r>
              <a:rPr sz="6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胶</a:t>
            </a:r>
            <a:r>
              <a:rPr sz="650" spc="1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的风险</a:t>
            </a:r>
            <a:endParaRPr sz="650"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500">
              <a:latin typeface="Times New Roman" panose="02020603050405020304"/>
              <a:cs typeface="Times New Roman" panose="02020603050405020304"/>
            </a:endParaRPr>
          </a:p>
          <a:p>
            <a:pPr marL="26035">
              <a:lnSpc>
                <a:spcPct val="100000"/>
              </a:lnSpc>
            </a:pP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用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移液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管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吸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取</a:t>
            </a:r>
            <a:r>
              <a:rPr sz="550" spc="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10</a:t>
            </a:r>
            <a:r>
              <a:rPr sz="525" spc="7" baseline="2400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9</a:t>
            </a:r>
            <a:r>
              <a:rPr sz="550" spc="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/ml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枯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草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芽孢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杆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菌液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体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得操作</a:t>
            </a:r>
            <a:r>
              <a:rPr sz="550" spc="1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（10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次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）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的气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溶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胶和表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面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回收率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1104900" y="9008615"/>
            <a:ext cx="2108200" cy="768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300" b="1" spc="35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李劲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松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等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：传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染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病重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大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专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项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课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题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：《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三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级生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物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安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全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实验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室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生物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安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全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保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障技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术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平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台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》</a:t>
            </a:r>
            <a:r>
              <a:rPr sz="300" b="1" spc="15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（</a:t>
            </a:r>
            <a:r>
              <a:rPr sz="300" b="1" spc="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2012ZX10004402</a:t>
            </a:r>
            <a:r>
              <a:rPr sz="300" b="1" spc="15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）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研究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成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果</a:t>
            </a:r>
            <a:endParaRPr sz="30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192" name="object 192"/>
          <p:cNvSpPr/>
          <p:nvPr/>
        </p:nvSpPr>
        <p:spPr>
          <a:xfrm>
            <a:off x="1803654" y="8644128"/>
            <a:ext cx="724547" cy="36804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/>
          <p:nvPr/>
        </p:nvSpPr>
        <p:spPr>
          <a:xfrm>
            <a:off x="731519" y="7498842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1"/>
                </a:lnTo>
                <a:lnTo>
                  <a:pt x="2897124" y="1623821"/>
                </a:lnTo>
                <a:lnTo>
                  <a:pt x="2897124" y="0"/>
                </a:lnTo>
                <a:close/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4" name="object 194"/>
          <p:cNvSpPr/>
          <p:nvPr/>
        </p:nvSpPr>
        <p:spPr>
          <a:xfrm>
            <a:off x="3919728" y="7492745"/>
            <a:ext cx="224790" cy="208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/>
          <p:nvPr/>
        </p:nvSpPr>
        <p:spPr>
          <a:xfrm>
            <a:off x="3919728" y="7699247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10078" y="0"/>
                </a:lnTo>
              </a:path>
            </a:pathLst>
          </a:custGeom>
          <a:ln w="9093">
            <a:solidFill>
              <a:srgbClr val="F4B1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 txBox="1"/>
          <p:nvPr/>
        </p:nvSpPr>
        <p:spPr>
          <a:xfrm>
            <a:off x="3932301" y="7515102"/>
            <a:ext cx="288417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60425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solidFill>
                  <a:srgbClr val="CC00FF"/>
                </a:solidFill>
                <a:latin typeface="黑体" panose="02010609060101010101" charset="-122"/>
                <a:cs typeface="黑体" panose="02010609060101010101" charset="-122"/>
              </a:rPr>
              <a:t>三、实验室防护的关注点</a:t>
            </a:r>
            <a:endParaRPr sz="850">
              <a:latin typeface="黑体" panose="02010609060101010101" charset="-122"/>
              <a:cs typeface="黑体" panose="02010609060101010101" charset="-122"/>
            </a:endParaRPr>
          </a:p>
        </p:txBody>
      </p:sp>
      <p:graphicFrame>
        <p:nvGraphicFramePr>
          <p:cNvPr id="197" name="object 197"/>
          <p:cNvGraphicFramePr>
            <a:graphicFrameLocks noGrp="1"/>
          </p:cNvGraphicFramePr>
          <p:nvPr/>
        </p:nvGraphicFramePr>
        <p:xfrm>
          <a:off x="3983742" y="7834128"/>
          <a:ext cx="2780665" cy="1221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74825"/>
                <a:gridCol w="487680"/>
                <a:gridCol w="513080"/>
              </a:tblGrid>
              <a:tr h="146304">
                <a:tc>
                  <a:txBody>
                    <a:bodyPr/>
                    <a:lstStyle/>
                    <a:p>
                      <a:pPr marL="68580" marR="3175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400" b="1" spc="35" dirty="0">
                          <a:solidFill>
                            <a:srgbClr val="0000CC"/>
                          </a:solidFill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实验室</a:t>
                      </a:r>
                      <a:r>
                        <a:rPr sz="400" b="1" spc="30" dirty="0">
                          <a:solidFill>
                            <a:srgbClr val="0000CC"/>
                          </a:solidFill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各种操作</a:t>
                      </a:r>
                      <a:endParaRPr sz="40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2545" marB="0">
                    <a:lnL w="3175">
                      <a:solidFill>
                        <a:srgbClr val="FFFFFF"/>
                      </a:solidFill>
                      <a:prstDash val="solid"/>
                    </a:lnL>
                    <a:lnT w="31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83185" marR="1270" indent="-46990">
                        <a:lnSpc>
                          <a:spcPct val="103000"/>
                        </a:lnSpc>
                        <a:spcBef>
                          <a:spcPts val="145"/>
                        </a:spcBef>
                      </a:pPr>
                      <a:r>
                        <a:rPr sz="350" b="1" spc="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实验产</a:t>
                      </a:r>
                      <a:r>
                        <a:rPr sz="350" b="1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生的气溶胶风 </a:t>
                      </a:r>
                      <a:r>
                        <a:rPr sz="350" b="1" spc="35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险</a:t>
                      </a:r>
                      <a:r>
                        <a:rPr sz="350" b="1" spc="2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sz="350" b="1" spc="20" dirty="0">
                          <a:latin typeface="Times New Roman" panose="02020603050405020304"/>
                          <a:cs typeface="Times New Roman" panose="02020603050405020304"/>
                        </a:rPr>
                        <a:t>CFU/m</a:t>
                      </a:r>
                      <a:r>
                        <a:rPr sz="375" b="1" spc="30" baseline="22000" dirty="0">
                          <a:latin typeface="Times New Roman" panose="02020603050405020304"/>
                          <a:cs typeface="Times New Roman" panose="02020603050405020304"/>
                        </a:rPr>
                        <a:t>3</a:t>
                      </a:r>
                      <a:r>
                        <a:rPr sz="350" b="1" spc="20" dirty="0"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endParaRPr sz="3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18415" marB="0">
                    <a:lnT w="31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47625" marR="13335" indent="1905">
                        <a:lnSpc>
                          <a:spcPct val="103000"/>
                        </a:lnSpc>
                        <a:spcBef>
                          <a:spcPts val="30"/>
                        </a:spcBef>
                      </a:pPr>
                      <a:r>
                        <a:rPr sz="350" b="1" spc="5" dirty="0">
                          <a:solidFill>
                            <a:srgbClr val="C00000"/>
                          </a:solidFill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可能产</a:t>
                      </a:r>
                      <a:r>
                        <a:rPr sz="350" b="1" dirty="0">
                          <a:solidFill>
                            <a:srgbClr val="C00000"/>
                          </a:solidFill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生气溶胶的最 </a:t>
                      </a:r>
                      <a:r>
                        <a:rPr sz="350" b="1" spc="35" dirty="0">
                          <a:solidFill>
                            <a:srgbClr val="C00000"/>
                          </a:solidFill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大风险</a:t>
                      </a:r>
                      <a:r>
                        <a:rPr sz="350" b="1" spc="15" dirty="0">
                          <a:solidFill>
                            <a:srgbClr val="C00000"/>
                          </a:solidFill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sz="350" b="1" spc="15" dirty="0">
                          <a:solidFill>
                            <a:srgbClr val="C00000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CFU/m</a:t>
                      </a:r>
                      <a:r>
                        <a:rPr sz="375" b="1" spc="22" baseline="22000" dirty="0">
                          <a:solidFill>
                            <a:srgbClr val="C00000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3</a:t>
                      </a:r>
                      <a:r>
                        <a:rPr sz="350" b="1" spc="15" dirty="0">
                          <a:solidFill>
                            <a:srgbClr val="C00000"/>
                          </a:solidFill>
                          <a:latin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endParaRPr sz="350">
                        <a:latin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3810" marB="0">
                    <a:lnR w="31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</a:tr>
              <a:tr h="0">
                <a:tc rowSpan="8">
                  <a:txBody>
                    <a:bodyPr/>
                    <a:lstStyle/>
                    <a:p>
                      <a:pPr marL="290830" marR="296545" algn="ctr">
                        <a:lnSpc>
                          <a:spcPts val="750"/>
                        </a:lnSpc>
                        <a:spcBef>
                          <a:spcPts val="40"/>
                        </a:spcBef>
                      </a:pPr>
                      <a:r>
                        <a:rPr sz="450" b="1" spc="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生物安</a:t>
                      </a:r>
                      <a:r>
                        <a:rPr sz="450" b="1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全柜前窗操</a:t>
                      </a:r>
                      <a:r>
                        <a:rPr sz="450" b="1" spc="-10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作</a:t>
                      </a:r>
                      <a:r>
                        <a:rPr sz="450" b="1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口泄</a:t>
                      </a:r>
                      <a:r>
                        <a:rPr sz="450" b="1" spc="-10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漏</a:t>
                      </a:r>
                      <a:r>
                        <a:rPr sz="450" b="1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（测试浓</a:t>
                      </a:r>
                      <a:r>
                        <a:rPr sz="450" b="1" spc="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度</a:t>
                      </a:r>
                      <a:r>
                        <a:rPr sz="450" b="1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1</a:t>
                      </a:r>
                      <a:r>
                        <a:rPr sz="450" b="1" spc="-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0</a:t>
                      </a:r>
                      <a:r>
                        <a:rPr sz="450" b="1" baseline="2800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8</a:t>
                      </a:r>
                      <a:r>
                        <a:rPr sz="450" b="1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） </a:t>
                      </a:r>
                      <a:r>
                        <a:rPr sz="450" b="1" spc="30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高浓度</a:t>
                      </a:r>
                      <a:r>
                        <a:rPr sz="450" b="1" spc="2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吹吸混</a:t>
                      </a:r>
                      <a:r>
                        <a:rPr sz="450" b="1" spc="1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匀（</a:t>
                      </a:r>
                      <a:r>
                        <a:rPr sz="450" b="1" spc="15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1ml</a:t>
                      </a:r>
                      <a:r>
                        <a:rPr sz="450" b="1" spc="1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，</a:t>
                      </a:r>
                      <a:r>
                        <a:rPr sz="450" b="1" spc="2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测试浓度</a:t>
                      </a:r>
                      <a:r>
                        <a:rPr sz="450" b="1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10</a:t>
                      </a:r>
                      <a:r>
                        <a:rPr sz="450" b="1" spc="15" baseline="2800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10</a:t>
                      </a:r>
                      <a:r>
                        <a:rPr sz="450" b="1" spc="10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）</a:t>
                      </a:r>
                      <a:endParaRPr sz="45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  <a:p>
                      <a:pPr marL="27305" marR="317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450" b="1" spc="30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高浓度</a:t>
                      </a:r>
                      <a:r>
                        <a:rPr sz="450" b="1" spc="2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培养瓶意外</a:t>
                      </a:r>
                      <a:r>
                        <a:rPr sz="450" b="1" spc="1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坠</a:t>
                      </a:r>
                      <a:r>
                        <a:rPr sz="450" b="1" spc="2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落破</a:t>
                      </a:r>
                      <a:r>
                        <a:rPr sz="450" b="1" spc="1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碎（</a:t>
                      </a:r>
                      <a:r>
                        <a:rPr sz="450" b="1" spc="15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30ml</a:t>
                      </a:r>
                      <a:r>
                        <a:rPr sz="450" b="1" spc="1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，</a:t>
                      </a:r>
                      <a:r>
                        <a:rPr sz="450" b="1" spc="2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测试浓度</a:t>
                      </a:r>
                      <a:r>
                        <a:rPr sz="450" b="1" spc="15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10</a:t>
                      </a:r>
                      <a:r>
                        <a:rPr sz="450" b="1" spc="22" baseline="2800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8</a:t>
                      </a:r>
                      <a:r>
                        <a:rPr sz="450" b="1" spc="1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）</a:t>
                      </a:r>
                      <a:endParaRPr sz="45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  <a:p>
                      <a:pPr marL="67945" marR="3175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450" b="1" spc="30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正常离</a:t>
                      </a:r>
                      <a:r>
                        <a:rPr sz="450" b="1" spc="1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心（</a:t>
                      </a:r>
                      <a:r>
                        <a:rPr sz="450" b="1" spc="15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30ml</a:t>
                      </a:r>
                      <a:r>
                        <a:rPr sz="450" b="1" spc="1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，</a:t>
                      </a:r>
                      <a:r>
                        <a:rPr sz="450" b="1" spc="2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测试浓度</a:t>
                      </a:r>
                      <a:r>
                        <a:rPr sz="450" b="1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10</a:t>
                      </a:r>
                      <a:r>
                        <a:rPr sz="450" b="1" spc="15" baseline="2800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8</a:t>
                      </a:r>
                      <a:r>
                        <a:rPr sz="450" b="1" spc="10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，</a:t>
                      </a:r>
                      <a:r>
                        <a:rPr sz="450" b="1" spc="-130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 </a:t>
                      </a:r>
                      <a:r>
                        <a:rPr sz="450" b="1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10000r/min</a:t>
                      </a:r>
                      <a:r>
                        <a:rPr sz="450" b="1" spc="10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，</a:t>
                      </a:r>
                      <a:r>
                        <a:rPr sz="450" b="1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10min</a:t>
                      </a:r>
                      <a:r>
                        <a:rPr sz="450" b="1" spc="10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）</a:t>
                      </a:r>
                      <a:endParaRPr sz="45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  <a:p>
                      <a:pPr marL="66675" algn="ctr">
                        <a:lnSpc>
                          <a:spcPct val="192000"/>
                        </a:lnSpc>
                        <a:spcBef>
                          <a:spcPts val="5"/>
                        </a:spcBef>
                      </a:pPr>
                      <a:r>
                        <a:rPr sz="450" b="1" spc="2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离心时离心管破裂</a:t>
                      </a:r>
                      <a:r>
                        <a:rPr sz="450" b="1" spc="1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（</a:t>
                      </a:r>
                      <a:r>
                        <a:rPr sz="450" b="1" spc="15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30ml</a:t>
                      </a:r>
                      <a:r>
                        <a:rPr sz="450" b="1" spc="1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，</a:t>
                      </a:r>
                      <a:r>
                        <a:rPr sz="450" b="1" spc="2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测试浓度</a:t>
                      </a:r>
                      <a:r>
                        <a:rPr sz="450" b="1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10</a:t>
                      </a:r>
                      <a:r>
                        <a:rPr sz="450" b="1" spc="15" baseline="2800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8</a:t>
                      </a:r>
                      <a:r>
                        <a:rPr sz="450" b="1" spc="10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，</a:t>
                      </a:r>
                      <a:r>
                        <a:rPr sz="450" b="1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10000r/min</a:t>
                      </a:r>
                      <a:r>
                        <a:rPr sz="450" b="1" spc="10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，</a:t>
                      </a:r>
                      <a:r>
                        <a:rPr sz="450" b="1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10min</a:t>
                      </a:r>
                      <a:r>
                        <a:rPr sz="450" b="1" spc="10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）  </a:t>
                      </a:r>
                      <a:r>
                        <a:rPr sz="450" b="1" spc="30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安全柜</a:t>
                      </a:r>
                      <a:r>
                        <a:rPr sz="450" b="1" spc="2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内注射攻</a:t>
                      </a:r>
                      <a:r>
                        <a:rPr sz="450" b="1" spc="1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毒</a:t>
                      </a:r>
                      <a:r>
                        <a:rPr sz="450" b="1" spc="20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（</a:t>
                      </a:r>
                      <a:r>
                        <a:rPr sz="450" b="1" spc="2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5</a:t>
                      </a:r>
                      <a:r>
                        <a:rPr sz="450" b="1" spc="2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只，测试浓度</a:t>
                      </a:r>
                      <a:r>
                        <a:rPr sz="450" b="1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10</a:t>
                      </a:r>
                      <a:r>
                        <a:rPr sz="450" b="1" spc="15" baseline="2800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7</a:t>
                      </a:r>
                      <a:r>
                        <a:rPr sz="450" b="1" spc="10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）</a:t>
                      </a:r>
                      <a:endParaRPr sz="45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  <a:p>
                      <a:pPr marL="69215" marR="3175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450" b="1" spc="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安全柜</a:t>
                      </a:r>
                      <a:r>
                        <a:rPr sz="450" b="1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内动物解</a:t>
                      </a:r>
                      <a:r>
                        <a:rPr sz="450" b="1" spc="-10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剖</a:t>
                      </a:r>
                      <a:r>
                        <a:rPr sz="450" b="1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（</a:t>
                      </a:r>
                      <a:r>
                        <a:rPr sz="450" b="1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5</a:t>
                      </a:r>
                      <a:r>
                        <a:rPr sz="450" b="1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只，测试浓度</a:t>
                      </a:r>
                      <a:r>
                        <a:rPr sz="450" b="1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1</a:t>
                      </a:r>
                      <a:r>
                        <a:rPr sz="450" b="1" spc="-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0</a:t>
                      </a:r>
                      <a:r>
                        <a:rPr sz="450" b="1" baseline="2800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7</a:t>
                      </a:r>
                      <a:r>
                        <a:rPr sz="450" b="1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）</a:t>
                      </a:r>
                      <a:endParaRPr sz="45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  <a:p>
                      <a:pPr marL="67945" marR="3175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450" b="1" spc="30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注射攻</a:t>
                      </a:r>
                      <a:r>
                        <a:rPr sz="450" b="1" spc="2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毒（未在安</a:t>
                      </a:r>
                      <a:r>
                        <a:rPr sz="450" b="1" spc="1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全</a:t>
                      </a:r>
                      <a:r>
                        <a:rPr sz="450" b="1" spc="2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柜</a:t>
                      </a:r>
                      <a:r>
                        <a:rPr sz="450" b="1" spc="1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内</a:t>
                      </a:r>
                      <a:r>
                        <a:rPr sz="450" b="1" spc="2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）（</a:t>
                      </a:r>
                      <a:r>
                        <a:rPr sz="450" b="1" spc="25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5</a:t>
                      </a:r>
                      <a:r>
                        <a:rPr sz="450" b="1" spc="2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只，测试浓度</a:t>
                      </a:r>
                      <a:r>
                        <a:rPr sz="450" b="1" spc="1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10</a:t>
                      </a:r>
                      <a:r>
                        <a:rPr sz="450" b="1" spc="15" baseline="2800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7</a:t>
                      </a:r>
                      <a:r>
                        <a:rPr sz="450" b="1" spc="10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）</a:t>
                      </a:r>
                      <a:endParaRPr sz="45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5080" marB="0">
                    <a:lnL w="317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450" spc="20" dirty="0">
                          <a:latin typeface="Times New Roman" panose="02020603050405020304"/>
                          <a:cs typeface="Times New Roman" panose="02020603050405020304"/>
                        </a:rPr>
                        <a:t>3—</a:t>
                      </a:r>
                      <a:r>
                        <a:rPr sz="450" spc="20" dirty="0">
                          <a:latin typeface="楷体" panose="02010609060101010101" charset="-122"/>
                          <a:cs typeface="楷体" panose="02010609060101010101" charset="-122"/>
                        </a:rPr>
                        <a:t>＞</a:t>
                      </a:r>
                      <a:r>
                        <a:rPr sz="450" spc="20" dirty="0">
                          <a:latin typeface="Times New Roman" panose="02020603050405020304"/>
                          <a:cs typeface="Times New Roman" panose="02020603050405020304"/>
                        </a:rPr>
                        <a:t>801</a:t>
                      </a:r>
                      <a:endParaRPr sz="4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24130" marB="0">
                    <a:lnT w="9525">
                      <a:solidFill>
                        <a:srgbClr val="FFFFFF"/>
                      </a:solidFill>
                      <a:prstDash val="soli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450" b="1" spc="30" dirty="0">
                          <a:solidFill>
                            <a:srgbClr val="C0000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约为</a:t>
                      </a:r>
                      <a:r>
                        <a:rPr sz="450" b="1" spc="10" dirty="0">
                          <a:solidFill>
                            <a:srgbClr val="C00000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10</a:t>
                      </a:r>
                      <a:r>
                        <a:rPr sz="450" b="1" spc="15" baseline="28000" dirty="0">
                          <a:solidFill>
                            <a:srgbClr val="C00000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3</a:t>
                      </a:r>
                      <a:endParaRPr sz="450" baseline="280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24130" marB="0">
                    <a:lnR w="31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solidFill>
                      <a:srgbClr val="E7E6E6"/>
                    </a:solidFill>
                  </a:tcPr>
                </a:tc>
              </a:tr>
              <a:tr h="0">
                <a:tc vMerge="1">
                  <a:tcPr marL="0" marR="0" marT="5080" marB="0">
                    <a:lnL w="317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450" spc="10" dirty="0">
                          <a:latin typeface="Times New Roman" panose="02020603050405020304"/>
                          <a:cs typeface="Times New Roman" panose="02020603050405020304"/>
                        </a:rPr>
                        <a:t>118—1409</a:t>
                      </a:r>
                      <a:endParaRPr sz="4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450" b="1" spc="10" dirty="0">
                          <a:solidFill>
                            <a:srgbClr val="C00000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10</a:t>
                      </a:r>
                      <a:r>
                        <a:rPr sz="450" b="1" spc="15" baseline="28000" dirty="0">
                          <a:solidFill>
                            <a:srgbClr val="C00000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3</a:t>
                      </a:r>
                      <a:endParaRPr sz="450" baseline="280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160" marB="0">
                    <a:lnR w="3175">
                      <a:solidFill>
                        <a:srgbClr val="FFFFFF"/>
                      </a:solidFill>
                      <a:prstDash val="solid"/>
                    </a:lnR>
                    <a:solidFill>
                      <a:srgbClr val="E7E6E6"/>
                    </a:solidFill>
                  </a:tcPr>
                </a:tc>
              </a:tr>
              <a:tr h="0">
                <a:tc vMerge="1">
                  <a:tcPr marL="0" marR="0" marT="5080" marB="0">
                    <a:lnL w="317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450" spc="15" dirty="0">
                          <a:latin typeface="Times New Roman" panose="02020603050405020304"/>
                          <a:cs typeface="Times New Roman" panose="02020603050405020304"/>
                        </a:rPr>
                        <a:t>2042—9346</a:t>
                      </a:r>
                      <a:endParaRPr sz="4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0795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450" b="1" spc="30" dirty="0">
                          <a:solidFill>
                            <a:srgbClr val="C0000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约为</a:t>
                      </a:r>
                      <a:r>
                        <a:rPr sz="450" b="1" spc="10" dirty="0">
                          <a:solidFill>
                            <a:srgbClr val="C00000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10</a:t>
                      </a:r>
                      <a:r>
                        <a:rPr sz="450" b="1" spc="15" baseline="28000" dirty="0">
                          <a:solidFill>
                            <a:srgbClr val="C00000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4</a:t>
                      </a:r>
                      <a:endParaRPr sz="450" baseline="280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11430" marB="0">
                    <a:lnR w="3175">
                      <a:solidFill>
                        <a:srgbClr val="FFFFFF"/>
                      </a:solidFill>
                      <a:prstDash val="solid"/>
                    </a:lnR>
                    <a:solidFill>
                      <a:srgbClr val="E7E6E6"/>
                    </a:solidFill>
                  </a:tcPr>
                </a:tc>
              </a:tr>
              <a:tr h="124587">
                <a:tc vMerge="1">
                  <a:tcPr marL="0" marR="0" marT="5080" marB="0">
                    <a:lnL w="317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450" spc="10" dirty="0">
                          <a:latin typeface="Times New Roman" panose="02020603050405020304"/>
                          <a:cs typeface="Times New Roman" panose="02020603050405020304"/>
                        </a:rPr>
                        <a:t>&lt;10</a:t>
                      </a:r>
                      <a:endParaRPr sz="4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2159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2921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450" b="1" spc="15" dirty="0">
                          <a:solidFill>
                            <a:srgbClr val="C00000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&lt;10</a:t>
                      </a:r>
                      <a:endParaRPr sz="4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21590" marB="0">
                    <a:lnR w="3175">
                      <a:solidFill>
                        <a:srgbClr val="FFFFFF"/>
                      </a:solidFill>
                      <a:prstDash val="solid"/>
                    </a:lnR>
                    <a:solidFill>
                      <a:srgbClr val="E7E6E6"/>
                    </a:solidFill>
                  </a:tcPr>
                </a:tc>
              </a:tr>
              <a:tr h="132587">
                <a:tc vMerge="1">
                  <a:tcPr marL="0" marR="0" marT="5080" marB="0">
                    <a:lnL w="317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230"/>
                        </a:spcBef>
                      </a:pPr>
                      <a:r>
                        <a:rPr sz="450" spc="15" dirty="0">
                          <a:latin typeface="Times New Roman" panose="02020603050405020304"/>
                          <a:cs typeface="Times New Roman" panose="02020603050405020304"/>
                        </a:rPr>
                        <a:t>5—138</a:t>
                      </a:r>
                      <a:endParaRPr sz="4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29209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2921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450" b="1" spc="30" dirty="0">
                          <a:solidFill>
                            <a:srgbClr val="C0000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约</a:t>
                      </a:r>
                      <a:r>
                        <a:rPr sz="450" b="1" spc="10" dirty="0">
                          <a:solidFill>
                            <a:srgbClr val="C00000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10</a:t>
                      </a:r>
                      <a:r>
                        <a:rPr sz="450" b="1" spc="15" baseline="28000" dirty="0">
                          <a:solidFill>
                            <a:srgbClr val="C00000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2</a:t>
                      </a:r>
                      <a:endParaRPr sz="450" baseline="280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30480" marB="0">
                    <a:lnR w="3175">
                      <a:solidFill>
                        <a:srgbClr val="FFFFFF"/>
                      </a:solidFill>
                      <a:prstDash val="solid"/>
                    </a:lnR>
                    <a:solidFill>
                      <a:srgbClr val="E7E6E6"/>
                    </a:solidFill>
                  </a:tcPr>
                </a:tc>
              </a:tr>
              <a:tr h="124205">
                <a:tc vMerge="1">
                  <a:tcPr marL="0" marR="0" marT="5080" marB="0">
                    <a:lnL w="317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450" spc="10" dirty="0">
                          <a:latin typeface="Times New Roman" panose="02020603050405020304"/>
                          <a:cs typeface="Times New Roman" panose="02020603050405020304"/>
                        </a:rPr>
                        <a:t>&lt;4</a:t>
                      </a:r>
                      <a:endParaRPr sz="4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28575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450" b="1" spc="15" dirty="0">
                          <a:solidFill>
                            <a:srgbClr val="C00000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&lt;4</a:t>
                      </a:r>
                      <a:endParaRPr sz="4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28575" marB="0">
                    <a:lnR w="3175">
                      <a:solidFill>
                        <a:srgbClr val="FFFFFF"/>
                      </a:solidFill>
                      <a:prstDash val="solid"/>
                    </a:lnR>
                    <a:solidFill>
                      <a:srgbClr val="E7E6E6"/>
                    </a:solidFill>
                  </a:tcPr>
                </a:tc>
              </a:tr>
              <a:tr h="117348">
                <a:tc vMerge="1">
                  <a:tcPr marL="0" marR="0" marT="5080" marB="0">
                    <a:lnL w="317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450" spc="10" dirty="0">
                          <a:latin typeface="Times New Roman" panose="02020603050405020304"/>
                          <a:cs typeface="Times New Roman" panose="02020603050405020304"/>
                        </a:rPr>
                        <a:t>&lt;4</a:t>
                      </a:r>
                      <a:endParaRPr sz="4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2159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450" b="1" spc="15" dirty="0">
                          <a:solidFill>
                            <a:srgbClr val="C00000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&lt;4</a:t>
                      </a:r>
                      <a:endParaRPr sz="4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21590" marB="0">
                    <a:lnR w="3175">
                      <a:solidFill>
                        <a:srgbClr val="FFFFFF"/>
                      </a:solidFill>
                      <a:prstDash val="solid"/>
                    </a:lnR>
                    <a:solidFill>
                      <a:srgbClr val="E7E6E6"/>
                    </a:solidFill>
                  </a:tcPr>
                </a:tc>
              </a:tr>
              <a:tr h="0">
                <a:tc vMerge="1">
                  <a:tcPr marL="0" marR="0" marT="5080" marB="0">
                    <a:lnL w="317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450" spc="15" dirty="0">
                          <a:latin typeface="Times New Roman" panose="02020603050405020304"/>
                          <a:cs typeface="Times New Roman" panose="02020603050405020304"/>
                        </a:rPr>
                        <a:t>&lt;4—7</a:t>
                      </a:r>
                      <a:endParaRPr sz="4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21590" marB="0"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2921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450" b="1" spc="15" dirty="0">
                          <a:solidFill>
                            <a:srgbClr val="C00000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&lt;10</a:t>
                      </a:r>
                      <a:endParaRPr sz="4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21590" marB="0">
                    <a:lnR w="3175">
                      <a:solidFill>
                        <a:srgbClr val="FFFFFF"/>
                      </a:solidFill>
                      <a:prstDash val="solid"/>
                    </a:lnR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</a:tr>
              <a:tr h="147066">
                <a:tc>
                  <a:txBody>
                    <a:bodyPr/>
                    <a:lstStyle/>
                    <a:p>
                      <a:pPr marL="748030" marR="11430" indent="-669925">
                        <a:lnSpc>
                          <a:spcPts val="570"/>
                        </a:lnSpc>
                        <a:spcBef>
                          <a:spcPts val="15"/>
                        </a:spcBef>
                      </a:pPr>
                      <a:r>
                        <a:rPr sz="450" b="1" spc="30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注射攻</a:t>
                      </a:r>
                      <a:r>
                        <a:rPr sz="450" b="1" spc="2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毒（未在安</a:t>
                      </a:r>
                      <a:r>
                        <a:rPr sz="450" b="1" spc="1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全</a:t>
                      </a:r>
                      <a:r>
                        <a:rPr sz="450" b="1" spc="2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柜内</a:t>
                      </a:r>
                      <a:r>
                        <a:rPr sz="450" b="1" spc="1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，</a:t>
                      </a:r>
                      <a:r>
                        <a:rPr sz="450" b="1" spc="2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其中一次发生意外喷出</a:t>
                      </a:r>
                      <a:r>
                        <a:rPr sz="450" b="1" spc="1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，</a:t>
                      </a:r>
                      <a:r>
                        <a:rPr sz="450" b="1" spc="15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5</a:t>
                      </a:r>
                      <a:r>
                        <a:rPr sz="450" b="1" spc="2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只，测试 </a:t>
                      </a:r>
                      <a:r>
                        <a:rPr sz="450" b="1" spc="30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浓度</a:t>
                      </a:r>
                      <a:r>
                        <a:rPr sz="450" b="1" spc="15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10</a:t>
                      </a:r>
                      <a:r>
                        <a:rPr sz="450" b="1" spc="22" baseline="28000" dirty="0">
                          <a:solidFill>
                            <a:srgbClr val="0000CC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7</a:t>
                      </a:r>
                      <a:r>
                        <a:rPr sz="450" b="1" spc="15" dirty="0">
                          <a:solidFill>
                            <a:srgbClr val="0000CC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）</a:t>
                      </a:r>
                      <a:endParaRPr sz="450">
                        <a:latin typeface="楷体" panose="02010609060101010101" charset="-122"/>
                        <a:cs typeface="楷体" panose="02010609060101010101" charset="-122"/>
                      </a:endParaRPr>
                    </a:p>
                  </a:txBody>
                  <a:tcPr marL="0" marR="0" marT="1905" marB="0">
                    <a:lnL w="317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2921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450" b="1" spc="15" dirty="0">
                          <a:latin typeface="Times New Roman" panose="02020603050405020304"/>
                          <a:cs typeface="Times New Roman" panose="02020603050405020304"/>
                        </a:rPr>
                        <a:t>568—</a:t>
                      </a:r>
                      <a:r>
                        <a:rPr sz="450" b="1" spc="15" dirty="0">
                          <a:latin typeface="楷体" panose="02010609060101010101" charset="-122"/>
                          <a:cs typeface="楷体" panose="02010609060101010101" charset="-122"/>
                        </a:rPr>
                        <a:t>＞</a:t>
                      </a:r>
                      <a:r>
                        <a:rPr sz="450" b="1" spc="15" dirty="0">
                          <a:latin typeface="Times New Roman" panose="02020603050405020304"/>
                          <a:cs typeface="Times New Roman" panose="02020603050405020304"/>
                        </a:rPr>
                        <a:t>8232</a:t>
                      </a:r>
                      <a:endParaRPr sz="45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39370" marB="0">
                    <a:lnT w="952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450" b="1" spc="30" dirty="0">
                          <a:solidFill>
                            <a:srgbClr val="C00000"/>
                          </a:solidFill>
                          <a:latin typeface="楷体" panose="02010609060101010101" charset="-122"/>
                          <a:cs typeface="楷体" panose="02010609060101010101" charset="-122"/>
                        </a:rPr>
                        <a:t>约为</a:t>
                      </a:r>
                      <a:r>
                        <a:rPr sz="450" b="1" spc="10" dirty="0">
                          <a:solidFill>
                            <a:srgbClr val="C00000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10</a:t>
                      </a:r>
                      <a:r>
                        <a:rPr sz="450" b="1" spc="15" baseline="28000" dirty="0">
                          <a:solidFill>
                            <a:srgbClr val="C00000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4</a:t>
                      </a:r>
                      <a:endParaRPr sz="450" baseline="280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39370" marB="0">
                    <a:lnR w="31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</a:tr>
            </a:tbl>
          </a:graphicData>
        </a:graphic>
      </p:graphicFrame>
      <p:sp>
        <p:nvSpPr>
          <p:cNvPr id="198" name="object 198"/>
          <p:cNvSpPr txBox="1"/>
          <p:nvPr/>
        </p:nvSpPr>
        <p:spPr>
          <a:xfrm>
            <a:off x="4117848" y="9055859"/>
            <a:ext cx="2108200" cy="768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300" b="1" spc="35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李劲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松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等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：传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染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病重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大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专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项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课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题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：《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三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级生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物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安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全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实验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室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生物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安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全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保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障技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术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平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台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》</a:t>
            </a:r>
            <a:r>
              <a:rPr sz="300" b="1" spc="15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（</a:t>
            </a:r>
            <a:r>
              <a:rPr sz="300" b="1" spc="15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2012ZX10004402</a:t>
            </a:r>
            <a:r>
              <a:rPr sz="300" b="1" spc="15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）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研究</a:t>
            </a:r>
            <a:r>
              <a:rPr sz="300" b="1" spc="2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成</a:t>
            </a:r>
            <a:r>
              <a:rPr sz="300" b="1" spc="30" dirty="0">
                <a:solidFill>
                  <a:srgbClr val="FF0000"/>
                </a:solidFill>
                <a:latin typeface="楷体" panose="02010609060101010101" charset="-122"/>
                <a:cs typeface="楷体" panose="02010609060101010101" charset="-122"/>
              </a:rPr>
              <a:t>果</a:t>
            </a:r>
            <a:endParaRPr sz="300">
              <a:latin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4122420" y="7706361"/>
            <a:ext cx="2300605" cy="1123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验活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动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的风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险</a:t>
            </a:r>
            <a:r>
              <a:rPr sz="550" spc="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1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：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实验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室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各种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微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生物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实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验操作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产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生微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生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物气</a:t>
            </a:r>
            <a:r>
              <a:rPr sz="550" spc="25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溶</a:t>
            </a:r>
            <a:r>
              <a:rPr sz="550" spc="20" dirty="0">
                <a:solidFill>
                  <a:srgbClr val="0000CC"/>
                </a:solidFill>
                <a:latin typeface="黑体" panose="02010609060101010101" charset="-122"/>
                <a:cs typeface="黑体" panose="02010609060101010101" charset="-122"/>
              </a:rPr>
              <a:t>胶的风险</a:t>
            </a:r>
            <a:endParaRPr sz="55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200" name="object 200"/>
          <p:cNvSpPr/>
          <p:nvPr/>
        </p:nvSpPr>
        <p:spPr>
          <a:xfrm>
            <a:off x="3925823" y="7498842"/>
            <a:ext cx="2897505" cy="1624330"/>
          </a:xfrm>
          <a:custGeom>
            <a:avLst/>
            <a:gdLst/>
            <a:ahLst/>
            <a:cxnLst/>
            <a:rect l="l" t="t" r="r" b="b"/>
            <a:pathLst>
              <a:path w="2897504" h="1624329">
                <a:moveTo>
                  <a:pt x="2897124" y="0"/>
                </a:moveTo>
                <a:lnTo>
                  <a:pt x="0" y="0"/>
                </a:lnTo>
                <a:lnTo>
                  <a:pt x="0" y="1623821"/>
                </a:lnTo>
                <a:lnTo>
                  <a:pt x="2897124" y="1623821"/>
                </a:lnTo>
                <a:lnTo>
                  <a:pt x="2897124" y="0"/>
                </a:lnTo>
                <a:close/>
              </a:path>
            </a:pathLst>
          </a:custGeom>
          <a:ln w="129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1" name="object 20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335"/>
              </a:lnSpc>
            </a:pPr>
            <a:fld id="{81D60167-4931-47E6-BA6A-407CBD079E47}" type="slidenum">
              <a:rPr dirty="0"/>
            </a:fld>
            <a:endParaRPr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258*199"/>
  <p:tag name="TABLE_ENDDRAG_RECT" val="26*122*258*19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16273</Words>
  <Application>WPS 演示</Application>
  <PresentationFormat>On-screen Show (4:3)</PresentationFormat>
  <Paragraphs>1887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30" baseType="lpstr">
      <vt:lpstr>Arial</vt:lpstr>
      <vt:lpstr>宋体</vt:lpstr>
      <vt:lpstr>Wingdings</vt:lpstr>
      <vt:lpstr>Calibri</vt:lpstr>
      <vt:lpstr>Times New Roman</vt:lpstr>
      <vt:lpstr>黑体</vt:lpstr>
      <vt:lpstr>楷体</vt:lpstr>
      <vt:lpstr>Wingdings</vt:lpstr>
      <vt:lpstr>Arial</vt:lpstr>
      <vt:lpstr>微软雅黑</vt:lpstr>
      <vt:lpstr>仿宋</vt:lpstr>
      <vt:lpstr>΢</vt:lpstr>
      <vt:lpstr>Segoe Print</vt:lpstr>
      <vt:lpstr>Symbol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&lt;4D6963726F736F667420506F776572506F696E74202D20CAB5D1E9CAD2C9FACEEFB0B2C8ABD3EBB7C0BBA4A3ADCAB5D1E9CAD2B0B2C8ABBBB7B1A3BACDD3A6BCB1C5E0D1B5B0E0A3A8C0A5C3F7A3A932303231313132322E70707478&gt;</dc:title>
  <dc:creator>china dragon</dc:creator>
  <cp:lastModifiedBy>云水</cp:lastModifiedBy>
  <cp:revision>2</cp:revision>
  <dcterms:created xsi:type="dcterms:W3CDTF">2022-04-13T07:37:00Z</dcterms:created>
  <dcterms:modified xsi:type="dcterms:W3CDTF">2022-04-13T07:45:58Z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2021-11-16T16:00:00Z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2022-04-13T16:00:00Z</vt:filetime>
  </property>
  <property fmtid="{D5CDD505-2E9C-101B-9397-08002B2CF9AE}" pid="5" name="ICV">
    <vt:lpwstr>4A5117A7BA0B4334B63996C8D4F92509</vt:lpwstr>
  </property>
  <property fmtid="{D5CDD505-2E9C-101B-9397-08002B2CF9AE}" pid="6" name="KSOProductBuildVer">
    <vt:lpwstr>2052-11.1.0.11365</vt:lpwstr>
  </property>
</Properties>
</file>