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2"/>
  </p:handoutMasterIdLst>
  <p:sldIdLst>
    <p:sldId id="526" r:id="rId3"/>
    <p:sldId id="527" r:id="rId5"/>
    <p:sldId id="529" r:id="rId6"/>
    <p:sldId id="587" r:id="rId7"/>
    <p:sldId id="683" r:id="rId8"/>
    <p:sldId id="531" r:id="rId9"/>
    <p:sldId id="590" r:id="rId10"/>
    <p:sldId id="592" r:id="rId11"/>
    <p:sldId id="591" r:id="rId12"/>
    <p:sldId id="664" r:id="rId13"/>
    <p:sldId id="665" r:id="rId14"/>
    <p:sldId id="666" r:id="rId15"/>
    <p:sldId id="667" r:id="rId16"/>
    <p:sldId id="669" r:id="rId17"/>
    <p:sldId id="651" r:id="rId18"/>
    <p:sldId id="672" r:id="rId19"/>
    <p:sldId id="673" r:id="rId20"/>
    <p:sldId id="603" r:id="rId21"/>
    <p:sldId id="604" r:id="rId22"/>
    <p:sldId id="618" r:id="rId23"/>
    <p:sldId id="605" r:id="rId24"/>
    <p:sldId id="637" r:id="rId25"/>
    <p:sldId id="638" r:id="rId26"/>
    <p:sldId id="608" r:id="rId27"/>
    <p:sldId id="639" r:id="rId28"/>
    <p:sldId id="607" r:id="rId29"/>
    <p:sldId id="681" r:id="rId30"/>
    <p:sldId id="634" r:id="rId31"/>
    <p:sldId id="633" r:id="rId32"/>
    <p:sldId id="635" r:id="rId33"/>
    <p:sldId id="636" r:id="rId34"/>
    <p:sldId id="682" r:id="rId35"/>
    <p:sldId id="674" r:id="rId36"/>
    <p:sldId id="677" r:id="rId37"/>
    <p:sldId id="678" r:id="rId38"/>
    <p:sldId id="679" r:id="rId39"/>
    <p:sldId id="676" r:id="rId40"/>
    <p:sldId id="472" r:id="rId4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sz="14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1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1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1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14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FFFFCC"/>
    <a:srgbClr val="DABD0C"/>
    <a:srgbClr val="D60093"/>
    <a:srgbClr val="FF0066"/>
    <a:srgbClr val="0033CC"/>
    <a:srgbClr val="CC3399"/>
    <a:srgbClr val="BAE9F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908"/>
    <p:restoredTop sz="94736"/>
  </p:normalViewPr>
  <p:slideViewPr>
    <p:cSldViewPr showGuides="1">
      <p:cViewPr varScale="1">
        <p:scale>
          <a:sx n="67" d="100"/>
          <a:sy n="67" d="100"/>
        </p:scale>
        <p:origin x="8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1596E27-ADFF-41F5-9A15-E126A0EEB7AE}"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zh-CN" altLang="en-US"/>
        </a:p>
      </dgm:t>
    </dgm:pt>
    <dgm:pt modelId="{D44F29EC-3626-4692-87EE-19BE8B6B2FDC}">
      <dgm:prSet phldrT="[文本]" custT="1"/>
      <dgm:spPr/>
      <dgm:t>
        <a:bodyPr/>
        <a:lstStyle/>
        <a:p>
          <a:r>
            <a:rPr lang="en-US" altLang="zh-CN" sz="2000" b="1" dirty="0">
              <a:latin typeface="+mj-ea"/>
              <a:ea typeface="+mj-ea"/>
            </a:rPr>
            <a:t>16</a:t>
          </a:r>
          <a:r>
            <a:rPr lang="zh-CN" altLang="zh-CN" sz="2000" b="1" dirty="0">
              <a:latin typeface="+mj-ea"/>
              <a:ea typeface="+mj-ea"/>
            </a:rPr>
            <a:t>项物理危险</a:t>
          </a:r>
          <a:endParaRPr lang="zh-CN" altLang="en-US" sz="2000" b="1" dirty="0"/>
        </a:p>
      </dgm:t>
    </dgm:pt>
    <dgm:pt modelId="{A1D21D79-DF1E-46E2-95F4-FC79B2967840}" cxnId="{088AEA66-90A9-4FC0-BB94-F1750A267BCD}" type="parTrans">
      <dgm:prSet/>
      <dgm:spPr/>
      <dgm:t>
        <a:bodyPr/>
        <a:lstStyle/>
        <a:p>
          <a:endParaRPr lang="zh-CN" altLang="en-US"/>
        </a:p>
      </dgm:t>
    </dgm:pt>
    <dgm:pt modelId="{80FDCE73-676B-432D-A623-61B66F8304F0}" cxnId="{088AEA66-90A9-4FC0-BB94-F1750A267BCD}" type="sibTrans">
      <dgm:prSet/>
      <dgm:spPr/>
      <dgm:t>
        <a:bodyPr/>
        <a:lstStyle/>
        <a:p>
          <a:endParaRPr lang="zh-CN" altLang="en-US"/>
        </a:p>
      </dgm:t>
    </dgm:pt>
    <dgm:pt modelId="{F6EE0B83-1A5F-40D2-9773-0937A63B2D3C}">
      <dgm:prSet phldrT="[文本]"/>
      <dgm:spPr/>
      <dgm:t>
        <a:bodyPr/>
        <a:lstStyle/>
        <a:p>
          <a:r>
            <a:rPr lang="zh-CN" altLang="zh-CN" dirty="0">
              <a:latin typeface="+mj-ea"/>
              <a:ea typeface="+mj-ea"/>
            </a:rPr>
            <a:t>爆炸物</a:t>
          </a:r>
          <a:endParaRPr lang="zh-CN" altLang="en-US" dirty="0">
            <a:latin typeface="+mj-ea"/>
            <a:ea typeface="+mj-ea"/>
          </a:endParaRPr>
        </a:p>
      </dgm:t>
    </dgm:pt>
    <dgm:pt modelId="{BC05B9FC-7684-4928-892F-D326D7ADC6BB}" cxnId="{FC422C66-6DA9-4F62-BE83-BE0ABF185C5A}" type="parTrans">
      <dgm:prSet/>
      <dgm:spPr/>
      <dgm:t>
        <a:bodyPr/>
        <a:lstStyle/>
        <a:p>
          <a:endParaRPr lang="zh-CN" altLang="en-US"/>
        </a:p>
      </dgm:t>
    </dgm:pt>
    <dgm:pt modelId="{72585FF0-B5EE-4349-BA4B-69F40592269B}" cxnId="{FC422C66-6DA9-4F62-BE83-BE0ABF185C5A}" type="sibTrans">
      <dgm:prSet/>
      <dgm:spPr/>
      <dgm:t>
        <a:bodyPr/>
        <a:lstStyle/>
        <a:p>
          <a:endParaRPr lang="zh-CN" altLang="en-US"/>
        </a:p>
      </dgm:t>
    </dgm:pt>
    <dgm:pt modelId="{71F2D3A3-D3D8-4179-8E11-E5BBF6D33B99}">
      <dgm:prSet phldrT="[文本]" custT="1"/>
      <dgm:spPr/>
      <dgm:t>
        <a:bodyPr/>
        <a:lstStyle/>
        <a:p>
          <a:r>
            <a:rPr lang="en-US" altLang="zh-CN" sz="2000" b="1" dirty="0">
              <a:latin typeface="+mj-ea"/>
              <a:ea typeface="+mj-ea"/>
            </a:rPr>
            <a:t>10</a:t>
          </a:r>
          <a:r>
            <a:rPr lang="zh-CN" altLang="zh-CN" sz="2000" b="1" dirty="0">
              <a:latin typeface="+mj-ea"/>
              <a:ea typeface="+mj-ea"/>
            </a:rPr>
            <a:t>项健康危险</a:t>
          </a:r>
          <a:endParaRPr lang="zh-CN" altLang="en-US" sz="2000" b="1" dirty="0">
            <a:latin typeface="+mj-ea"/>
            <a:ea typeface="+mj-ea"/>
          </a:endParaRPr>
        </a:p>
      </dgm:t>
    </dgm:pt>
    <dgm:pt modelId="{17D4F807-3561-4D96-AAA1-EB7BB7B32E36}" cxnId="{7788DCA6-FD8A-4C47-B976-AE85E6071D85}" type="parTrans">
      <dgm:prSet/>
      <dgm:spPr/>
      <dgm:t>
        <a:bodyPr/>
        <a:lstStyle/>
        <a:p>
          <a:endParaRPr lang="zh-CN" altLang="en-US"/>
        </a:p>
      </dgm:t>
    </dgm:pt>
    <dgm:pt modelId="{432E7D5B-9D2D-431E-84E1-4717333561F0}" cxnId="{7788DCA6-FD8A-4C47-B976-AE85E6071D85}" type="sibTrans">
      <dgm:prSet/>
      <dgm:spPr/>
      <dgm:t>
        <a:bodyPr/>
        <a:lstStyle/>
        <a:p>
          <a:endParaRPr lang="zh-CN" altLang="en-US"/>
        </a:p>
      </dgm:t>
    </dgm:pt>
    <dgm:pt modelId="{51A109DF-C58C-4AC9-AF22-98B8CAA8219B}">
      <dgm:prSet phldrT="[文本]"/>
      <dgm:spPr/>
      <dgm:t>
        <a:bodyPr/>
        <a:lstStyle/>
        <a:p>
          <a:r>
            <a:rPr lang="zh-CN" altLang="zh-CN" dirty="0">
              <a:latin typeface="+mj-ea"/>
              <a:ea typeface="+mj-ea"/>
            </a:rPr>
            <a:t>急性毒性</a:t>
          </a:r>
          <a:endParaRPr lang="zh-CN" altLang="en-US" dirty="0">
            <a:latin typeface="+mj-ea"/>
            <a:ea typeface="+mj-ea"/>
          </a:endParaRPr>
        </a:p>
      </dgm:t>
    </dgm:pt>
    <dgm:pt modelId="{4EA96E3D-0958-4D78-B240-3A87B00A3732}" cxnId="{E2F74EDA-323F-48FA-ACDA-85FC54DC4579}" type="parTrans">
      <dgm:prSet/>
      <dgm:spPr/>
      <dgm:t>
        <a:bodyPr/>
        <a:lstStyle/>
        <a:p>
          <a:endParaRPr lang="zh-CN" altLang="en-US"/>
        </a:p>
      </dgm:t>
    </dgm:pt>
    <dgm:pt modelId="{DD3D0946-CB4F-4821-B9BA-EE2FB60AAC5C}" cxnId="{E2F74EDA-323F-48FA-ACDA-85FC54DC4579}" type="sibTrans">
      <dgm:prSet/>
      <dgm:spPr/>
      <dgm:t>
        <a:bodyPr/>
        <a:lstStyle/>
        <a:p>
          <a:endParaRPr lang="zh-CN" altLang="en-US"/>
        </a:p>
      </dgm:t>
    </dgm:pt>
    <dgm:pt modelId="{21DD3920-2890-4378-9D69-A74B6EFED11F}">
      <dgm:prSet phldrT="[文本]" custT="1"/>
      <dgm:spPr/>
      <dgm:t>
        <a:bodyPr/>
        <a:lstStyle/>
        <a:p>
          <a:r>
            <a:rPr lang="en-US" altLang="zh-CN" sz="2000" b="1" dirty="0">
              <a:latin typeface="+mj-ea"/>
              <a:ea typeface="+mj-ea"/>
            </a:rPr>
            <a:t>2</a:t>
          </a:r>
          <a:r>
            <a:rPr lang="zh-CN" altLang="zh-CN" sz="2000" b="1" dirty="0">
              <a:latin typeface="+mj-ea"/>
              <a:ea typeface="+mj-ea"/>
            </a:rPr>
            <a:t>项环境危险</a:t>
          </a:r>
          <a:endParaRPr lang="zh-CN" altLang="en-US" sz="2000" b="1" dirty="0">
            <a:latin typeface="+mj-ea"/>
            <a:ea typeface="+mj-ea"/>
          </a:endParaRPr>
        </a:p>
      </dgm:t>
    </dgm:pt>
    <dgm:pt modelId="{27D7E5BC-D9B8-43A9-8DC8-200AD85F708F}" cxnId="{D6F235B5-1A1C-4E6B-A702-97AB59DB584D}" type="parTrans">
      <dgm:prSet/>
      <dgm:spPr/>
      <dgm:t>
        <a:bodyPr/>
        <a:lstStyle/>
        <a:p>
          <a:endParaRPr lang="zh-CN" altLang="en-US"/>
        </a:p>
      </dgm:t>
    </dgm:pt>
    <dgm:pt modelId="{79599F23-8900-475E-9926-39FFE69C80CC}" cxnId="{D6F235B5-1A1C-4E6B-A702-97AB59DB584D}" type="sibTrans">
      <dgm:prSet/>
      <dgm:spPr/>
      <dgm:t>
        <a:bodyPr/>
        <a:lstStyle/>
        <a:p>
          <a:endParaRPr lang="zh-CN" altLang="en-US"/>
        </a:p>
      </dgm:t>
    </dgm:pt>
    <dgm:pt modelId="{FA2C1FAA-C521-43D2-8F56-8373463C73FF}">
      <dgm:prSet phldrT="[文本]"/>
      <dgm:spPr/>
      <dgm:t>
        <a:bodyPr/>
        <a:lstStyle/>
        <a:p>
          <a:r>
            <a:rPr lang="zh-CN" altLang="zh-CN" dirty="0">
              <a:latin typeface="+mj-ea"/>
              <a:ea typeface="+mj-ea"/>
            </a:rPr>
            <a:t>危害水生环境</a:t>
          </a:r>
          <a:endParaRPr lang="zh-CN" altLang="en-US" dirty="0">
            <a:latin typeface="+mj-ea"/>
            <a:ea typeface="+mj-ea"/>
          </a:endParaRPr>
        </a:p>
      </dgm:t>
    </dgm:pt>
    <dgm:pt modelId="{C1226FDA-D0EB-4364-9952-5548F7D3A7A1}" cxnId="{F0B3C3A6-4919-40E2-8674-CBE53B56DD0A}" type="parTrans">
      <dgm:prSet/>
      <dgm:spPr/>
      <dgm:t>
        <a:bodyPr/>
        <a:lstStyle/>
        <a:p>
          <a:endParaRPr lang="zh-CN" altLang="en-US"/>
        </a:p>
      </dgm:t>
    </dgm:pt>
    <dgm:pt modelId="{4EC1E38C-5C7E-42D0-A007-27DF276C7CDB}" cxnId="{F0B3C3A6-4919-40E2-8674-CBE53B56DD0A}" type="sibTrans">
      <dgm:prSet/>
      <dgm:spPr/>
      <dgm:t>
        <a:bodyPr/>
        <a:lstStyle/>
        <a:p>
          <a:endParaRPr lang="zh-CN" altLang="en-US"/>
        </a:p>
      </dgm:t>
    </dgm:pt>
    <dgm:pt modelId="{5DD38343-7CE2-46D7-9062-44F6181833F2}">
      <dgm:prSet phldrT="[文本]"/>
      <dgm:spPr/>
      <dgm:t>
        <a:bodyPr/>
        <a:lstStyle/>
        <a:p>
          <a:r>
            <a:rPr lang="zh-CN" altLang="zh-CN" dirty="0">
              <a:latin typeface="+mj-ea"/>
              <a:ea typeface="+mj-ea"/>
            </a:rPr>
            <a:t>危害臭氧层。</a:t>
          </a:r>
          <a:endParaRPr lang="zh-CN" altLang="en-US" dirty="0">
            <a:latin typeface="+mj-ea"/>
            <a:ea typeface="+mj-ea"/>
          </a:endParaRPr>
        </a:p>
      </dgm:t>
    </dgm:pt>
    <dgm:pt modelId="{7138283B-C295-4EA3-8B1F-B2D2A6438790}" cxnId="{E3BAD61B-B0DD-4D73-8655-1DEC3D64647C}" type="parTrans">
      <dgm:prSet/>
      <dgm:spPr/>
      <dgm:t>
        <a:bodyPr/>
        <a:lstStyle/>
        <a:p>
          <a:endParaRPr lang="zh-CN" altLang="en-US"/>
        </a:p>
      </dgm:t>
    </dgm:pt>
    <dgm:pt modelId="{457BA30E-0121-4309-9EB6-D5FB8C92B24B}" cxnId="{E3BAD61B-B0DD-4D73-8655-1DEC3D64647C}" type="sibTrans">
      <dgm:prSet/>
      <dgm:spPr/>
      <dgm:t>
        <a:bodyPr/>
        <a:lstStyle/>
        <a:p>
          <a:endParaRPr lang="zh-CN" altLang="en-US"/>
        </a:p>
      </dgm:t>
    </dgm:pt>
    <dgm:pt modelId="{232053F2-A94A-4097-BB0B-855AC0D1CEAC}">
      <dgm:prSet phldrT="[文本]"/>
      <dgm:spPr/>
      <dgm:t>
        <a:bodyPr/>
        <a:lstStyle/>
        <a:p>
          <a:r>
            <a:rPr lang="zh-CN" altLang="zh-CN" dirty="0">
              <a:latin typeface="+mj-ea"/>
              <a:ea typeface="+mj-ea"/>
            </a:rPr>
            <a:t>易燃气体</a:t>
          </a:r>
          <a:endParaRPr lang="zh-CN" altLang="en-US" dirty="0">
            <a:latin typeface="+mj-ea"/>
            <a:ea typeface="+mj-ea"/>
          </a:endParaRPr>
        </a:p>
      </dgm:t>
    </dgm:pt>
    <dgm:pt modelId="{1955CD1D-E4AA-4634-9EB6-B081409DB109}" cxnId="{AE7B9B72-4196-46DE-A8D9-2AFF31AAD53F}" type="parTrans">
      <dgm:prSet/>
      <dgm:spPr/>
      <dgm:t>
        <a:bodyPr/>
        <a:lstStyle/>
        <a:p>
          <a:endParaRPr lang="zh-CN" altLang="en-US"/>
        </a:p>
      </dgm:t>
    </dgm:pt>
    <dgm:pt modelId="{EF7A1C7E-2FE5-47AC-A973-A528E9129131}" cxnId="{AE7B9B72-4196-46DE-A8D9-2AFF31AAD53F}" type="sibTrans">
      <dgm:prSet/>
      <dgm:spPr/>
      <dgm:t>
        <a:bodyPr/>
        <a:lstStyle/>
        <a:p>
          <a:endParaRPr lang="zh-CN" altLang="en-US"/>
        </a:p>
      </dgm:t>
    </dgm:pt>
    <dgm:pt modelId="{8A6ADA6E-022A-4B8E-B52E-D210194207FD}">
      <dgm:prSet phldrT="[文本]"/>
      <dgm:spPr/>
      <dgm:t>
        <a:bodyPr/>
        <a:lstStyle/>
        <a:p>
          <a:r>
            <a:rPr lang="zh-CN" altLang="zh-CN" dirty="0">
              <a:latin typeface="+mj-ea"/>
              <a:ea typeface="+mj-ea"/>
            </a:rPr>
            <a:t>易燃气溶胶</a:t>
          </a:r>
          <a:endParaRPr lang="zh-CN" altLang="en-US" dirty="0">
            <a:latin typeface="+mj-ea"/>
            <a:ea typeface="+mj-ea"/>
          </a:endParaRPr>
        </a:p>
      </dgm:t>
    </dgm:pt>
    <dgm:pt modelId="{B1A06555-72B2-48D8-93B0-E0E18F102DD8}" cxnId="{F432A335-71D8-4ADD-A65E-E7C2F4C8BB08}" type="parTrans">
      <dgm:prSet/>
      <dgm:spPr/>
      <dgm:t>
        <a:bodyPr/>
        <a:lstStyle/>
        <a:p>
          <a:endParaRPr lang="zh-CN" altLang="en-US"/>
        </a:p>
      </dgm:t>
    </dgm:pt>
    <dgm:pt modelId="{526CDD29-4417-4BD4-A86E-1330D0969595}" cxnId="{F432A335-71D8-4ADD-A65E-E7C2F4C8BB08}" type="sibTrans">
      <dgm:prSet/>
      <dgm:spPr/>
      <dgm:t>
        <a:bodyPr/>
        <a:lstStyle/>
        <a:p>
          <a:endParaRPr lang="zh-CN" altLang="en-US"/>
        </a:p>
      </dgm:t>
    </dgm:pt>
    <dgm:pt modelId="{3DB61838-E90B-4C2C-A619-DB807DAD6FAE}">
      <dgm:prSet phldrT="[文本]"/>
      <dgm:spPr/>
      <dgm:t>
        <a:bodyPr/>
        <a:lstStyle/>
        <a:p>
          <a:r>
            <a:rPr lang="zh-CN" altLang="zh-CN" dirty="0">
              <a:latin typeface="+mj-ea"/>
              <a:ea typeface="+mj-ea"/>
            </a:rPr>
            <a:t>氧化性气体</a:t>
          </a:r>
          <a:endParaRPr lang="zh-CN" altLang="en-US" dirty="0">
            <a:latin typeface="+mj-ea"/>
            <a:ea typeface="+mj-ea"/>
          </a:endParaRPr>
        </a:p>
      </dgm:t>
    </dgm:pt>
    <dgm:pt modelId="{83BECC50-B1BB-4DF5-9403-4A8AB0A575A8}" cxnId="{B3186FE5-491D-45EA-AB90-72C69FF3488B}" type="parTrans">
      <dgm:prSet/>
      <dgm:spPr/>
      <dgm:t>
        <a:bodyPr/>
        <a:lstStyle/>
        <a:p>
          <a:endParaRPr lang="zh-CN" altLang="en-US"/>
        </a:p>
      </dgm:t>
    </dgm:pt>
    <dgm:pt modelId="{386E0686-F3BB-4C17-94FC-AA7DE88CE6BF}" cxnId="{B3186FE5-491D-45EA-AB90-72C69FF3488B}" type="sibTrans">
      <dgm:prSet/>
      <dgm:spPr/>
      <dgm:t>
        <a:bodyPr/>
        <a:lstStyle/>
        <a:p>
          <a:endParaRPr lang="zh-CN" altLang="en-US"/>
        </a:p>
      </dgm:t>
    </dgm:pt>
    <dgm:pt modelId="{BE9246CF-802B-4012-9F60-52EB1EBA8455}">
      <dgm:prSet phldrT="[文本]"/>
      <dgm:spPr/>
      <dgm:t>
        <a:bodyPr/>
        <a:lstStyle/>
        <a:p>
          <a:r>
            <a:rPr lang="zh-CN" altLang="zh-CN" dirty="0">
              <a:latin typeface="+mj-ea"/>
              <a:ea typeface="+mj-ea"/>
            </a:rPr>
            <a:t>高压气体</a:t>
          </a:r>
          <a:endParaRPr lang="zh-CN" altLang="en-US" dirty="0">
            <a:latin typeface="+mj-ea"/>
            <a:ea typeface="+mj-ea"/>
          </a:endParaRPr>
        </a:p>
      </dgm:t>
    </dgm:pt>
    <dgm:pt modelId="{C0B88255-DD7D-4EFC-83D2-339260E05255}" cxnId="{029F786A-9726-4815-91E4-52DAE4579643}" type="parTrans">
      <dgm:prSet/>
      <dgm:spPr/>
      <dgm:t>
        <a:bodyPr/>
        <a:lstStyle/>
        <a:p>
          <a:endParaRPr lang="zh-CN" altLang="en-US"/>
        </a:p>
      </dgm:t>
    </dgm:pt>
    <dgm:pt modelId="{C9B2BD03-DE54-4CCF-9F9A-CC5D94930EED}" cxnId="{029F786A-9726-4815-91E4-52DAE4579643}" type="sibTrans">
      <dgm:prSet/>
      <dgm:spPr/>
      <dgm:t>
        <a:bodyPr/>
        <a:lstStyle/>
        <a:p>
          <a:endParaRPr lang="zh-CN" altLang="en-US"/>
        </a:p>
      </dgm:t>
    </dgm:pt>
    <dgm:pt modelId="{ADD1E90A-1590-4586-AD36-AD6B9CA88668}">
      <dgm:prSet phldrT="[文本]"/>
      <dgm:spPr/>
      <dgm:t>
        <a:bodyPr/>
        <a:lstStyle/>
        <a:p>
          <a:r>
            <a:rPr lang="zh-CN" altLang="zh-CN" dirty="0">
              <a:latin typeface="+mj-ea"/>
              <a:ea typeface="+mj-ea"/>
            </a:rPr>
            <a:t>易燃液体</a:t>
          </a:r>
          <a:endParaRPr lang="zh-CN" altLang="en-US" dirty="0">
            <a:latin typeface="+mj-ea"/>
            <a:ea typeface="+mj-ea"/>
          </a:endParaRPr>
        </a:p>
      </dgm:t>
    </dgm:pt>
    <dgm:pt modelId="{1D855A67-82FC-421C-AFE1-5E8958083949}" cxnId="{B848DB5C-5A7C-4A64-A4C3-22D4750653F5}" type="parTrans">
      <dgm:prSet/>
      <dgm:spPr/>
      <dgm:t>
        <a:bodyPr/>
        <a:lstStyle/>
        <a:p>
          <a:endParaRPr lang="zh-CN" altLang="en-US"/>
        </a:p>
      </dgm:t>
    </dgm:pt>
    <dgm:pt modelId="{EE0ED5A8-8EAF-4910-BE16-69D298FBE694}" cxnId="{B848DB5C-5A7C-4A64-A4C3-22D4750653F5}" type="sibTrans">
      <dgm:prSet/>
      <dgm:spPr/>
      <dgm:t>
        <a:bodyPr/>
        <a:lstStyle/>
        <a:p>
          <a:endParaRPr lang="zh-CN" altLang="en-US"/>
        </a:p>
      </dgm:t>
    </dgm:pt>
    <dgm:pt modelId="{64F6DD62-F8CF-4E91-8983-6F9D705DA28A}">
      <dgm:prSet phldrT="[文本]"/>
      <dgm:spPr/>
      <dgm:t>
        <a:bodyPr/>
        <a:lstStyle/>
        <a:p>
          <a:r>
            <a:rPr lang="zh-CN" altLang="zh-CN" dirty="0">
              <a:latin typeface="+mj-ea"/>
              <a:ea typeface="+mj-ea"/>
            </a:rPr>
            <a:t>易燃固体</a:t>
          </a:r>
          <a:endParaRPr lang="zh-CN" altLang="en-US" dirty="0">
            <a:latin typeface="+mj-ea"/>
            <a:ea typeface="+mj-ea"/>
          </a:endParaRPr>
        </a:p>
      </dgm:t>
    </dgm:pt>
    <dgm:pt modelId="{3C13F597-6E37-4069-9D55-F00AD5E9C05E}" cxnId="{AAB723CC-B9EC-41A8-82C1-FED70D2125C8}" type="parTrans">
      <dgm:prSet/>
      <dgm:spPr/>
      <dgm:t>
        <a:bodyPr/>
        <a:lstStyle/>
        <a:p>
          <a:endParaRPr lang="zh-CN" altLang="en-US"/>
        </a:p>
      </dgm:t>
    </dgm:pt>
    <dgm:pt modelId="{B6CF8560-F0E1-4D12-8E49-1D5AFDF6CC1C}" cxnId="{AAB723CC-B9EC-41A8-82C1-FED70D2125C8}" type="sibTrans">
      <dgm:prSet/>
      <dgm:spPr/>
      <dgm:t>
        <a:bodyPr/>
        <a:lstStyle/>
        <a:p>
          <a:endParaRPr lang="zh-CN" altLang="en-US"/>
        </a:p>
      </dgm:t>
    </dgm:pt>
    <dgm:pt modelId="{0E33C992-ADF6-4FE2-A9F8-91FAC59F7083}">
      <dgm:prSet phldrT="[文本]"/>
      <dgm:spPr/>
      <dgm:t>
        <a:bodyPr/>
        <a:lstStyle/>
        <a:p>
          <a:r>
            <a:rPr lang="zh-CN" altLang="zh-CN" dirty="0">
              <a:latin typeface="+mj-ea"/>
              <a:ea typeface="+mj-ea"/>
            </a:rPr>
            <a:t>自反应物质</a:t>
          </a:r>
          <a:endParaRPr lang="zh-CN" altLang="en-US" dirty="0">
            <a:latin typeface="+mj-ea"/>
            <a:ea typeface="+mj-ea"/>
          </a:endParaRPr>
        </a:p>
      </dgm:t>
    </dgm:pt>
    <dgm:pt modelId="{AE428F66-E41F-4076-898B-4FEB509D725C}" cxnId="{E5FB0716-1CBB-4478-8962-94A6AD610C6B}" type="parTrans">
      <dgm:prSet/>
      <dgm:spPr/>
      <dgm:t>
        <a:bodyPr/>
        <a:lstStyle/>
        <a:p>
          <a:endParaRPr lang="zh-CN" altLang="en-US"/>
        </a:p>
      </dgm:t>
    </dgm:pt>
    <dgm:pt modelId="{8FD747FF-2178-49D9-B50C-6CCA632C9CBA}" cxnId="{E5FB0716-1CBB-4478-8962-94A6AD610C6B}" type="sibTrans">
      <dgm:prSet/>
      <dgm:spPr/>
      <dgm:t>
        <a:bodyPr/>
        <a:lstStyle/>
        <a:p>
          <a:endParaRPr lang="zh-CN" altLang="en-US"/>
        </a:p>
      </dgm:t>
    </dgm:pt>
    <dgm:pt modelId="{021C0247-F8E0-488A-91CE-E5D20FFAB5CF}">
      <dgm:prSet phldrT="[文本]"/>
      <dgm:spPr/>
      <dgm:t>
        <a:bodyPr/>
        <a:lstStyle/>
        <a:p>
          <a:r>
            <a:rPr lang="zh-CN" altLang="zh-CN" dirty="0">
              <a:latin typeface="+mj-ea"/>
              <a:ea typeface="+mj-ea"/>
            </a:rPr>
            <a:t>自反应物质和混合物</a:t>
          </a:r>
          <a:endParaRPr lang="zh-CN" altLang="en-US" dirty="0">
            <a:latin typeface="+mj-ea"/>
            <a:ea typeface="+mj-ea"/>
          </a:endParaRPr>
        </a:p>
      </dgm:t>
    </dgm:pt>
    <dgm:pt modelId="{C16D18E9-D5BB-46F3-B335-ADC4068F9409}" cxnId="{A1229C2E-B1CD-4094-A4B7-E92FDEC4D666}" type="parTrans">
      <dgm:prSet/>
      <dgm:spPr/>
      <dgm:t>
        <a:bodyPr/>
        <a:lstStyle/>
        <a:p>
          <a:endParaRPr lang="zh-CN" altLang="en-US"/>
        </a:p>
      </dgm:t>
    </dgm:pt>
    <dgm:pt modelId="{5855649B-3B13-4B74-9D70-6FDD439E2913}" cxnId="{A1229C2E-B1CD-4094-A4B7-E92FDEC4D666}" type="sibTrans">
      <dgm:prSet/>
      <dgm:spPr/>
      <dgm:t>
        <a:bodyPr/>
        <a:lstStyle/>
        <a:p>
          <a:endParaRPr lang="zh-CN" altLang="en-US"/>
        </a:p>
      </dgm:t>
    </dgm:pt>
    <dgm:pt modelId="{7152051F-6057-4739-8B85-F402F2F3FA36}">
      <dgm:prSet phldrT="[文本]"/>
      <dgm:spPr/>
      <dgm:t>
        <a:bodyPr/>
        <a:lstStyle/>
        <a:p>
          <a:r>
            <a:rPr lang="zh-CN" altLang="zh-CN" dirty="0">
              <a:latin typeface="+mj-ea"/>
              <a:ea typeface="+mj-ea"/>
            </a:rPr>
            <a:t>发火固体</a:t>
          </a:r>
          <a:endParaRPr lang="zh-CN" altLang="en-US" dirty="0">
            <a:latin typeface="+mj-ea"/>
            <a:ea typeface="+mj-ea"/>
          </a:endParaRPr>
        </a:p>
      </dgm:t>
    </dgm:pt>
    <dgm:pt modelId="{988A86C2-EDCF-4F1A-9716-FB8DA529709E}" cxnId="{A6C646D7-1F88-454D-AD3A-366DF845ECFE}" type="parTrans">
      <dgm:prSet/>
      <dgm:spPr/>
      <dgm:t>
        <a:bodyPr/>
        <a:lstStyle/>
        <a:p>
          <a:endParaRPr lang="zh-CN" altLang="en-US"/>
        </a:p>
      </dgm:t>
    </dgm:pt>
    <dgm:pt modelId="{CA4B4E79-B85D-420B-BDBB-CE3A6E3764D7}" cxnId="{A6C646D7-1F88-454D-AD3A-366DF845ECFE}" type="sibTrans">
      <dgm:prSet/>
      <dgm:spPr/>
      <dgm:t>
        <a:bodyPr/>
        <a:lstStyle/>
        <a:p>
          <a:endParaRPr lang="zh-CN" altLang="en-US"/>
        </a:p>
      </dgm:t>
    </dgm:pt>
    <dgm:pt modelId="{5AA5A1A2-AB51-42CD-81FA-44319399C713}">
      <dgm:prSet phldrT="[文本]"/>
      <dgm:spPr/>
      <dgm:t>
        <a:bodyPr/>
        <a:lstStyle/>
        <a:p>
          <a:r>
            <a:rPr lang="zh-CN" altLang="zh-CN" dirty="0">
              <a:latin typeface="+mj-ea"/>
              <a:ea typeface="+mj-ea"/>
            </a:rPr>
            <a:t>遇水放出易燃气体的物质和混合物</a:t>
          </a:r>
          <a:endParaRPr lang="zh-CN" altLang="en-US" dirty="0">
            <a:latin typeface="+mj-ea"/>
            <a:ea typeface="+mj-ea"/>
          </a:endParaRPr>
        </a:p>
      </dgm:t>
    </dgm:pt>
    <dgm:pt modelId="{ECBFCE3A-C503-46E1-A20F-13989BE4F884}" cxnId="{1CE9EAC1-E191-4639-ADEC-95A6B4F5CB8E}" type="parTrans">
      <dgm:prSet/>
      <dgm:spPr/>
      <dgm:t>
        <a:bodyPr/>
        <a:lstStyle/>
        <a:p>
          <a:endParaRPr lang="zh-CN" altLang="en-US"/>
        </a:p>
      </dgm:t>
    </dgm:pt>
    <dgm:pt modelId="{0DC37E6E-1998-41E3-8669-32A0C36A2D10}" cxnId="{1CE9EAC1-E191-4639-ADEC-95A6B4F5CB8E}" type="sibTrans">
      <dgm:prSet/>
      <dgm:spPr/>
      <dgm:t>
        <a:bodyPr/>
        <a:lstStyle/>
        <a:p>
          <a:endParaRPr lang="zh-CN" altLang="en-US"/>
        </a:p>
      </dgm:t>
    </dgm:pt>
    <dgm:pt modelId="{F4C67EB9-DA75-4290-B3F9-5A6E1B684601}">
      <dgm:prSet phldrT="[文本]"/>
      <dgm:spPr/>
      <dgm:t>
        <a:bodyPr/>
        <a:lstStyle/>
        <a:p>
          <a:r>
            <a:rPr lang="zh-CN" altLang="zh-CN" dirty="0">
              <a:latin typeface="+mj-ea"/>
              <a:ea typeface="+mj-ea"/>
            </a:rPr>
            <a:t>氧化性液体</a:t>
          </a:r>
          <a:endParaRPr lang="zh-CN" altLang="en-US" dirty="0">
            <a:latin typeface="+mj-ea"/>
            <a:ea typeface="+mj-ea"/>
          </a:endParaRPr>
        </a:p>
      </dgm:t>
    </dgm:pt>
    <dgm:pt modelId="{1251C5ED-0ED4-4C57-819F-88E2F177A6EE}" cxnId="{4B9D9FE9-ABD7-440A-B390-BCABAA4F5D22}" type="parTrans">
      <dgm:prSet/>
      <dgm:spPr/>
      <dgm:t>
        <a:bodyPr/>
        <a:lstStyle/>
        <a:p>
          <a:endParaRPr lang="zh-CN" altLang="en-US"/>
        </a:p>
      </dgm:t>
    </dgm:pt>
    <dgm:pt modelId="{083E7E07-022D-4569-8117-BD7E3490B4CF}" cxnId="{4B9D9FE9-ABD7-440A-B390-BCABAA4F5D22}" type="sibTrans">
      <dgm:prSet/>
      <dgm:spPr/>
      <dgm:t>
        <a:bodyPr/>
        <a:lstStyle/>
        <a:p>
          <a:endParaRPr lang="zh-CN" altLang="en-US"/>
        </a:p>
      </dgm:t>
    </dgm:pt>
    <dgm:pt modelId="{B8FED9AB-3985-4FFB-9717-251B0BAEF050}">
      <dgm:prSet phldrT="[文本]"/>
      <dgm:spPr/>
      <dgm:t>
        <a:bodyPr/>
        <a:lstStyle/>
        <a:p>
          <a:r>
            <a:rPr lang="zh-CN" altLang="zh-CN" dirty="0">
              <a:latin typeface="+mj-ea"/>
              <a:ea typeface="+mj-ea"/>
            </a:rPr>
            <a:t>氧化性固体</a:t>
          </a:r>
          <a:endParaRPr lang="zh-CN" altLang="en-US" dirty="0">
            <a:latin typeface="+mj-ea"/>
            <a:ea typeface="+mj-ea"/>
          </a:endParaRPr>
        </a:p>
      </dgm:t>
    </dgm:pt>
    <dgm:pt modelId="{305984F4-2E14-407C-A322-3599D92D47C2}" cxnId="{BBA695E8-049B-4D80-B8C7-E98D154F140D}" type="parTrans">
      <dgm:prSet/>
      <dgm:spPr/>
      <dgm:t>
        <a:bodyPr/>
        <a:lstStyle/>
        <a:p>
          <a:endParaRPr lang="zh-CN" altLang="en-US"/>
        </a:p>
      </dgm:t>
    </dgm:pt>
    <dgm:pt modelId="{47FFFB65-C578-405E-8C54-DB8DB953AE90}" cxnId="{BBA695E8-049B-4D80-B8C7-E98D154F140D}" type="sibTrans">
      <dgm:prSet/>
      <dgm:spPr/>
      <dgm:t>
        <a:bodyPr/>
        <a:lstStyle/>
        <a:p>
          <a:endParaRPr lang="zh-CN" altLang="en-US"/>
        </a:p>
      </dgm:t>
    </dgm:pt>
    <dgm:pt modelId="{8E9140E5-0C2D-4114-BCAE-8B28BB61B88E}">
      <dgm:prSet phldrT="[文本]"/>
      <dgm:spPr/>
      <dgm:t>
        <a:bodyPr/>
        <a:lstStyle/>
        <a:p>
          <a:r>
            <a:rPr lang="zh-CN" altLang="zh-CN" dirty="0">
              <a:latin typeface="+mj-ea"/>
              <a:ea typeface="+mj-ea"/>
            </a:rPr>
            <a:t>有机过氧化物</a:t>
          </a:r>
          <a:endParaRPr lang="zh-CN" altLang="en-US" dirty="0">
            <a:latin typeface="+mj-ea"/>
            <a:ea typeface="+mj-ea"/>
          </a:endParaRPr>
        </a:p>
      </dgm:t>
    </dgm:pt>
    <dgm:pt modelId="{E3897A25-12CD-4C6A-85CF-B583DB207F80}" cxnId="{70422115-9232-41E9-B536-4D91DF11678A}" type="parTrans">
      <dgm:prSet/>
      <dgm:spPr/>
      <dgm:t>
        <a:bodyPr/>
        <a:lstStyle/>
        <a:p>
          <a:endParaRPr lang="zh-CN" altLang="en-US"/>
        </a:p>
      </dgm:t>
    </dgm:pt>
    <dgm:pt modelId="{144A07CF-DA68-4C7F-8EA5-9A2AF940CEE5}" cxnId="{70422115-9232-41E9-B536-4D91DF11678A}" type="sibTrans">
      <dgm:prSet/>
      <dgm:spPr/>
      <dgm:t>
        <a:bodyPr/>
        <a:lstStyle/>
        <a:p>
          <a:endParaRPr lang="zh-CN" altLang="en-US"/>
        </a:p>
      </dgm:t>
    </dgm:pt>
    <dgm:pt modelId="{CE78CFEE-CB7C-494F-96B4-4A668B6550FD}">
      <dgm:prSet phldrT="[文本]"/>
      <dgm:spPr/>
      <dgm:t>
        <a:bodyPr/>
        <a:lstStyle/>
        <a:p>
          <a:r>
            <a:rPr lang="zh-CN" altLang="zh-CN" dirty="0">
              <a:latin typeface="+mj-ea"/>
              <a:ea typeface="+mj-ea"/>
            </a:rPr>
            <a:t>金属腐蚀物</a:t>
          </a:r>
          <a:endParaRPr lang="zh-CN" altLang="en-US" dirty="0">
            <a:latin typeface="+mj-ea"/>
            <a:ea typeface="+mj-ea"/>
          </a:endParaRPr>
        </a:p>
      </dgm:t>
    </dgm:pt>
    <dgm:pt modelId="{58CD8E0E-95FE-413D-8051-EA87E9794E48}" cxnId="{97C778A9-3DF4-4A76-A358-F9CA93C29996}" type="parTrans">
      <dgm:prSet/>
      <dgm:spPr/>
      <dgm:t>
        <a:bodyPr/>
        <a:lstStyle/>
        <a:p>
          <a:endParaRPr lang="zh-CN" altLang="en-US"/>
        </a:p>
      </dgm:t>
    </dgm:pt>
    <dgm:pt modelId="{4C2DE5C4-09A0-4366-A3CD-9AC631BBC652}" cxnId="{97C778A9-3DF4-4A76-A358-F9CA93C29996}" type="sibTrans">
      <dgm:prSet/>
      <dgm:spPr/>
      <dgm:t>
        <a:bodyPr/>
        <a:lstStyle/>
        <a:p>
          <a:endParaRPr lang="zh-CN" altLang="en-US"/>
        </a:p>
      </dgm:t>
    </dgm:pt>
    <dgm:pt modelId="{3BD3415B-3B71-4E29-BF8B-A178E827F7B6}">
      <dgm:prSet phldrT="[文本]"/>
      <dgm:spPr/>
      <dgm:t>
        <a:bodyPr/>
        <a:lstStyle/>
        <a:p>
          <a:r>
            <a:rPr lang="zh-CN" altLang="zh-CN" dirty="0">
              <a:latin typeface="+mj-ea"/>
              <a:ea typeface="+mj-ea"/>
            </a:rPr>
            <a:t>发火液体</a:t>
          </a:r>
          <a:endParaRPr lang="zh-CN" altLang="en-US" dirty="0">
            <a:latin typeface="+mj-ea"/>
            <a:ea typeface="+mj-ea"/>
          </a:endParaRPr>
        </a:p>
      </dgm:t>
    </dgm:pt>
    <dgm:pt modelId="{C3882F2A-086C-4855-9628-2373B606FD5A}" cxnId="{408AE9F8-5DE2-4713-B749-E81882DCED64}" type="parTrans">
      <dgm:prSet/>
      <dgm:spPr/>
      <dgm:t>
        <a:bodyPr/>
        <a:lstStyle/>
        <a:p>
          <a:endParaRPr lang="zh-CN" altLang="en-US"/>
        </a:p>
      </dgm:t>
    </dgm:pt>
    <dgm:pt modelId="{FDC9740E-14BE-4156-8B26-DFB0AC8559B6}" cxnId="{408AE9F8-5DE2-4713-B749-E81882DCED64}" type="sibTrans">
      <dgm:prSet/>
      <dgm:spPr/>
      <dgm:t>
        <a:bodyPr/>
        <a:lstStyle/>
        <a:p>
          <a:endParaRPr lang="zh-CN" altLang="en-US"/>
        </a:p>
      </dgm:t>
    </dgm:pt>
    <dgm:pt modelId="{7E879516-D799-41AD-A1DE-7C1400C2106D}">
      <dgm:prSet phldrT="[文本]"/>
      <dgm:spPr/>
      <dgm:t>
        <a:bodyPr/>
        <a:lstStyle/>
        <a:p>
          <a:r>
            <a:rPr lang="zh-CN" altLang="zh-CN" dirty="0">
              <a:latin typeface="+mj-ea"/>
              <a:ea typeface="+mj-ea"/>
            </a:rPr>
            <a:t>皮肤腐蚀</a:t>
          </a:r>
          <a:r>
            <a:rPr lang="en-US" altLang="zh-CN" dirty="0">
              <a:latin typeface="+mj-ea"/>
              <a:ea typeface="+mj-ea"/>
            </a:rPr>
            <a:t>/</a:t>
          </a:r>
          <a:r>
            <a:rPr lang="zh-CN" altLang="zh-CN" dirty="0">
              <a:latin typeface="+mj-ea"/>
              <a:ea typeface="+mj-ea"/>
            </a:rPr>
            <a:t>刺激</a:t>
          </a:r>
          <a:endParaRPr lang="zh-CN" altLang="en-US" dirty="0">
            <a:latin typeface="+mj-ea"/>
            <a:ea typeface="+mj-ea"/>
          </a:endParaRPr>
        </a:p>
      </dgm:t>
    </dgm:pt>
    <dgm:pt modelId="{1271422C-D6F8-4CFF-A188-BFECFCB5CD8E}" cxnId="{1F565D3A-9FB2-4D48-982A-638218EB6D11}" type="parTrans">
      <dgm:prSet/>
      <dgm:spPr/>
      <dgm:t>
        <a:bodyPr/>
        <a:lstStyle/>
        <a:p>
          <a:endParaRPr lang="zh-CN" altLang="en-US"/>
        </a:p>
      </dgm:t>
    </dgm:pt>
    <dgm:pt modelId="{3F7133D3-73D1-4E9D-A830-4E767D30FB1E}" cxnId="{1F565D3A-9FB2-4D48-982A-638218EB6D11}" type="sibTrans">
      <dgm:prSet/>
      <dgm:spPr/>
      <dgm:t>
        <a:bodyPr/>
        <a:lstStyle/>
        <a:p>
          <a:endParaRPr lang="zh-CN" altLang="en-US"/>
        </a:p>
      </dgm:t>
    </dgm:pt>
    <dgm:pt modelId="{402B8CD1-6CB5-4264-8D99-B6618F7394CF}">
      <dgm:prSet phldrT="[文本]"/>
      <dgm:spPr/>
      <dgm:t>
        <a:bodyPr/>
        <a:lstStyle/>
        <a:p>
          <a:r>
            <a:rPr lang="zh-CN" altLang="zh-CN" dirty="0">
              <a:latin typeface="+mj-ea"/>
              <a:ea typeface="+mj-ea"/>
            </a:rPr>
            <a:t>严重眼睛损伤</a:t>
          </a:r>
          <a:r>
            <a:rPr lang="en-US" altLang="zh-CN" dirty="0">
              <a:latin typeface="+mj-ea"/>
              <a:ea typeface="+mj-ea"/>
            </a:rPr>
            <a:t>/</a:t>
          </a:r>
          <a:r>
            <a:rPr lang="zh-CN" altLang="zh-CN" dirty="0">
              <a:latin typeface="+mj-ea"/>
              <a:ea typeface="+mj-ea"/>
            </a:rPr>
            <a:t>刺激性</a:t>
          </a:r>
          <a:endParaRPr lang="zh-CN" altLang="en-US" dirty="0">
            <a:latin typeface="+mj-ea"/>
            <a:ea typeface="+mj-ea"/>
          </a:endParaRPr>
        </a:p>
      </dgm:t>
    </dgm:pt>
    <dgm:pt modelId="{30FA0126-C502-4D9E-817C-A8549904FAC2}" cxnId="{F6243EE1-0ED2-4930-BD48-5EEC4FF579B2}" type="parTrans">
      <dgm:prSet/>
      <dgm:spPr/>
      <dgm:t>
        <a:bodyPr/>
        <a:lstStyle/>
        <a:p>
          <a:endParaRPr lang="zh-CN" altLang="en-US"/>
        </a:p>
      </dgm:t>
    </dgm:pt>
    <dgm:pt modelId="{8D33B553-B971-46EE-A4AD-B3957F22D495}" cxnId="{F6243EE1-0ED2-4930-BD48-5EEC4FF579B2}" type="sibTrans">
      <dgm:prSet/>
      <dgm:spPr/>
      <dgm:t>
        <a:bodyPr/>
        <a:lstStyle/>
        <a:p>
          <a:endParaRPr lang="zh-CN" altLang="en-US"/>
        </a:p>
      </dgm:t>
    </dgm:pt>
    <dgm:pt modelId="{1E71BD98-A7D9-48ED-B55C-30B13AEBD734}">
      <dgm:prSet phldrT="[文本]"/>
      <dgm:spPr/>
      <dgm:t>
        <a:bodyPr/>
        <a:lstStyle/>
        <a:p>
          <a:r>
            <a:rPr lang="zh-CN" altLang="zh-CN" dirty="0">
              <a:latin typeface="+mj-ea"/>
              <a:ea typeface="+mj-ea"/>
            </a:rPr>
            <a:t>呼吸或皮肤过敏</a:t>
          </a:r>
          <a:endParaRPr lang="zh-CN" altLang="en-US" dirty="0">
            <a:latin typeface="+mj-ea"/>
            <a:ea typeface="+mj-ea"/>
          </a:endParaRPr>
        </a:p>
      </dgm:t>
    </dgm:pt>
    <dgm:pt modelId="{2680CE81-F441-4137-875E-7C08C60E0956}" cxnId="{A0F0591F-72E6-4028-A8D3-391A46684B3B}" type="parTrans">
      <dgm:prSet/>
      <dgm:spPr/>
      <dgm:t>
        <a:bodyPr/>
        <a:lstStyle/>
        <a:p>
          <a:endParaRPr lang="zh-CN" altLang="en-US"/>
        </a:p>
      </dgm:t>
    </dgm:pt>
    <dgm:pt modelId="{747F3ABB-D094-476A-81AE-22911E3A704E}" cxnId="{A0F0591F-72E6-4028-A8D3-391A46684B3B}" type="sibTrans">
      <dgm:prSet/>
      <dgm:spPr/>
      <dgm:t>
        <a:bodyPr/>
        <a:lstStyle/>
        <a:p>
          <a:endParaRPr lang="zh-CN" altLang="en-US"/>
        </a:p>
      </dgm:t>
    </dgm:pt>
    <dgm:pt modelId="{C54CB16B-0702-4E4A-B355-AB758D66B959}">
      <dgm:prSet phldrT="[文本]"/>
      <dgm:spPr/>
      <dgm:t>
        <a:bodyPr/>
        <a:lstStyle/>
        <a:p>
          <a:r>
            <a:rPr lang="zh-CN" altLang="zh-CN" dirty="0">
              <a:latin typeface="+mj-ea"/>
              <a:ea typeface="+mj-ea"/>
            </a:rPr>
            <a:t>生殖细胞致突变性</a:t>
          </a:r>
          <a:endParaRPr lang="zh-CN" altLang="en-US" dirty="0">
            <a:latin typeface="+mj-ea"/>
            <a:ea typeface="+mj-ea"/>
          </a:endParaRPr>
        </a:p>
      </dgm:t>
    </dgm:pt>
    <dgm:pt modelId="{778077FA-A5AD-4DCA-8839-39557E33D80D}" cxnId="{2DF8F3DF-E991-4CA1-8B8B-AD31607A5B39}" type="parTrans">
      <dgm:prSet/>
      <dgm:spPr/>
      <dgm:t>
        <a:bodyPr/>
        <a:lstStyle/>
        <a:p>
          <a:endParaRPr lang="zh-CN" altLang="en-US"/>
        </a:p>
      </dgm:t>
    </dgm:pt>
    <dgm:pt modelId="{7E59BAD5-D7C1-4274-8DDC-26360BCB40E8}" cxnId="{2DF8F3DF-E991-4CA1-8B8B-AD31607A5B39}" type="sibTrans">
      <dgm:prSet/>
      <dgm:spPr/>
      <dgm:t>
        <a:bodyPr/>
        <a:lstStyle/>
        <a:p>
          <a:endParaRPr lang="zh-CN" altLang="en-US"/>
        </a:p>
      </dgm:t>
    </dgm:pt>
    <dgm:pt modelId="{7D1273D3-E430-4E71-8E6E-03DD855B0BD1}">
      <dgm:prSet phldrT="[文本]"/>
      <dgm:spPr/>
      <dgm:t>
        <a:bodyPr/>
        <a:lstStyle/>
        <a:p>
          <a:r>
            <a:rPr lang="zh-CN" altLang="zh-CN" dirty="0">
              <a:latin typeface="+mj-ea"/>
              <a:ea typeface="+mj-ea"/>
            </a:rPr>
            <a:t>致癌性</a:t>
          </a:r>
          <a:endParaRPr lang="zh-CN" altLang="en-US" dirty="0">
            <a:latin typeface="+mj-ea"/>
            <a:ea typeface="+mj-ea"/>
          </a:endParaRPr>
        </a:p>
      </dgm:t>
    </dgm:pt>
    <dgm:pt modelId="{7CC8758B-0F94-4C4A-B8EB-15C29C606CA9}" cxnId="{A5ACE830-BE37-4961-A23E-613DAF133696}" type="parTrans">
      <dgm:prSet/>
      <dgm:spPr/>
      <dgm:t>
        <a:bodyPr/>
        <a:lstStyle/>
        <a:p>
          <a:endParaRPr lang="zh-CN" altLang="en-US"/>
        </a:p>
      </dgm:t>
    </dgm:pt>
    <dgm:pt modelId="{BA692AF6-F6E3-4722-A899-D3881ACEB5A5}" cxnId="{A5ACE830-BE37-4961-A23E-613DAF133696}" type="sibTrans">
      <dgm:prSet/>
      <dgm:spPr/>
      <dgm:t>
        <a:bodyPr/>
        <a:lstStyle/>
        <a:p>
          <a:endParaRPr lang="zh-CN" altLang="en-US"/>
        </a:p>
      </dgm:t>
    </dgm:pt>
    <dgm:pt modelId="{D77480B5-0002-4D67-ADF8-7B7278A93C06}">
      <dgm:prSet phldrT="[文本]"/>
      <dgm:spPr/>
      <dgm:t>
        <a:bodyPr/>
        <a:lstStyle/>
        <a:p>
          <a:r>
            <a:rPr lang="zh-CN" altLang="zh-CN" dirty="0">
              <a:latin typeface="+mj-ea"/>
              <a:ea typeface="+mj-ea"/>
            </a:rPr>
            <a:t>生殖毒性</a:t>
          </a:r>
          <a:endParaRPr lang="zh-CN" altLang="en-US" dirty="0">
            <a:latin typeface="+mj-ea"/>
            <a:ea typeface="+mj-ea"/>
          </a:endParaRPr>
        </a:p>
      </dgm:t>
    </dgm:pt>
    <dgm:pt modelId="{9D8D6098-CF6D-4E11-8064-CA3DA3FE5FB7}" cxnId="{4B8CC424-A5CC-407E-A237-13A65392C07C}" type="parTrans">
      <dgm:prSet/>
      <dgm:spPr/>
      <dgm:t>
        <a:bodyPr/>
        <a:lstStyle/>
        <a:p>
          <a:endParaRPr lang="zh-CN" altLang="en-US"/>
        </a:p>
      </dgm:t>
    </dgm:pt>
    <dgm:pt modelId="{8056CBCA-C1C4-4F5F-9F3B-999A043C3929}" cxnId="{4B8CC424-A5CC-407E-A237-13A65392C07C}" type="sibTrans">
      <dgm:prSet/>
      <dgm:spPr/>
      <dgm:t>
        <a:bodyPr/>
        <a:lstStyle/>
        <a:p>
          <a:endParaRPr lang="zh-CN" altLang="en-US"/>
        </a:p>
      </dgm:t>
    </dgm:pt>
    <dgm:pt modelId="{029F792B-DCBE-4103-A541-1F1E6022E1D4}">
      <dgm:prSet phldrT="[文本]"/>
      <dgm:spPr/>
      <dgm:t>
        <a:bodyPr/>
        <a:lstStyle/>
        <a:p>
          <a:r>
            <a:rPr lang="zh-CN" altLang="zh-CN" dirty="0">
              <a:latin typeface="+mj-ea"/>
              <a:ea typeface="+mj-ea"/>
            </a:rPr>
            <a:t>特定目标器官系统毒性</a:t>
          </a:r>
          <a:r>
            <a:rPr lang="en-US" altLang="zh-CN" dirty="0">
              <a:latin typeface="+mj-ea"/>
              <a:ea typeface="+mj-ea"/>
            </a:rPr>
            <a:t>—</a:t>
          </a:r>
          <a:r>
            <a:rPr lang="zh-CN" altLang="zh-CN" dirty="0">
              <a:latin typeface="+mj-ea"/>
              <a:ea typeface="+mj-ea"/>
            </a:rPr>
            <a:t>单次接触</a:t>
          </a:r>
          <a:endParaRPr lang="zh-CN" altLang="en-US" dirty="0">
            <a:latin typeface="+mj-ea"/>
            <a:ea typeface="+mj-ea"/>
          </a:endParaRPr>
        </a:p>
      </dgm:t>
    </dgm:pt>
    <dgm:pt modelId="{DAA27839-7D24-4223-84DD-F14BB7741409}" cxnId="{F8E9F016-FCAD-4CC0-8A8B-FBF3B4978E05}" type="parTrans">
      <dgm:prSet/>
      <dgm:spPr/>
      <dgm:t>
        <a:bodyPr/>
        <a:lstStyle/>
        <a:p>
          <a:endParaRPr lang="zh-CN" altLang="en-US"/>
        </a:p>
      </dgm:t>
    </dgm:pt>
    <dgm:pt modelId="{1A10FCAC-B569-4255-83AB-73323277C516}" cxnId="{F8E9F016-FCAD-4CC0-8A8B-FBF3B4978E05}" type="sibTrans">
      <dgm:prSet/>
      <dgm:spPr/>
      <dgm:t>
        <a:bodyPr/>
        <a:lstStyle/>
        <a:p>
          <a:endParaRPr lang="zh-CN" altLang="en-US"/>
        </a:p>
      </dgm:t>
    </dgm:pt>
    <dgm:pt modelId="{E2F9527E-9168-45A9-9E09-6C58C679FD94}">
      <dgm:prSet phldrT="[文本]"/>
      <dgm:spPr/>
      <dgm:t>
        <a:bodyPr/>
        <a:lstStyle/>
        <a:p>
          <a:r>
            <a:rPr lang="zh-CN" altLang="zh-CN" dirty="0">
              <a:latin typeface="+mj-ea"/>
              <a:ea typeface="+mj-ea"/>
            </a:rPr>
            <a:t>特定目标器官系统毒性</a:t>
          </a:r>
          <a:r>
            <a:rPr lang="en-US" altLang="zh-CN" dirty="0">
              <a:latin typeface="+mj-ea"/>
              <a:ea typeface="+mj-ea"/>
            </a:rPr>
            <a:t>—</a:t>
          </a:r>
          <a:r>
            <a:rPr lang="zh-CN" altLang="zh-CN" dirty="0">
              <a:latin typeface="+mj-ea"/>
              <a:ea typeface="+mj-ea"/>
            </a:rPr>
            <a:t>反复接触</a:t>
          </a:r>
          <a:endParaRPr lang="zh-CN" altLang="en-US" dirty="0">
            <a:latin typeface="+mj-ea"/>
            <a:ea typeface="+mj-ea"/>
          </a:endParaRPr>
        </a:p>
      </dgm:t>
    </dgm:pt>
    <dgm:pt modelId="{049DD5BC-9AEE-4CCE-8583-CFB86DFA23E3}" cxnId="{2DD541AA-0CA4-40BF-9B49-ADA6AE80EF74}" type="parTrans">
      <dgm:prSet/>
      <dgm:spPr/>
      <dgm:t>
        <a:bodyPr/>
        <a:lstStyle/>
        <a:p>
          <a:endParaRPr lang="zh-CN" altLang="en-US"/>
        </a:p>
      </dgm:t>
    </dgm:pt>
    <dgm:pt modelId="{E47C96AB-945B-41EB-B4CA-1F0547D80D5F}" cxnId="{2DD541AA-0CA4-40BF-9B49-ADA6AE80EF74}" type="sibTrans">
      <dgm:prSet/>
      <dgm:spPr/>
      <dgm:t>
        <a:bodyPr/>
        <a:lstStyle/>
        <a:p>
          <a:endParaRPr lang="zh-CN" altLang="en-US"/>
        </a:p>
      </dgm:t>
    </dgm:pt>
    <dgm:pt modelId="{031A85B8-4879-481E-A317-550E51C042E5}">
      <dgm:prSet phldrT="[文本]"/>
      <dgm:spPr/>
      <dgm:t>
        <a:bodyPr/>
        <a:lstStyle/>
        <a:p>
          <a:r>
            <a:rPr lang="zh-CN" altLang="zh-CN" dirty="0">
              <a:latin typeface="+mj-ea"/>
              <a:ea typeface="+mj-ea"/>
            </a:rPr>
            <a:t>吸入危害</a:t>
          </a:r>
          <a:r>
            <a:rPr lang="zh-CN" altLang="en-US" dirty="0">
              <a:latin typeface="+mj-ea"/>
              <a:ea typeface="+mj-ea"/>
            </a:rPr>
            <a:t>。</a:t>
          </a:r>
        </a:p>
      </dgm:t>
    </dgm:pt>
    <dgm:pt modelId="{5C0B5B9A-C5FB-4F51-8FAA-7752CEF9F0A5}" cxnId="{407AFF5C-4C82-4719-A8C8-4611657F0950}" type="parTrans">
      <dgm:prSet/>
      <dgm:spPr/>
      <dgm:t>
        <a:bodyPr/>
        <a:lstStyle/>
        <a:p>
          <a:endParaRPr lang="zh-CN" altLang="en-US"/>
        </a:p>
      </dgm:t>
    </dgm:pt>
    <dgm:pt modelId="{9660668F-63E7-4BFB-88A7-E9770DBF43A0}" cxnId="{407AFF5C-4C82-4719-A8C8-4611657F0950}" type="sibTrans">
      <dgm:prSet/>
      <dgm:spPr/>
      <dgm:t>
        <a:bodyPr/>
        <a:lstStyle/>
        <a:p>
          <a:endParaRPr lang="zh-CN" altLang="en-US"/>
        </a:p>
      </dgm:t>
    </dgm:pt>
    <dgm:pt modelId="{ACC738E5-2154-440A-9F83-17BCC0C1DEE8}" type="pres">
      <dgm:prSet presAssocID="{D1596E27-ADFF-41F5-9A15-E126A0EEB7AE}" presName="Name0" presStyleCnt="0">
        <dgm:presLayoutVars>
          <dgm:dir/>
          <dgm:animLvl val="lvl"/>
          <dgm:resizeHandles val="exact"/>
        </dgm:presLayoutVars>
      </dgm:prSet>
      <dgm:spPr/>
      <dgm:t>
        <a:bodyPr/>
        <a:lstStyle/>
        <a:p>
          <a:endParaRPr lang="zh-CN" altLang="en-US"/>
        </a:p>
      </dgm:t>
    </dgm:pt>
    <dgm:pt modelId="{3A89BD54-B7F3-4E43-95C4-AF563D040ABE}" type="pres">
      <dgm:prSet presAssocID="{D44F29EC-3626-4692-87EE-19BE8B6B2FDC}" presName="composite" presStyleCnt="0"/>
      <dgm:spPr/>
    </dgm:pt>
    <dgm:pt modelId="{D056E689-3BEE-44F5-97BB-979816777CFA}" type="pres">
      <dgm:prSet presAssocID="{D44F29EC-3626-4692-87EE-19BE8B6B2FDC}" presName="parTx" presStyleLbl="alignNode1" presStyleIdx="0" presStyleCnt="3">
        <dgm:presLayoutVars>
          <dgm:chMax val="0"/>
          <dgm:chPref val="0"/>
          <dgm:bulletEnabled val="1"/>
        </dgm:presLayoutVars>
      </dgm:prSet>
      <dgm:spPr/>
      <dgm:t>
        <a:bodyPr/>
        <a:lstStyle/>
        <a:p>
          <a:endParaRPr lang="zh-CN" altLang="en-US"/>
        </a:p>
      </dgm:t>
    </dgm:pt>
    <dgm:pt modelId="{C30D3465-9796-4352-86F1-A8BF5FD04154}" type="pres">
      <dgm:prSet presAssocID="{D44F29EC-3626-4692-87EE-19BE8B6B2FDC}" presName="desTx" presStyleLbl="alignAccFollowNode1" presStyleIdx="0" presStyleCnt="3">
        <dgm:presLayoutVars>
          <dgm:bulletEnabled val="1"/>
        </dgm:presLayoutVars>
      </dgm:prSet>
      <dgm:spPr/>
      <dgm:t>
        <a:bodyPr/>
        <a:lstStyle/>
        <a:p>
          <a:endParaRPr lang="zh-CN" altLang="en-US"/>
        </a:p>
      </dgm:t>
    </dgm:pt>
    <dgm:pt modelId="{A78601AA-934F-4C13-B83B-F4EC3CFE36B1}" type="pres">
      <dgm:prSet presAssocID="{80FDCE73-676B-432D-A623-61B66F8304F0}" presName="space" presStyleCnt="0"/>
      <dgm:spPr/>
    </dgm:pt>
    <dgm:pt modelId="{2A1CEEE0-DE19-43FF-9C96-3CBD6169B7CB}" type="pres">
      <dgm:prSet presAssocID="{71F2D3A3-D3D8-4179-8E11-E5BBF6D33B99}" presName="composite" presStyleCnt="0"/>
      <dgm:spPr/>
    </dgm:pt>
    <dgm:pt modelId="{3F1C9D6B-47EB-409C-8B2C-06CC3762391B}" type="pres">
      <dgm:prSet presAssocID="{71F2D3A3-D3D8-4179-8E11-E5BBF6D33B99}" presName="parTx" presStyleLbl="alignNode1" presStyleIdx="1" presStyleCnt="3">
        <dgm:presLayoutVars>
          <dgm:chMax val="0"/>
          <dgm:chPref val="0"/>
          <dgm:bulletEnabled val="1"/>
        </dgm:presLayoutVars>
      </dgm:prSet>
      <dgm:spPr/>
      <dgm:t>
        <a:bodyPr/>
        <a:lstStyle/>
        <a:p>
          <a:endParaRPr lang="zh-CN" altLang="en-US"/>
        </a:p>
      </dgm:t>
    </dgm:pt>
    <dgm:pt modelId="{079129BF-A226-4E50-AA89-74246654825A}" type="pres">
      <dgm:prSet presAssocID="{71F2D3A3-D3D8-4179-8E11-E5BBF6D33B99}" presName="desTx" presStyleLbl="alignAccFollowNode1" presStyleIdx="1" presStyleCnt="3" custLinFactNeighborX="-875" custLinFactNeighborY="198">
        <dgm:presLayoutVars>
          <dgm:bulletEnabled val="1"/>
        </dgm:presLayoutVars>
      </dgm:prSet>
      <dgm:spPr/>
      <dgm:t>
        <a:bodyPr/>
        <a:lstStyle/>
        <a:p>
          <a:endParaRPr lang="zh-CN" altLang="en-US"/>
        </a:p>
      </dgm:t>
    </dgm:pt>
    <dgm:pt modelId="{53E3C63F-A0E9-43FE-9C54-D88A3387ADCA}" type="pres">
      <dgm:prSet presAssocID="{432E7D5B-9D2D-431E-84E1-4717333561F0}" presName="space" presStyleCnt="0"/>
      <dgm:spPr/>
    </dgm:pt>
    <dgm:pt modelId="{1F735871-6471-4430-8E1E-1F1F1DFED1B5}" type="pres">
      <dgm:prSet presAssocID="{21DD3920-2890-4378-9D69-A74B6EFED11F}" presName="composite" presStyleCnt="0"/>
      <dgm:spPr/>
    </dgm:pt>
    <dgm:pt modelId="{0DB88DB7-1646-49E9-B9B8-305A257D3AB4}" type="pres">
      <dgm:prSet presAssocID="{21DD3920-2890-4378-9D69-A74B6EFED11F}" presName="parTx" presStyleLbl="alignNode1" presStyleIdx="2" presStyleCnt="3">
        <dgm:presLayoutVars>
          <dgm:chMax val="0"/>
          <dgm:chPref val="0"/>
          <dgm:bulletEnabled val="1"/>
        </dgm:presLayoutVars>
      </dgm:prSet>
      <dgm:spPr/>
      <dgm:t>
        <a:bodyPr/>
        <a:lstStyle/>
        <a:p>
          <a:endParaRPr lang="zh-CN" altLang="en-US"/>
        </a:p>
      </dgm:t>
    </dgm:pt>
    <dgm:pt modelId="{0B53B461-0EEB-46D9-92A0-6F050F458E47}" type="pres">
      <dgm:prSet presAssocID="{21DD3920-2890-4378-9D69-A74B6EFED11F}" presName="desTx" presStyleLbl="alignAccFollowNode1" presStyleIdx="2" presStyleCnt="3">
        <dgm:presLayoutVars>
          <dgm:bulletEnabled val="1"/>
        </dgm:presLayoutVars>
      </dgm:prSet>
      <dgm:spPr/>
      <dgm:t>
        <a:bodyPr/>
        <a:lstStyle/>
        <a:p>
          <a:endParaRPr lang="zh-CN" altLang="en-US"/>
        </a:p>
      </dgm:t>
    </dgm:pt>
  </dgm:ptLst>
  <dgm:cxnLst>
    <dgm:cxn modelId="{B848DB5C-5A7C-4A64-A4C3-22D4750653F5}" srcId="{D44F29EC-3626-4692-87EE-19BE8B6B2FDC}" destId="{ADD1E90A-1590-4586-AD36-AD6B9CA88668}" srcOrd="5" destOrd="0" parTransId="{1D855A67-82FC-421C-AFE1-5E8958083949}" sibTransId="{EE0ED5A8-8EAF-4910-BE16-69D298FBE694}"/>
    <dgm:cxn modelId="{CE5E8F0F-3900-4E2F-AE9E-54863843B409}" type="presOf" srcId="{F4C67EB9-DA75-4290-B3F9-5A6E1B684601}" destId="{C30D3465-9796-4352-86F1-A8BF5FD04154}" srcOrd="0" destOrd="12" presId="urn:microsoft.com/office/officeart/2005/8/layout/hList1"/>
    <dgm:cxn modelId="{14110E81-5304-4B74-BB79-B5919178D973}" type="presOf" srcId="{7D1273D3-E430-4E71-8E6E-03DD855B0BD1}" destId="{079129BF-A226-4E50-AA89-74246654825A}" srcOrd="0" destOrd="5" presId="urn:microsoft.com/office/officeart/2005/8/layout/hList1"/>
    <dgm:cxn modelId="{AE7B9B72-4196-46DE-A8D9-2AFF31AAD53F}" srcId="{D44F29EC-3626-4692-87EE-19BE8B6B2FDC}" destId="{232053F2-A94A-4097-BB0B-855AC0D1CEAC}" srcOrd="1" destOrd="0" parTransId="{1955CD1D-E4AA-4634-9EB6-B081409DB109}" sibTransId="{EF7A1C7E-2FE5-47AC-A973-A528E9129131}"/>
    <dgm:cxn modelId="{F0B3C3A6-4919-40E2-8674-CBE53B56DD0A}" srcId="{21DD3920-2890-4378-9D69-A74B6EFED11F}" destId="{FA2C1FAA-C521-43D2-8F56-8373463C73FF}" srcOrd="0" destOrd="0" parTransId="{C1226FDA-D0EB-4364-9952-5548F7D3A7A1}" sibTransId="{4EC1E38C-5C7E-42D0-A007-27DF276C7CDB}"/>
    <dgm:cxn modelId="{0F964CEE-3E37-4263-A4F5-E22D28F8B409}" type="presOf" srcId="{021C0247-F8E0-488A-91CE-E5D20FFAB5CF}" destId="{C30D3465-9796-4352-86F1-A8BF5FD04154}" srcOrd="0" destOrd="8" presId="urn:microsoft.com/office/officeart/2005/8/layout/hList1"/>
    <dgm:cxn modelId="{029F786A-9726-4815-91E4-52DAE4579643}" srcId="{D44F29EC-3626-4692-87EE-19BE8B6B2FDC}" destId="{BE9246CF-802B-4012-9F60-52EB1EBA8455}" srcOrd="4" destOrd="0" parTransId="{C0B88255-DD7D-4EFC-83D2-339260E05255}" sibTransId="{C9B2BD03-DE54-4CCF-9F9A-CC5D94930EED}"/>
    <dgm:cxn modelId="{6E961DA8-6945-4679-BFB4-5C80085AA0AA}" type="presOf" srcId="{8A6ADA6E-022A-4B8E-B52E-D210194207FD}" destId="{C30D3465-9796-4352-86F1-A8BF5FD04154}" srcOrd="0" destOrd="2" presId="urn:microsoft.com/office/officeart/2005/8/layout/hList1"/>
    <dgm:cxn modelId="{4B9D9FE9-ABD7-440A-B390-BCABAA4F5D22}" srcId="{D44F29EC-3626-4692-87EE-19BE8B6B2FDC}" destId="{F4C67EB9-DA75-4290-B3F9-5A6E1B684601}" srcOrd="12" destOrd="0" parTransId="{1251C5ED-0ED4-4C57-819F-88E2F177A6EE}" sibTransId="{083E7E07-022D-4569-8117-BD7E3490B4CF}"/>
    <dgm:cxn modelId="{223AD154-1697-4D69-AA05-879D21372DB8}" type="presOf" srcId="{3BD3415B-3B71-4E29-BF8B-A178E827F7B6}" destId="{C30D3465-9796-4352-86F1-A8BF5FD04154}" srcOrd="0" destOrd="9" presId="urn:microsoft.com/office/officeart/2005/8/layout/hList1"/>
    <dgm:cxn modelId="{AAB723CC-B9EC-41A8-82C1-FED70D2125C8}" srcId="{D44F29EC-3626-4692-87EE-19BE8B6B2FDC}" destId="{64F6DD62-F8CF-4E91-8983-6F9D705DA28A}" srcOrd="6" destOrd="0" parTransId="{3C13F597-6E37-4069-9D55-F00AD5E9C05E}" sibTransId="{B6CF8560-F0E1-4D12-8E49-1D5AFDF6CC1C}"/>
    <dgm:cxn modelId="{33F66664-B8BE-468A-8A8C-443FFD0BDAAF}" type="presOf" srcId="{21DD3920-2890-4378-9D69-A74B6EFED11F}" destId="{0DB88DB7-1646-49E9-B9B8-305A257D3AB4}" srcOrd="0" destOrd="0" presId="urn:microsoft.com/office/officeart/2005/8/layout/hList1"/>
    <dgm:cxn modelId="{BBA695E8-049B-4D80-B8C7-E98D154F140D}" srcId="{D44F29EC-3626-4692-87EE-19BE8B6B2FDC}" destId="{B8FED9AB-3985-4FFB-9717-251B0BAEF050}" srcOrd="13" destOrd="0" parTransId="{305984F4-2E14-407C-A322-3599D92D47C2}" sibTransId="{47FFFB65-C578-405E-8C54-DB8DB953AE90}"/>
    <dgm:cxn modelId="{A6F9CA47-B4D0-4B1F-88B8-D4C1C07D068B}" type="presOf" srcId="{CE78CFEE-CB7C-494F-96B4-4A668B6550FD}" destId="{C30D3465-9796-4352-86F1-A8BF5FD04154}" srcOrd="0" destOrd="15" presId="urn:microsoft.com/office/officeart/2005/8/layout/hList1"/>
    <dgm:cxn modelId="{2AA1B136-94CC-4AE9-894D-CD638821C078}" type="presOf" srcId="{7E879516-D799-41AD-A1DE-7C1400C2106D}" destId="{079129BF-A226-4E50-AA89-74246654825A}" srcOrd="0" destOrd="1" presId="urn:microsoft.com/office/officeart/2005/8/layout/hList1"/>
    <dgm:cxn modelId="{9AB99C5F-F421-42A1-B95D-A1CA48A586EE}" type="presOf" srcId="{64F6DD62-F8CF-4E91-8983-6F9D705DA28A}" destId="{C30D3465-9796-4352-86F1-A8BF5FD04154}" srcOrd="0" destOrd="6" presId="urn:microsoft.com/office/officeart/2005/8/layout/hList1"/>
    <dgm:cxn modelId="{77088144-6D1F-4C9C-83F9-4FB0B1F37D74}" type="presOf" srcId="{F6EE0B83-1A5F-40D2-9773-0937A63B2D3C}" destId="{C30D3465-9796-4352-86F1-A8BF5FD04154}" srcOrd="0" destOrd="0" presId="urn:microsoft.com/office/officeart/2005/8/layout/hList1"/>
    <dgm:cxn modelId="{A6C646D7-1F88-454D-AD3A-366DF845ECFE}" srcId="{D44F29EC-3626-4692-87EE-19BE8B6B2FDC}" destId="{7152051F-6057-4739-8B85-F402F2F3FA36}" srcOrd="10" destOrd="0" parTransId="{988A86C2-EDCF-4F1A-9716-FB8DA529709E}" sibTransId="{CA4B4E79-B85D-420B-BDBB-CE3A6E3764D7}"/>
    <dgm:cxn modelId="{408AE9F8-5DE2-4713-B749-E81882DCED64}" srcId="{D44F29EC-3626-4692-87EE-19BE8B6B2FDC}" destId="{3BD3415B-3B71-4E29-BF8B-A178E827F7B6}" srcOrd="9" destOrd="0" parTransId="{C3882F2A-086C-4855-9628-2373B606FD5A}" sibTransId="{FDC9740E-14BE-4156-8B26-DFB0AC8559B6}"/>
    <dgm:cxn modelId="{407AFF5C-4C82-4719-A8C8-4611657F0950}" srcId="{71F2D3A3-D3D8-4179-8E11-E5BBF6D33B99}" destId="{031A85B8-4879-481E-A317-550E51C042E5}" srcOrd="9" destOrd="0" parTransId="{5C0B5B9A-C5FB-4F51-8FAA-7752CEF9F0A5}" sibTransId="{9660668F-63E7-4BFB-88A7-E9770DBF43A0}"/>
    <dgm:cxn modelId="{1F565D3A-9FB2-4D48-982A-638218EB6D11}" srcId="{71F2D3A3-D3D8-4179-8E11-E5BBF6D33B99}" destId="{7E879516-D799-41AD-A1DE-7C1400C2106D}" srcOrd="1" destOrd="0" parTransId="{1271422C-D6F8-4CFF-A188-BFECFCB5CD8E}" sibTransId="{3F7133D3-73D1-4E9D-A830-4E767D30FB1E}"/>
    <dgm:cxn modelId="{C61E4278-9148-41AA-83FD-4290F966FC5B}" type="presOf" srcId="{BE9246CF-802B-4012-9F60-52EB1EBA8455}" destId="{C30D3465-9796-4352-86F1-A8BF5FD04154}" srcOrd="0" destOrd="4" presId="urn:microsoft.com/office/officeart/2005/8/layout/hList1"/>
    <dgm:cxn modelId="{9CF65902-8195-49D7-BF96-C7D5ABAB8113}" type="presOf" srcId="{B8FED9AB-3985-4FFB-9717-251B0BAEF050}" destId="{C30D3465-9796-4352-86F1-A8BF5FD04154}" srcOrd="0" destOrd="13" presId="urn:microsoft.com/office/officeart/2005/8/layout/hList1"/>
    <dgm:cxn modelId="{F8E9F016-FCAD-4CC0-8A8B-FBF3B4978E05}" srcId="{71F2D3A3-D3D8-4179-8E11-E5BBF6D33B99}" destId="{029F792B-DCBE-4103-A541-1F1E6022E1D4}" srcOrd="7" destOrd="0" parTransId="{DAA27839-7D24-4223-84DD-F14BB7741409}" sibTransId="{1A10FCAC-B569-4255-83AB-73323277C516}"/>
    <dgm:cxn modelId="{C3FCBC2F-A357-4F3D-A979-64F3E08E44E1}" type="presOf" srcId="{D44F29EC-3626-4692-87EE-19BE8B6B2FDC}" destId="{D056E689-3BEE-44F5-97BB-979816777CFA}" srcOrd="0" destOrd="0" presId="urn:microsoft.com/office/officeart/2005/8/layout/hList1"/>
    <dgm:cxn modelId="{70560DD3-7CD5-4029-92BF-1636AC4AB776}" type="presOf" srcId="{FA2C1FAA-C521-43D2-8F56-8373463C73FF}" destId="{0B53B461-0EEB-46D9-92A0-6F050F458E47}" srcOrd="0" destOrd="0" presId="urn:microsoft.com/office/officeart/2005/8/layout/hList1"/>
    <dgm:cxn modelId="{77E0D42E-E2FD-46EB-8B48-0AD6EDAC5D08}" type="presOf" srcId="{3DB61838-E90B-4C2C-A619-DB807DAD6FAE}" destId="{C30D3465-9796-4352-86F1-A8BF5FD04154}" srcOrd="0" destOrd="3" presId="urn:microsoft.com/office/officeart/2005/8/layout/hList1"/>
    <dgm:cxn modelId="{E3BAD61B-B0DD-4D73-8655-1DEC3D64647C}" srcId="{21DD3920-2890-4378-9D69-A74B6EFED11F}" destId="{5DD38343-7CE2-46D7-9062-44F6181833F2}" srcOrd="1" destOrd="0" parTransId="{7138283B-C295-4EA3-8B1F-B2D2A6438790}" sibTransId="{457BA30E-0121-4309-9EB6-D5FB8C92B24B}"/>
    <dgm:cxn modelId="{D8886160-213F-4B03-ADC3-78927C6758FD}" type="presOf" srcId="{71F2D3A3-D3D8-4179-8E11-E5BBF6D33B99}" destId="{3F1C9D6B-47EB-409C-8B2C-06CC3762391B}" srcOrd="0" destOrd="0" presId="urn:microsoft.com/office/officeart/2005/8/layout/hList1"/>
    <dgm:cxn modelId="{2DD541AA-0CA4-40BF-9B49-ADA6AE80EF74}" srcId="{71F2D3A3-D3D8-4179-8E11-E5BBF6D33B99}" destId="{E2F9527E-9168-45A9-9E09-6C58C679FD94}" srcOrd="8" destOrd="0" parTransId="{049DD5BC-9AEE-4CCE-8583-CFB86DFA23E3}" sibTransId="{E47C96AB-945B-41EB-B4CA-1F0547D80D5F}"/>
    <dgm:cxn modelId="{2A667627-B2D7-4F31-B85B-46C5817D2F4C}" type="presOf" srcId="{E2F9527E-9168-45A9-9E09-6C58C679FD94}" destId="{079129BF-A226-4E50-AA89-74246654825A}" srcOrd="0" destOrd="8" presId="urn:microsoft.com/office/officeart/2005/8/layout/hList1"/>
    <dgm:cxn modelId="{A0F0591F-72E6-4028-A8D3-391A46684B3B}" srcId="{71F2D3A3-D3D8-4179-8E11-E5BBF6D33B99}" destId="{1E71BD98-A7D9-48ED-B55C-30B13AEBD734}" srcOrd="3" destOrd="0" parTransId="{2680CE81-F441-4137-875E-7C08C60E0956}" sibTransId="{747F3ABB-D094-476A-81AE-22911E3A704E}"/>
    <dgm:cxn modelId="{6AA02B25-5CBC-42A8-B11E-A133FCCDADCE}" type="presOf" srcId="{51A109DF-C58C-4AC9-AF22-98B8CAA8219B}" destId="{079129BF-A226-4E50-AA89-74246654825A}" srcOrd="0" destOrd="0" presId="urn:microsoft.com/office/officeart/2005/8/layout/hList1"/>
    <dgm:cxn modelId="{AEA93D0D-F151-4894-8F58-652665898B5A}" type="presOf" srcId="{5AA5A1A2-AB51-42CD-81FA-44319399C713}" destId="{C30D3465-9796-4352-86F1-A8BF5FD04154}" srcOrd="0" destOrd="11" presId="urn:microsoft.com/office/officeart/2005/8/layout/hList1"/>
    <dgm:cxn modelId="{B3186FE5-491D-45EA-AB90-72C69FF3488B}" srcId="{D44F29EC-3626-4692-87EE-19BE8B6B2FDC}" destId="{3DB61838-E90B-4C2C-A619-DB807DAD6FAE}" srcOrd="3" destOrd="0" parTransId="{83BECC50-B1BB-4DF5-9403-4A8AB0A575A8}" sibTransId="{386E0686-F3BB-4C17-94FC-AA7DE88CE6BF}"/>
    <dgm:cxn modelId="{AACA5CCD-3869-44BB-9425-E31FA9126029}" type="presOf" srcId="{402B8CD1-6CB5-4264-8D99-B6618F7394CF}" destId="{079129BF-A226-4E50-AA89-74246654825A}" srcOrd="0" destOrd="2" presId="urn:microsoft.com/office/officeart/2005/8/layout/hList1"/>
    <dgm:cxn modelId="{773C6E62-589F-4B9B-AD1B-458A391C361F}" type="presOf" srcId="{8E9140E5-0C2D-4114-BCAE-8B28BB61B88E}" destId="{C30D3465-9796-4352-86F1-A8BF5FD04154}" srcOrd="0" destOrd="14" presId="urn:microsoft.com/office/officeart/2005/8/layout/hList1"/>
    <dgm:cxn modelId="{AC0E83DF-30AA-44FC-8AAB-63A0819A9CE1}" type="presOf" srcId="{232053F2-A94A-4097-BB0B-855AC0D1CEAC}" destId="{C30D3465-9796-4352-86F1-A8BF5FD04154}" srcOrd="0" destOrd="1" presId="urn:microsoft.com/office/officeart/2005/8/layout/hList1"/>
    <dgm:cxn modelId="{EEBF3BA5-318D-4E7A-8726-D4B8852FBE5A}" type="presOf" srcId="{7152051F-6057-4739-8B85-F402F2F3FA36}" destId="{C30D3465-9796-4352-86F1-A8BF5FD04154}" srcOrd="0" destOrd="10" presId="urn:microsoft.com/office/officeart/2005/8/layout/hList1"/>
    <dgm:cxn modelId="{5E7D1D85-31C0-4F9A-B3A8-70A1F0C8EC67}" type="presOf" srcId="{029F792B-DCBE-4103-A541-1F1E6022E1D4}" destId="{079129BF-A226-4E50-AA89-74246654825A}" srcOrd="0" destOrd="7" presId="urn:microsoft.com/office/officeart/2005/8/layout/hList1"/>
    <dgm:cxn modelId="{FC422C66-6DA9-4F62-BE83-BE0ABF185C5A}" srcId="{D44F29EC-3626-4692-87EE-19BE8B6B2FDC}" destId="{F6EE0B83-1A5F-40D2-9773-0937A63B2D3C}" srcOrd="0" destOrd="0" parTransId="{BC05B9FC-7684-4928-892F-D326D7ADC6BB}" sibTransId="{72585FF0-B5EE-4349-BA4B-69F40592269B}"/>
    <dgm:cxn modelId="{088AEA66-90A9-4FC0-BB94-F1750A267BCD}" srcId="{D1596E27-ADFF-41F5-9A15-E126A0EEB7AE}" destId="{D44F29EC-3626-4692-87EE-19BE8B6B2FDC}" srcOrd="0" destOrd="0" parTransId="{A1D21D79-DF1E-46E2-95F4-FC79B2967840}" sibTransId="{80FDCE73-676B-432D-A623-61B66F8304F0}"/>
    <dgm:cxn modelId="{A1229C2E-B1CD-4094-A4B7-E92FDEC4D666}" srcId="{D44F29EC-3626-4692-87EE-19BE8B6B2FDC}" destId="{021C0247-F8E0-488A-91CE-E5D20FFAB5CF}" srcOrd="8" destOrd="0" parTransId="{C16D18E9-D5BB-46F3-B335-ADC4068F9409}" sibTransId="{5855649B-3B13-4B74-9D70-6FDD439E2913}"/>
    <dgm:cxn modelId="{C5D6D646-1968-4E9D-8E7A-408CF3825352}" type="presOf" srcId="{D1596E27-ADFF-41F5-9A15-E126A0EEB7AE}" destId="{ACC738E5-2154-440A-9F83-17BCC0C1DEE8}" srcOrd="0" destOrd="0" presId="urn:microsoft.com/office/officeart/2005/8/layout/hList1"/>
    <dgm:cxn modelId="{70422115-9232-41E9-B536-4D91DF11678A}" srcId="{D44F29EC-3626-4692-87EE-19BE8B6B2FDC}" destId="{8E9140E5-0C2D-4114-BCAE-8B28BB61B88E}" srcOrd="14" destOrd="0" parTransId="{E3897A25-12CD-4C6A-85CF-B583DB207F80}" sibTransId="{144A07CF-DA68-4C7F-8EA5-9A2AF940CEE5}"/>
    <dgm:cxn modelId="{7788DCA6-FD8A-4C47-B976-AE85E6071D85}" srcId="{D1596E27-ADFF-41F5-9A15-E126A0EEB7AE}" destId="{71F2D3A3-D3D8-4179-8E11-E5BBF6D33B99}" srcOrd="1" destOrd="0" parTransId="{17D4F807-3561-4D96-AAA1-EB7BB7B32E36}" sibTransId="{432E7D5B-9D2D-431E-84E1-4717333561F0}"/>
    <dgm:cxn modelId="{A5ACE830-BE37-4961-A23E-613DAF133696}" srcId="{71F2D3A3-D3D8-4179-8E11-E5BBF6D33B99}" destId="{7D1273D3-E430-4E71-8E6E-03DD855B0BD1}" srcOrd="5" destOrd="0" parTransId="{7CC8758B-0F94-4C4A-B8EB-15C29C606CA9}" sibTransId="{BA692AF6-F6E3-4722-A899-D3881ACEB5A5}"/>
    <dgm:cxn modelId="{294A32B7-8915-45FF-BF3A-EE6D8021EC46}" type="presOf" srcId="{5DD38343-7CE2-46D7-9062-44F6181833F2}" destId="{0B53B461-0EEB-46D9-92A0-6F050F458E47}" srcOrd="0" destOrd="1" presId="urn:microsoft.com/office/officeart/2005/8/layout/hList1"/>
    <dgm:cxn modelId="{4B8CC424-A5CC-407E-A237-13A65392C07C}" srcId="{71F2D3A3-D3D8-4179-8E11-E5BBF6D33B99}" destId="{D77480B5-0002-4D67-ADF8-7B7278A93C06}" srcOrd="6" destOrd="0" parTransId="{9D8D6098-CF6D-4E11-8064-CA3DA3FE5FB7}" sibTransId="{8056CBCA-C1C4-4F5F-9F3B-999A043C3929}"/>
    <dgm:cxn modelId="{BD19B609-D22C-46A8-9238-8A55F69A9537}" type="presOf" srcId="{D77480B5-0002-4D67-ADF8-7B7278A93C06}" destId="{079129BF-A226-4E50-AA89-74246654825A}" srcOrd="0" destOrd="6" presId="urn:microsoft.com/office/officeart/2005/8/layout/hList1"/>
    <dgm:cxn modelId="{AB876925-E559-4DC0-BF0A-E879C2AB1B6C}" type="presOf" srcId="{031A85B8-4879-481E-A317-550E51C042E5}" destId="{079129BF-A226-4E50-AA89-74246654825A}" srcOrd="0" destOrd="9" presId="urn:microsoft.com/office/officeart/2005/8/layout/hList1"/>
    <dgm:cxn modelId="{1CE9EAC1-E191-4639-ADEC-95A6B4F5CB8E}" srcId="{D44F29EC-3626-4692-87EE-19BE8B6B2FDC}" destId="{5AA5A1A2-AB51-42CD-81FA-44319399C713}" srcOrd="11" destOrd="0" parTransId="{ECBFCE3A-C503-46E1-A20F-13989BE4F884}" sibTransId="{0DC37E6E-1998-41E3-8669-32A0C36A2D10}"/>
    <dgm:cxn modelId="{D6F235B5-1A1C-4E6B-A702-97AB59DB584D}" srcId="{D1596E27-ADFF-41F5-9A15-E126A0EEB7AE}" destId="{21DD3920-2890-4378-9D69-A74B6EFED11F}" srcOrd="2" destOrd="0" parTransId="{27D7E5BC-D9B8-43A9-8DC8-200AD85F708F}" sibTransId="{79599F23-8900-475E-9926-39FFE69C80CC}"/>
    <dgm:cxn modelId="{F432A335-71D8-4ADD-A65E-E7C2F4C8BB08}" srcId="{D44F29EC-3626-4692-87EE-19BE8B6B2FDC}" destId="{8A6ADA6E-022A-4B8E-B52E-D210194207FD}" srcOrd="2" destOrd="0" parTransId="{B1A06555-72B2-48D8-93B0-E0E18F102DD8}" sibTransId="{526CDD29-4417-4BD4-A86E-1330D0969595}"/>
    <dgm:cxn modelId="{24F3B0E1-775C-439A-9286-176A5919F2F1}" type="presOf" srcId="{0E33C992-ADF6-4FE2-A9F8-91FAC59F7083}" destId="{C30D3465-9796-4352-86F1-A8BF5FD04154}" srcOrd="0" destOrd="7" presId="urn:microsoft.com/office/officeart/2005/8/layout/hList1"/>
    <dgm:cxn modelId="{E2F74EDA-323F-48FA-ACDA-85FC54DC4579}" srcId="{71F2D3A3-D3D8-4179-8E11-E5BBF6D33B99}" destId="{51A109DF-C58C-4AC9-AF22-98B8CAA8219B}" srcOrd="0" destOrd="0" parTransId="{4EA96E3D-0958-4D78-B240-3A87B00A3732}" sibTransId="{DD3D0946-CB4F-4821-B9BA-EE2FB60AAC5C}"/>
    <dgm:cxn modelId="{2DF8F3DF-E991-4CA1-8B8B-AD31607A5B39}" srcId="{71F2D3A3-D3D8-4179-8E11-E5BBF6D33B99}" destId="{C54CB16B-0702-4E4A-B355-AB758D66B959}" srcOrd="4" destOrd="0" parTransId="{778077FA-A5AD-4DCA-8839-39557E33D80D}" sibTransId="{7E59BAD5-D7C1-4274-8DDC-26360BCB40E8}"/>
    <dgm:cxn modelId="{2A01B375-D412-400A-8582-265168CA9B0D}" type="presOf" srcId="{ADD1E90A-1590-4586-AD36-AD6B9CA88668}" destId="{C30D3465-9796-4352-86F1-A8BF5FD04154}" srcOrd="0" destOrd="5" presId="urn:microsoft.com/office/officeart/2005/8/layout/hList1"/>
    <dgm:cxn modelId="{DFAA518D-6411-4FFC-8B97-5037D45C7FFA}" type="presOf" srcId="{C54CB16B-0702-4E4A-B355-AB758D66B959}" destId="{079129BF-A226-4E50-AA89-74246654825A}" srcOrd="0" destOrd="4" presId="urn:microsoft.com/office/officeart/2005/8/layout/hList1"/>
    <dgm:cxn modelId="{F6243EE1-0ED2-4930-BD48-5EEC4FF579B2}" srcId="{71F2D3A3-D3D8-4179-8E11-E5BBF6D33B99}" destId="{402B8CD1-6CB5-4264-8D99-B6618F7394CF}" srcOrd="2" destOrd="0" parTransId="{30FA0126-C502-4D9E-817C-A8549904FAC2}" sibTransId="{8D33B553-B971-46EE-A4AD-B3957F22D495}"/>
    <dgm:cxn modelId="{97C778A9-3DF4-4A76-A358-F9CA93C29996}" srcId="{D44F29EC-3626-4692-87EE-19BE8B6B2FDC}" destId="{CE78CFEE-CB7C-494F-96B4-4A668B6550FD}" srcOrd="15" destOrd="0" parTransId="{58CD8E0E-95FE-413D-8051-EA87E9794E48}" sibTransId="{4C2DE5C4-09A0-4366-A3CD-9AC631BBC652}"/>
    <dgm:cxn modelId="{62CB0413-A865-4A75-8FD3-310541246327}" type="presOf" srcId="{1E71BD98-A7D9-48ED-B55C-30B13AEBD734}" destId="{079129BF-A226-4E50-AA89-74246654825A}" srcOrd="0" destOrd="3" presId="urn:microsoft.com/office/officeart/2005/8/layout/hList1"/>
    <dgm:cxn modelId="{E5FB0716-1CBB-4478-8962-94A6AD610C6B}" srcId="{D44F29EC-3626-4692-87EE-19BE8B6B2FDC}" destId="{0E33C992-ADF6-4FE2-A9F8-91FAC59F7083}" srcOrd="7" destOrd="0" parTransId="{AE428F66-E41F-4076-898B-4FEB509D725C}" sibTransId="{8FD747FF-2178-49D9-B50C-6CCA632C9CBA}"/>
    <dgm:cxn modelId="{6A15295C-DCC7-426B-8E2B-77F33D553BD3}" type="presParOf" srcId="{ACC738E5-2154-440A-9F83-17BCC0C1DEE8}" destId="{3A89BD54-B7F3-4E43-95C4-AF563D040ABE}" srcOrd="0" destOrd="0" presId="urn:microsoft.com/office/officeart/2005/8/layout/hList1"/>
    <dgm:cxn modelId="{0317AEEB-D68F-404F-A94E-84AC9C8EC196}" type="presParOf" srcId="{3A89BD54-B7F3-4E43-95C4-AF563D040ABE}" destId="{D056E689-3BEE-44F5-97BB-979816777CFA}" srcOrd="0" destOrd="0" presId="urn:microsoft.com/office/officeart/2005/8/layout/hList1"/>
    <dgm:cxn modelId="{04F379E3-C331-484F-A9E0-F08D18B4DE36}" type="presParOf" srcId="{3A89BD54-B7F3-4E43-95C4-AF563D040ABE}" destId="{C30D3465-9796-4352-86F1-A8BF5FD04154}" srcOrd="1" destOrd="0" presId="urn:microsoft.com/office/officeart/2005/8/layout/hList1"/>
    <dgm:cxn modelId="{8C17A18B-1527-451B-9A2B-4EEBFB5BB14D}" type="presParOf" srcId="{ACC738E5-2154-440A-9F83-17BCC0C1DEE8}" destId="{A78601AA-934F-4C13-B83B-F4EC3CFE36B1}" srcOrd="1" destOrd="0" presId="urn:microsoft.com/office/officeart/2005/8/layout/hList1"/>
    <dgm:cxn modelId="{9F770C28-35B6-4FA9-8231-BEDC63D73C8F}" type="presParOf" srcId="{ACC738E5-2154-440A-9F83-17BCC0C1DEE8}" destId="{2A1CEEE0-DE19-43FF-9C96-3CBD6169B7CB}" srcOrd="2" destOrd="0" presId="urn:microsoft.com/office/officeart/2005/8/layout/hList1"/>
    <dgm:cxn modelId="{84AC7D4D-C33A-4F7E-937C-9D21038EE21C}" type="presParOf" srcId="{2A1CEEE0-DE19-43FF-9C96-3CBD6169B7CB}" destId="{3F1C9D6B-47EB-409C-8B2C-06CC3762391B}" srcOrd="0" destOrd="0" presId="urn:microsoft.com/office/officeart/2005/8/layout/hList1"/>
    <dgm:cxn modelId="{E2BE5E99-911C-4D8A-93C6-89253E150B69}" type="presParOf" srcId="{2A1CEEE0-DE19-43FF-9C96-3CBD6169B7CB}" destId="{079129BF-A226-4E50-AA89-74246654825A}" srcOrd="1" destOrd="0" presId="urn:microsoft.com/office/officeart/2005/8/layout/hList1"/>
    <dgm:cxn modelId="{57C3E415-3FAA-4EE9-A2DC-FA042EDDADB5}" type="presParOf" srcId="{ACC738E5-2154-440A-9F83-17BCC0C1DEE8}" destId="{53E3C63F-A0E9-43FE-9C54-D88A3387ADCA}" srcOrd="3" destOrd="0" presId="urn:microsoft.com/office/officeart/2005/8/layout/hList1"/>
    <dgm:cxn modelId="{7F65710F-233A-458C-AF87-E3AF8CE319CB}" type="presParOf" srcId="{ACC738E5-2154-440A-9F83-17BCC0C1DEE8}" destId="{1F735871-6471-4430-8E1E-1F1F1DFED1B5}" srcOrd="4" destOrd="0" presId="urn:microsoft.com/office/officeart/2005/8/layout/hList1"/>
    <dgm:cxn modelId="{8AE8D285-00D9-4F9C-83FC-331406BF895D}" type="presParOf" srcId="{1F735871-6471-4430-8E1E-1F1F1DFED1B5}" destId="{0DB88DB7-1646-49E9-B9B8-305A257D3AB4}" srcOrd="0" destOrd="0" presId="urn:microsoft.com/office/officeart/2005/8/layout/hList1"/>
    <dgm:cxn modelId="{4FB27A25-C9EA-49EE-B4BA-4E6371759E79}" type="presParOf" srcId="{1F735871-6471-4430-8E1E-1F1F1DFED1B5}" destId="{0B53B461-0EEB-46D9-92A0-6F050F458E47}"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932E4-D7FA-4074-A337-A6C1783ED918}" type="doc">
      <dgm:prSet loTypeId="urn:microsoft.com/office/officeart/2005/8/layout/cycle5" loCatId="cycle" qsTypeId="urn:microsoft.com/office/officeart/2005/8/quickstyle/3d3" qsCatId="3D" csTypeId="urn:microsoft.com/office/officeart/2005/8/colors/accent0_2" csCatId="mainScheme" phldr="1"/>
      <dgm:spPr/>
      <dgm:t>
        <a:bodyPr/>
        <a:lstStyle/>
        <a:p>
          <a:endParaRPr lang="zh-CN" altLang="en-US"/>
        </a:p>
      </dgm:t>
    </dgm:pt>
    <dgm:pt modelId="{28305C88-650C-44BB-AD8C-9BDE464BAA5E}">
      <dgm:prSet custT="1"/>
      <dgm:spPr/>
      <dgm:t>
        <a:bodyPr/>
        <a:lstStyle/>
        <a:p>
          <a:pPr rtl="0"/>
          <a:r>
            <a:rPr lang="zh-CN" sz="1400" dirty="0">
              <a:latin typeface="+mj-ea"/>
              <a:ea typeface="+mj-ea"/>
            </a:rPr>
            <a:t>环境保护部</a:t>
          </a:r>
          <a:endParaRPr lang="en-US" sz="1400" dirty="0">
            <a:latin typeface="+mj-ea"/>
            <a:ea typeface="+mj-ea"/>
          </a:endParaRPr>
        </a:p>
      </dgm:t>
    </dgm:pt>
    <dgm:pt modelId="{DF70D8E9-9A00-4F5B-A2C7-790BD86839CF}" cxnId="{DAB77119-17FF-412E-AB50-17634B80F957}" type="parTrans">
      <dgm:prSet/>
      <dgm:spPr/>
      <dgm:t>
        <a:bodyPr/>
        <a:lstStyle/>
        <a:p>
          <a:endParaRPr lang="zh-CN" altLang="en-US" sz="1400">
            <a:latin typeface="+mj-ea"/>
            <a:ea typeface="+mj-ea"/>
          </a:endParaRPr>
        </a:p>
      </dgm:t>
    </dgm:pt>
    <dgm:pt modelId="{EBB295C5-E485-497D-A752-9E9117665D49}" cxnId="{DAB77119-17FF-412E-AB50-17634B80F957}" type="sibTrans">
      <dgm:prSet custT="1"/>
      <dgm:spPr/>
      <dgm:t>
        <a:bodyPr/>
        <a:lstStyle/>
        <a:p>
          <a:endParaRPr lang="zh-CN" altLang="en-US" sz="1400">
            <a:latin typeface="+mj-ea"/>
            <a:ea typeface="+mj-ea"/>
          </a:endParaRPr>
        </a:p>
      </dgm:t>
    </dgm:pt>
    <dgm:pt modelId="{DFE4BE0A-140A-424B-9139-121311B87E48}">
      <dgm:prSet custT="1"/>
      <dgm:spPr/>
      <dgm:t>
        <a:bodyPr/>
        <a:lstStyle/>
        <a:p>
          <a:pPr rtl="0"/>
          <a:r>
            <a:rPr lang="zh-CN" sz="1400" dirty="0">
              <a:latin typeface="+mj-ea"/>
              <a:ea typeface="+mj-ea"/>
            </a:rPr>
            <a:t>工信</a:t>
          </a:r>
          <a:r>
            <a:rPr lang="zh-CN" altLang="en-US" sz="1400" dirty="0">
              <a:latin typeface="+mj-ea"/>
              <a:ea typeface="+mj-ea"/>
            </a:rPr>
            <a:t>部</a:t>
          </a:r>
          <a:endParaRPr lang="en-US" sz="1400" dirty="0">
            <a:latin typeface="+mj-ea"/>
            <a:ea typeface="+mj-ea"/>
          </a:endParaRPr>
        </a:p>
      </dgm:t>
    </dgm:pt>
    <dgm:pt modelId="{6B995CC4-82B1-43BC-8AE0-783270C7E0DD}" cxnId="{EE3C4910-4C39-4E9B-99DB-FF33E0E2C299}" type="parTrans">
      <dgm:prSet/>
      <dgm:spPr/>
      <dgm:t>
        <a:bodyPr/>
        <a:lstStyle/>
        <a:p>
          <a:endParaRPr lang="zh-CN" altLang="en-US" sz="1400">
            <a:latin typeface="+mj-ea"/>
            <a:ea typeface="+mj-ea"/>
          </a:endParaRPr>
        </a:p>
      </dgm:t>
    </dgm:pt>
    <dgm:pt modelId="{A011D7F6-979D-4249-9238-9B142B137EFD}" cxnId="{EE3C4910-4C39-4E9B-99DB-FF33E0E2C299}" type="sibTrans">
      <dgm:prSet custT="1"/>
      <dgm:spPr/>
      <dgm:t>
        <a:bodyPr/>
        <a:lstStyle/>
        <a:p>
          <a:endParaRPr lang="zh-CN" altLang="en-US" sz="1400">
            <a:latin typeface="+mj-ea"/>
            <a:ea typeface="+mj-ea"/>
          </a:endParaRPr>
        </a:p>
      </dgm:t>
    </dgm:pt>
    <dgm:pt modelId="{DCD153DF-415E-4855-B152-1BA0E7B48EF2}">
      <dgm:prSet custT="1"/>
      <dgm:spPr/>
      <dgm:t>
        <a:bodyPr/>
        <a:lstStyle/>
        <a:p>
          <a:pPr rtl="0"/>
          <a:r>
            <a:rPr lang="zh-CN" sz="1400" dirty="0">
              <a:latin typeface="+mj-ea"/>
              <a:ea typeface="+mj-ea"/>
            </a:rPr>
            <a:t>卫</a:t>
          </a:r>
          <a:r>
            <a:rPr lang="zh-CN" altLang="en-US" sz="1400" dirty="0">
              <a:latin typeface="+mj-ea"/>
              <a:ea typeface="+mj-ea"/>
            </a:rPr>
            <a:t>计委</a:t>
          </a:r>
          <a:endParaRPr lang="en-US" sz="1400" dirty="0">
            <a:latin typeface="+mj-ea"/>
            <a:ea typeface="+mj-ea"/>
          </a:endParaRPr>
        </a:p>
      </dgm:t>
    </dgm:pt>
    <dgm:pt modelId="{9F401072-8CDF-4569-AE96-7DB8433CAA40}" cxnId="{EDF9AFF7-F67D-418B-9C80-1E90D75B4AD2}" type="parTrans">
      <dgm:prSet/>
      <dgm:spPr/>
      <dgm:t>
        <a:bodyPr/>
        <a:lstStyle/>
        <a:p>
          <a:endParaRPr lang="zh-CN" altLang="en-US" sz="1400">
            <a:latin typeface="+mj-ea"/>
            <a:ea typeface="+mj-ea"/>
          </a:endParaRPr>
        </a:p>
      </dgm:t>
    </dgm:pt>
    <dgm:pt modelId="{8BA4170C-876A-4370-9B50-0A43BEBE3D35}" cxnId="{EDF9AFF7-F67D-418B-9C80-1E90D75B4AD2}" type="sibTrans">
      <dgm:prSet custT="1"/>
      <dgm:spPr/>
      <dgm:t>
        <a:bodyPr/>
        <a:lstStyle/>
        <a:p>
          <a:endParaRPr lang="zh-CN" altLang="en-US" sz="1400">
            <a:latin typeface="+mj-ea"/>
            <a:ea typeface="+mj-ea"/>
          </a:endParaRPr>
        </a:p>
      </dgm:t>
    </dgm:pt>
    <dgm:pt modelId="{E10C4424-A6E9-4C6F-95A3-30493C36B30D}">
      <dgm:prSet custT="1"/>
      <dgm:spPr/>
      <dgm:t>
        <a:bodyPr/>
        <a:lstStyle/>
        <a:p>
          <a:pPr rtl="0"/>
          <a:r>
            <a:rPr lang="zh-CN" sz="1400" dirty="0">
              <a:latin typeface="+mj-ea"/>
              <a:ea typeface="+mj-ea"/>
            </a:rPr>
            <a:t>农业部</a:t>
          </a:r>
          <a:endParaRPr lang="en-US" sz="1400" dirty="0">
            <a:latin typeface="+mj-ea"/>
            <a:ea typeface="+mj-ea"/>
          </a:endParaRPr>
        </a:p>
      </dgm:t>
    </dgm:pt>
    <dgm:pt modelId="{A2D4E835-728D-41DB-B26B-826EE96E5380}" cxnId="{85F1C899-5EFE-47AE-BDEE-1ABED41F9403}" type="parTrans">
      <dgm:prSet/>
      <dgm:spPr/>
      <dgm:t>
        <a:bodyPr/>
        <a:lstStyle/>
        <a:p>
          <a:endParaRPr lang="zh-CN" altLang="en-US" sz="1400">
            <a:latin typeface="+mj-ea"/>
            <a:ea typeface="+mj-ea"/>
          </a:endParaRPr>
        </a:p>
      </dgm:t>
    </dgm:pt>
    <dgm:pt modelId="{F7F92FBB-630D-4DA5-9323-3F1B739CD13D}" cxnId="{85F1C899-5EFE-47AE-BDEE-1ABED41F9403}" type="sibTrans">
      <dgm:prSet custT="1"/>
      <dgm:spPr/>
      <dgm:t>
        <a:bodyPr/>
        <a:lstStyle/>
        <a:p>
          <a:endParaRPr lang="zh-CN" altLang="en-US" sz="1400">
            <a:latin typeface="+mj-ea"/>
            <a:ea typeface="+mj-ea"/>
          </a:endParaRPr>
        </a:p>
      </dgm:t>
    </dgm:pt>
    <dgm:pt modelId="{17FF79D6-E8ED-456A-ACA9-D2CFC4D5DADE}">
      <dgm:prSet custT="1"/>
      <dgm:spPr/>
      <dgm:t>
        <a:bodyPr/>
        <a:lstStyle/>
        <a:p>
          <a:pPr rtl="0"/>
          <a:r>
            <a:rPr lang="zh-CN" sz="1400" dirty="0">
              <a:latin typeface="+mj-ea"/>
              <a:ea typeface="+mj-ea"/>
            </a:rPr>
            <a:t>交通运输部</a:t>
          </a:r>
          <a:endParaRPr lang="en-US" sz="1400" dirty="0">
            <a:latin typeface="+mj-ea"/>
            <a:ea typeface="+mj-ea"/>
          </a:endParaRPr>
        </a:p>
      </dgm:t>
    </dgm:pt>
    <dgm:pt modelId="{EE674761-FAF4-4551-892F-84C7E8437E50}" cxnId="{2DB41F3E-5EE0-408C-BC9D-0A5F79FB3A89}" type="parTrans">
      <dgm:prSet/>
      <dgm:spPr/>
      <dgm:t>
        <a:bodyPr/>
        <a:lstStyle/>
        <a:p>
          <a:endParaRPr lang="zh-CN" altLang="en-US" sz="1400">
            <a:latin typeface="+mj-ea"/>
            <a:ea typeface="+mj-ea"/>
          </a:endParaRPr>
        </a:p>
      </dgm:t>
    </dgm:pt>
    <dgm:pt modelId="{E0F09F8B-D208-41C4-A93E-FFB2E4984E88}" cxnId="{2DB41F3E-5EE0-408C-BC9D-0A5F79FB3A89}" type="sibTrans">
      <dgm:prSet custT="1"/>
      <dgm:spPr/>
      <dgm:t>
        <a:bodyPr/>
        <a:lstStyle/>
        <a:p>
          <a:endParaRPr lang="zh-CN" altLang="en-US" sz="1400">
            <a:latin typeface="+mj-ea"/>
            <a:ea typeface="+mj-ea"/>
          </a:endParaRPr>
        </a:p>
      </dgm:t>
    </dgm:pt>
    <dgm:pt modelId="{507038CD-5160-4BEE-BFF5-8078C1B28BAF}">
      <dgm:prSet custT="1"/>
      <dgm:spPr/>
      <dgm:t>
        <a:bodyPr/>
        <a:lstStyle/>
        <a:p>
          <a:pPr rtl="0"/>
          <a:r>
            <a:rPr lang="zh-CN" sz="1400" dirty="0">
              <a:latin typeface="+mj-ea"/>
              <a:ea typeface="+mj-ea"/>
            </a:rPr>
            <a:t>商务部</a:t>
          </a:r>
          <a:endParaRPr lang="en-US" sz="1400" dirty="0">
            <a:latin typeface="+mj-ea"/>
            <a:ea typeface="+mj-ea"/>
          </a:endParaRPr>
        </a:p>
      </dgm:t>
    </dgm:pt>
    <dgm:pt modelId="{4ECD0A39-B0DE-41A5-AF6C-0DD611E1353D}" cxnId="{FAB48D81-11B3-4CEE-9A66-0FAD94E8C55A}" type="parTrans">
      <dgm:prSet/>
      <dgm:spPr/>
      <dgm:t>
        <a:bodyPr/>
        <a:lstStyle/>
        <a:p>
          <a:endParaRPr lang="zh-CN" altLang="en-US" sz="1400">
            <a:latin typeface="+mj-ea"/>
            <a:ea typeface="+mj-ea"/>
          </a:endParaRPr>
        </a:p>
      </dgm:t>
    </dgm:pt>
    <dgm:pt modelId="{EFBE6E1A-5325-45C3-A307-D7DCEE8A4056}" cxnId="{FAB48D81-11B3-4CEE-9A66-0FAD94E8C55A}" type="sibTrans">
      <dgm:prSet custT="1"/>
      <dgm:spPr/>
      <dgm:t>
        <a:bodyPr/>
        <a:lstStyle/>
        <a:p>
          <a:endParaRPr lang="zh-CN" altLang="en-US" sz="1400">
            <a:latin typeface="+mj-ea"/>
            <a:ea typeface="+mj-ea"/>
          </a:endParaRPr>
        </a:p>
      </dgm:t>
    </dgm:pt>
    <dgm:pt modelId="{E297FD67-5A55-4956-A63A-3CF94B9F7EF9}">
      <dgm:prSet custT="1"/>
      <dgm:spPr/>
      <dgm:t>
        <a:bodyPr/>
        <a:lstStyle/>
        <a:p>
          <a:pPr rtl="0"/>
          <a:r>
            <a:rPr lang="zh-CN" sz="1400" dirty="0">
              <a:latin typeface="+mj-ea"/>
              <a:ea typeface="+mj-ea"/>
            </a:rPr>
            <a:t>公安部</a:t>
          </a:r>
          <a:endParaRPr lang="en-US" sz="1400" dirty="0">
            <a:latin typeface="+mj-ea"/>
            <a:ea typeface="+mj-ea"/>
          </a:endParaRPr>
        </a:p>
      </dgm:t>
    </dgm:pt>
    <dgm:pt modelId="{A97C903A-0716-4D13-9861-2C3EF9540581}" cxnId="{EB4BD416-EBCD-4AE7-855A-F6E4B56A160A}" type="parTrans">
      <dgm:prSet/>
      <dgm:spPr/>
      <dgm:t>
        <a:bodyPr/>
        <a:lstStyle/>
        <a:p>
          <a:endParaRPr lang="zh-CN" altLang="en-US" sz="1400">
            <a:latin typeface="+mj-ea"/>
            <a:ea typeface="+mj-ea"/>
          </a:endParaRPr>
        </a:p>
      </dgm:t>
    </dgm:pt>
    <dgm:pt modelId="{69B7C403-AD6C-47B4-9319-42D58A940DCA}" cxnId="{EB4BD416-EBCD-4AE7-855A-F6E4B56A160A}" type="sibTrans">
      <dgm:prSet custT="1"/>
      <dgm:spPr/>
      <dgm:t>
        <a:bodyPr/>
        <a:lstStyle/>
        <a:p>
          <a:endParaRPr lang="zh-CN" altLang="en-US" sz="1400">
            <a:latin typeface="+mj-ea"/>
            <a:ea typeface="+mj-ea"/>
          </a:endParaRPr>
        </a:p>
      </dgm:t>
    </dgm:pt>
    <dgm:pt modelId="{B9363D4A-7554-4BDD-BA18-A8EAD3B1C642}">
      <dgm:prSet custT="1"/>
      <dgm:spPr/>
      <dgm:t>
        <a:bodyPr/>
        <a:lstStyle/>
        <a:p>
          <a:pPr rtl="0"/>
          <a:r>
            <a:rPr lang="zh-CN" sz="1400" dirty="0">
              <a:latin typeface="+mj-ea"/>
              <a:ea typeface="+mj-ea"/>
            </a:rPr>
            <a:t>安全监管总局</a:t>
          </a:r>
          <a:endParaRPr lang="en-US" sz="1400" dirty="0">
            <a:latin typeface="+mj-ea"/>
            <a:ea typeface="+mj-ea"/>
          </a:endParaRPr>
        </a:p>
      </dgm:t>
    </dgm:pt>
    <dgm:pt modelId="{0C58E641-E32B-40C4-902B-609D1450D202}" cxnId="{47263873-7627-493C-A81E-9058B8278972}" type="parTrans">
      <dgm:prSet/>
      <dgm:spPr/>
      <dgm:t>
        <a:bodyPr/>
        <a:lstStyle/>
        <a:p>
          <a:endParaRPr lang="zh-CN" altLang="en-US" sz="1400">
            <a:latin typeface="+mj-ea"/>
            <a:ea typeface="+mj-ea"/>
          </a:endParaRPr>
        </a:p>
      </dgm:t>
    </dgm:pt>
    <dgm:pt modelId="{D5463DD3-B8A3-4BF9-B757-F8DFF7C2C01F}" cxnId="{47263873-7627-493C-A81E-9058B8278972}" type="sibTrans">
      <dgm:prSet custT="1"/>
      <dgm:spPr/>
      <dgm:t>
        <a:bodyPr/>
        <a:lstStyle/>
        <a:p>
          <a:endParaRPr lang="zh-CN" altLang="en-US" sz="1400">
            <a:latin typeface="+mj-ea"/>
            <a:ea typeface="+mj-ea"/>
          </a:endParaRPr>
        </a:p>
      </dgm:t>
    </dgm:pt>
    <dgm:pt modelId="{18B6D965-F0BD-43E3-8625-3E4D3EF1DA26}">
      <dgm:prSet custT="1"/>
      <dgm:spPr/>
      <dgm:t>
        <a:bodyPr/>
        <a:lstStyle/>
        <a:p>
          <a:pPr rtl="0"/>
          <a:r>
            <a:rPr lang="zh-CN" sz="1400" dirty="0">
              <a:latin typeface="+mj-ea"/>
              <a:ea typeface="+mj-ea"/>
            </a:rPr>
            <a:t>质检</a:t>
          </a:r>
          <a:r>
            <a:rPr lang="en-US" altLang="zh-CN" sz="1400" dirty="0">
              <a:latin typeface="+mj-ea"/>
              <a:ea typeface="+mj-ea"/>
            </a:rPr>
            <a:t/>
          </a:r>
          <a:br>
            <a:rPr lang="en-US" altLang="zh-CN" sz="1400" dirty="0">
              <a:latin typeface="+mj-ea"/>
              <a:ea typeface="+mj-ea"/>
            </a:rPr>
          </a:br>
          <a:r>
            <a:rPr lang="zh-CN" sz="1400" dirty="0">
              <a:latin typeface="+mj-ea"/>
              <a:ea typeface="+mj-ea"/>
            </a:rPr>
            <a:t>总局</a:t>
          </a:r>
          <a:endParaRPr lang="en-US" sz="1400" dirty="0">
            <a:latin typeface="+mj-ea"/>
            <a:ea typeface="+mj-ea"/>
          </a:endParaRPr>
        </a:p>
      </dgm:t>
    </dgm:pt>
    <dgm:pt modelId="{B23EAEFE-11C8-49BE-9A71-CD09C1CACF6A}" cxnId="{D28760E0-C348-456F-AF61-7380D59B935D}" type="parTrans">
      <dgm:prSet/>
      <dgm:spPr/>
      <dgm:t>
        <a:bodyPr/>
        <a:lstStyle/>
        <a:p>
          <a:endParaRPr lang="zh-CN" altLang="en-US" sz="1400">
            <a:latin typeface="+mj-ea"/>
            <a:ea typeface="+mj-ea"/>
          </a:endParaRPr>
        </a:p>
      </dgm:t>
    </dgm:pt>
    <dgm:pt modelId="{841AEF40-CD6D-44DD-9AB3-32A0691EEE8D}" cxnId="{D28760E0-C348-456F-AF61-7380D59B935D}" type="sibTrans">
      <dgm:prSet custT="1"/>
      <dgm:spPr/>
      <dgm:t>
        <a:bodyPr/>
        <a:lstStyle/>
        <a:p>
          <a:endParaRPr lang="zh-CN" altLang="en-US" sz="1400">
            <a:latin typeface="+mj-ea"/>
            <a:ea typeface="+mj-ea"/>
          </a:endParaRPr>
        </a:p>
      </dgm:t>
    </dgm:pt>
    <dgm:pt modelId="{F40C8164-7BC7-4C9F-B057-A45D8725DDC7}">
      <dgm:prSet custT="1"/>
      <dgm:spPr/>
      <dgm:t>
        <a:bodyPr/>
        <a:lstStyle/>
        <a:p>
          <a:pPr rtl="0"/>
          <a:r>
            <a:rPr lang="zh-CN" sz="1400" dirty="0">
              <a:latin typeface="+mj-ea"/>
              <a:ea typeface="+mj-ea"/>
            </a:rPr>
            <a:t>海关</a:t>
          </a:r>
          <a:r>
            <a:rPr lang="en-US" altLang="zh-CN" sz="1400" dirty="0">
              <a:latin typeface="+mj-ea"/>
              <a:ea typeface="+mj-ea"/>
            </a:rPr>
            <a:t/>
          </a:r>
          <a:br>
            <a:rPr lang="en-US" altLang="zh-CN" sz="1400" dirty="0">
              <a:latin typeface="+mj-ea"/>
              <a:ea typeface="+mj-ea"/>
            </a:rPr>
          </a:br>
          <a:r>
            <a:rPr lang="zh-CN" sz="1400" dirty="0">
              <a:latin typeface="+mj-ea"/>
              <a:ea typeface="+mj-ea"/>
            </a:rPr>
            <a:t>总署</a:t>
          </a:r>
          <a:endParaRPr lang="en-US" sz="1400" dirty="0">
            <a:latin typeface="+mj-ea"/>
            <a:ea typeface="+mj-ea"/>
          </a:endParaRPr>
        </a:p>
      </dgm:t>
    </dgm:pt>
    <dgm:pt modelId="{2577B50F-5D30-4705-BD04-9010280CF39D}" cxnId="{A87F2C5B-AC90-4159-AF02-E20139F99FDC}" type="parTrans">
      <dgm:prSet/>
      <dgm:spPr/>
      <dgm:t>
        <a:bodyPr/>
        <a:lstStyle/>
        <a:p>
          <a:endParaRPr lang="zh-CN" altLang="en-US" sz="1400">
            <a:latin typeface="+mj-ea"/>
            <a:ea typeface="+mj-ea"/>
          </a:endParaRPr>
        </a:p>
      </dgm:t>
    </dgm:pt>
    <dgm:pt modelId="{EB901AF7-8F12-4E0B-963C-4FD6D8A6B627}" cxnId="{A87F2C5B-AC90-4159-AF02-E20139F99FDC}" type="sibTrans">
      <dgm:prSet custT="1"/>
      <dgm:spPr/>
      <dgm:t>
        <a:bodyPr/>
        <a:lstStyle/>
        <a:p>
          <a:endParaRPr lang="zh-CN" altLang="en-US" sz="1400">
            <a:latin typeface="+mj-ea"/>
            <a:ea typeface="+mj-ea"/>
          </a:endParaRPr>
        </a:p>
      </dgm:t>
    </dgm:pt>
    <dgm:pt modelId="{208BC2EC-3718-4215-874D-B4EC20F34CBA}" type="pres">
      <dgm:prSet presAssocID="{B20932E4-D7FA-4074-A337-A6C1783ED918}" presName="cycle" presStyleCnt="0">
        <dgm:presLayoutVars>
          <dgm:dir/>
          <dgm:resizeHandles val="exact"/>
        </dgm:presLayoutVars>
      </dgm:prSet>
      <dgm:spPr/>
      <dgm:t>
        <a:bodyPr/>
        <a:lstStyle/>
        <a:p>
          <a:endParaRPr lang="zh-CN" altLang="en-US"/>
        </a:p>
      </dgm:t>
    </dgm:pt>
    <dgm:pt modelId="{2BD108D0-DB8B-4BED-B725-709DA3C5E60C}" type="pres">
      <dgm:prSet presAssocID="{28305C88-650C-44BB-AD8C-9BDE464BAA5E}" presName="node" presStyleLbl="node1" presStyleIdx="0" presStyleCnt="10">
        <dgm:presLayoutVars>
          <dgm:bulletEnabled val="1"/>
        </dgm:presLayoutVars>
      </dgm:prSet>
      <dgm:spPr/>
      <dgm:t>
        <a:bodyPr/>
        <a:lstStyle/>
        <a:p>
          <a:endParaRPr lang="zh-CN" altLang="en-US"/>
        </a:p>
      </dgm:t>
    </dgm:pt>
    <dgm:pt modelId="{5D16738A-C167-4CED-9200-9B0161236E9C}" type="pres">
      <dgm:prSet presAssocID="{28305C88-650C-44BB-AD8C-9BDE464BAA5E}" presName="spNode" presStyleCnt="0"/>
      <dgm:spPr/>
    </dgm:pt>
    <dgm:pt modelId="{443B9FDA-166E-4FDC-B536-285EA79B8876}" type="pres">
      <dgm:prSet presAssocID="{EBB295C5-E485-497D-A752-9E9117665D49}" presName="sibTrans" presStyleLbl="sibTrans1D1" presStyleIdx="0" presStyleCnt="10"/>
      <dgm:spPr/>
      <dgm:t>
        <a:bodyPr/>
        <a:lstStyle/>
        <a:p>
          <a:endParaRPr lang="zh-CN" altLang="en-US"/>
        </a:p>
      </dgm:t>
    </dgm:pt>
    <dgm:pt modelId="{3F4DF9DA-BAF0-4C54-A33A-EDCE36557E83}" type="pres">
      <dgm:prSet presAssocID="{DFE4BE0A-140A-424B-9139-121311B87E48}" presName="node" presStyleLbl="node1" presStyleIdx="1" presStyleCnt="10">
        <dgm:presLayoutVars>
          <dgm:bulletEnabled val="1"/>
        </dgm:presLayoutVars>
      </dgm:prSet>
      <dgm:spPr/>
      <dgm:t>
        <a:bodyPr/>
        <a:lstStyle/>
        <a:p>
          <a:endParaRPr lang="zh-CN" altLang="en-US"/>
        </a:p>
      </dgm:t>
    </dgm:pt>
    <dgm:pt modelId="{A7E2C25C-E367-4B5B-9D44-80739D99A874}" type="pres">
      <dgm:prSet presAssocID="{DFE4BE0A-140A-424B-9139-121311B87E48}" presName="spNode" presStyleCnt="0"/>
      <dgm:spPr/>
    </dgm:pt>
    <dgm:pt modelId="{5D49840B-0120-4D74-A4E9-014277C595C5}" type="pres">
      <dgm:prSet presAssocID="{A011D7F6-979D-4249-9238-9B142B137EFD}" presName="sibTrans" presStyleLbl="sibTrans1D1" presStyleIdx="1" presStyleCnt="10"/>
      <dgm:spPr/>
      <dgm:t>
        <a:bodyPr/>
        <a:lstStyle/>
        <a:p>
          <a:endParaRPr lang="zh-CN" altLang="en-US"/>
        </a:p>
      </dgm:t>
    </dgm:pt>
    <dgm:pt modelId="{09E69155-4416-4747-AF90-B26A8A13589C}" type="pres">
      <dgm:prSet presAssocID="{DCD153DF-415E-4855-B152-1BA0E7B48EF2}" presName="node" presStyleLbl="node1" presStyleIdx="2" presStyleCnt="10">
        <dgm:presLayoutVars>
          <dgm:bulletEnabled val="1"/>
        </dgm:presLayoutVars>
      </dgm:prSet>
      <dgm:spPr/>
      <dgm:t>
        <a:bodyPr/>
        <a:lstStyle/>
        <a:p>
          <a:endParaRPr lang="zh-CN" altLang="en-US"/>
        </a:p>
      </dgm:t>
    </dgm:pt>
    <dgm:pt modelId="{E13230B6-E96A-4799-BD90-3159BDD2614A}" type="pres">
      <dgm:prSet presAssocID="{DCD153DF-415E-4855-B152-1BA0E7B48EF2}" presName="spNode" presStyleCnt="0"/>
      <dgm:spPr/>
    </dgm:pt>
    <dgm:pt modelId="{F81FAD4B-951C-48B4-BF31-3B850D7CB7CF}" type="pres">
      <dgm:prSet presAssocID="{8BA4170C-876A-4370-9B50-0A43BEBE3D35}" presName="sibTrans" presStyleLbl="sibTrans1D1" presStyleIdx="2" presStyleCnt="10"/>
      <dgm:spPr/>
      <dgm:t>
        <a:bodyPr/>
        <a:lstStyle/>
        <a:p>
          <a:endParaRPr lang="zh-CN" altLang="en-US"/>
        </a:p>
      </dgm:t>
    </dgm:pt>
    <dgm:pt modelId="{B292D09E-C7F9-4DE5-A8D1-8E8D41775F0C}" type="pres">
      <dgm:prSet presAssocID="{E10C4424-A6E9-4C6F-95A3-30493C36B30D}" presName="node" presStyleLbl="node1" presStyleIdx="3" presStyleCnt="10">
        <dgm:presLayoutVars>
          <dgm:bulletEnabled val="1"/>
        </dgm:presLayoutVars>
      </dgm:prSet>
      <dgm:spPr/>
      <dgm:t>
        <a:bodyPr/>
        <a:lstStyle/>
        <a:p>
          <a:endParaRPr lang="zh-CN" altLang="en-US"/>
        </a:p>
      </dgm:t>
    </dgm:pt>
    <dgm:pt modelId="{EE715A43-68E7-4763-9347-C4F690351B50}" type="pres">
      <dgm:prSet presAssocID="{E10C4424-A6E9-4C6F-95A3-30493C36B30D}" presName="spNode" presStyleCnt="0"/>
      <dgm:spPr/>
    </dgm:pt>
    <dgm:pt modelId="{4904C8E7-4F7D-4D1F-9D34-D53750574A3C}" type="pres">
      <dgm:prSet presAssocID="{F7F92FBB-630D-4DA5-9323-3F1B739CD13D}" presName="sibTrans" presStyleLbl="sibTrans1D1" presStyleIdx="3" presStyleCnt="10"/>
      <dgm:spPr/>
      <dgm:t>
        <a:bodyPr/>
        <a:lstStyle/>
        <a:p>
          <a:endParaRPr lang="zh-CN" altLang="en-US"/>
        </a:p>
      </dgm:t>
    </dgm:pt>
    <dgm:pt modelId="{6496C688-0E02-49E7-A9B0-CFEF86836E05}" type="pres">
      <dgm:prSet presAssocID="{17FF79D6-E8ED-456A-ACA9-D2CFC4D5DADE}" presName="node" presStyleLbl="node1" presStyleIdx="4" presStyleCnt="10">
        <dgm:presLayoutVars>
          <dgm:bulletEnabled val="1"/>
        </dgm:presLayoutVars>
      </dgm:prSet>
      <dgm:spPr/>
      <dgm:t>
        <a:bodyPr/>
        <a:lstStyle/>
        <a:p>
          <a:endParaRPr lang="zh-CN" altLang="en-US"/>
        </a:p>
      </dgm:t>
    </dgm:pt>
    <dgm:pt modelId="{A3C6EBE9-353A-40B7-A2D1-56868EB62D39}" type="pres">
      <dgm:prSet presAssocID="{17FF79D6-E8ED-456A-ACA9-D2CFC4D5DADE}" presName="spNode" presStyleCnt="0"/>
      <dgm:spPr/>
    </dgm:pt>
    <dgm:pt modelId="{C53B0D23-AF21-40C1-A9B6-11B5A9328B43}" type="pres">
      <dgm:prSet presAssocID="{E0F09F8B-D208-41C4-A93E-FFB2E4984E88}" presName="sibTrans" presStyleLbl="sibTrans1D1" presStyleIdx="4" presStyleCnt="10"/>
      <dgm:spPr/>
      <dgm:t>
        <a:bodyPr/>
        <a:lstStyle/>
        <a:p>
          <a:endParaRPr lang="zh-CN" altLang="en-US"/>
        </a:p>
      </dgm:t>
    </dgm:pt>
    <dgm:pt modelId="{8E1F1F06-FC94-4E73-BFF9-786A06F6A33E}" type="pres">
      <dgm:prSet presAssocID="{507038CD-5160-4BEE-BFF5-8078C1B28BAF}" presName="node" presStyleLbl="node1" presStyleIdx="5" presStyleCnt="10">
        <dgm:presLayoutVars>
          <dgm:bulletEnabled val="1"/>
        </dgm:presLayoutVars>
      </dgm:prSet>
      <dgm:spPr/>
      <dgm:t>
        <a:bodyPr/>
        <a:lstStyle/>
        <a:p>
          <a:endParaRPr lang="zh-CN" altLang="en-US"/>
        </a:p>
      </dgm:t>
    </dgm:pt>
    <dgm:pt modelId="{EE58C7FC-63D5-4694-A42E-E72C0689073A}" type="pres">
      <dgm:prSet presAssocID="{507038CD-5160-4BEE-BFF5-8078C1B28BAF}" presName="spNode" presStyleCnt="0"/>
      <dgm:spPr/>
    </dgm:pt>
    <dgm:pt modelId="{4185D247-54F4-4999-A0EE-950B9BBAF903}" type="pres">
      <dgm:prSet presAssocID="{EFBE6E1A-5325-45C3-A307-D7DCEE8A4056}" presName="sibTrans" presStyleLbl="sibTrans1D1" presStyleIdx="5" presStyleCnt="10"/>
      <dgm:spPr/>
      <dgm:t>
        <a:bodyPr/>
        <a:lstStyle/>
        <a:p>
          <a:endParaRPr lang="zh-CN" altLang="en-US"/>
        </a:p>
      </dgm:t>
    </dgm:pt>
    <dgm:pt modelId="{9B3A7DFB-08E5-44B8-8342-48C525FBB43A}" type="pres">
      <dgm:prSet presAssocID="{E297FD67-5A55-4956-A63A-3CF94B9F7EF9}" presName="node" presStyleLbl="node1" presStyleIdx="6" presStyleCnt="10">
        <dgm:presLayoutVars>
          <dgm:bulletEnabled val="1"/>
        </dgm:presLayoutVars>
      </dgm:prSet>
      <dgm:spPr/>
      <dgm:t>
        <a:bodyPr/>
        <a:lstStyle/>
        <a:p>
          <a:endParaRPr lang="zh-CN" altLang="en-US"/>
        </a:p>
      </dgm:t>
    </dgm:pt>
    <dgm:pt modelId="{F1340370-2563-483C-8519-D932B1D94B16}" type="pres">
      <dgm:prSet presAssocID="{E297FD67-5A55-4956-A63A-3CF94B9F7EF9}" presName="spNode" presStyleCnt="0"/>
      <dgm:spPr/>
    </dgm:pt>
    <dgm:pt modelId="{A37A9C8A-9D34-4E9C-948E-601F5ED1D39F}" type="pres">
      <dgm:prSet presAssocID="{69B7C403-AD6C-47B4-9319-42D58A940DCA}" presName="sibTrans" presStyleLbl="sibTrans1D1" presStyleIdx="6" presStyleCnt="10"/>
      <dgm:spPr/>
      <dgm:t>
        <a:bodyPr/>
        <a:lstStyle/>
        <a:p>
          <a:endParaRPr lang="zh-CN" altLang="en-US"/>
        </a:p>
      </dgm:t>
    </dgm:pt>
    <dgm:pt modelId="{E24A69CC-CE6E-427C-AA32-C25D18ABC685}" type="pres">
      <dgm:prSet presAssocID="{B9363D4A-7554-4BDD-BA18-A8EAD3B1C642}" presName="node" presStyleLbl="node1" presStyleIdx="7" presStyleCnt="10">
        <dgm:presLayoutVars>
          <dgm:bulletEnabled val="1"/>
        </dgm:presLayoutVars>
      </dgm:prSet>
      <dgm:spPr/>
      <dgm:t>
        <a:bodyPr/>
        <a:lstStyle/>
        <a:p>
          <a:endParaRPr lang="zh-CN" altLang="en-US"/>
        </a:p>
      </dgm:t>
    </dgm:pt>
    <dgm:pt modelId="{902E7FE5-26EF-49CB-89CE-04B990FF64A4}" type="pres">
      <dgm:prSet presAssocID="{B9363D4A-7554-4BDD-BA18-A8EAD3B1C642}" presName="spNode" presStyleCnt="0"/>
      <dgm:spPr/>
    </dgm:pt>
    <dgm:pt modelId="{41088868-D761-4F17-9756-940ED7D6277B}" type="pres">
      <dgm:prSet presAssocID="{D5463DD3-B8A3-4BF9-B757-F8DFF7C2C01F}" presName="sibTrans" presStyleLbl="sibTrans1D1" presStyleIdx="7" presStyleCnt="10"/>
      <dgm:spPr/>
      <dgm:t>
        <a:bodyPr/>
        <a:lstStyle/>
        <a:p>
          <a:endParaRPr lang="zh-CN" altLang="en-US"/>
        </a:p>
      </dgm:t>
    </dgm:pt>
    <dgm:pt modelId="{5BDAA6B4-FF29-4B2A-A6EB-0C2EA440D8A0}" type="pres">
      <dgm:prSet presAssocID="{18B6D965-F0BD-43E3-8625-3E4D3EF1DA26}" presName="node" presStyleLbl="node1" presStyleIdx="8" presStyleCnt="10">
        <dgm:presLayoutVars>
          <dgm:bulletEnabled val="1"/>
        </dgm:presLayoutVars>
      </dgm:prSet>
      <dgm:spPr/>
      <dgm:t>
        <a:bodyPr/>
        <a:lstStyle/>
        <a:p>
          <a:endParaRPr lang="zh-CN" altLang="en-US"/>
        </a:p>
      </dgm:t>
    </dgm:pt>
    <dgm:pt modelId="{6FB7A230-2593-49C7-9ABC-9F1E67FBC2D1}" type="pres">
      <dgm:prSet presAssocID="{18B6D965-F0BD-43E3-8625-3E4D3EF1DA26}" presName="spNode" presStyleCnt="0"/>
      <dgm:spPr/>
    </dgm:pt>
    <dgm:pt modelId="{5197F20A-E709-4D84-98E6-D5ACF910D89A}" type="pres">
      <dgm:prSet presAssocID="{841AEF40-CD6D-44DD-9AB3-32A0691EEE8D}" presName="sibTrans" presStyleLbl="sibTrans1D1" presStyleIdx="8" presStyleCnt="10"/>
      <dgm:spPr/>
      <dgm:t>
        <a:bodyPr/>
        <a:lstStyle/>
        <a:p>
          <a:endParaRPr lang="zh-CN" altLang="en-US"/>
        </a:p>
      </dgm:t>
    </dgm:pt>
    <dgm:pt modelId="{4D3CC8DA-A49F-4C38-864B-6EBF89241602}" type="pres">
      <dgm:prSet presAssocID="{F40C8164-7BC7-4C9F-B057-A45D8725DDC7}" presName="node" presStyleLbl="node1" presStyleIdx="9" presStyleCnt="10">
        <dgm:presLayoutVars>
          <dgm:bulletEnabled val="1"/>
        </dgm:presLayoutVars>
      </dgm:prSet>
      <dgm:spPr/>
      <dgm:t>
        <a:bodyPr/>
        <a:lstStyle/>
        <a:p>
          <a:endParaRPr lang="zh-CN" altLang="en-US"/>
        </a:p>
      </dgm:t>
    </dgm:pt>
    <dgm:pt modelId="{8FA248FE-A704-41AD-B26C-6217E2546C96}" type="pres">
      <dgm:prSet presAssocID="{F40C8164-7BC7-4C9F-B057-A45D8725DDC7}" presName="spNode" presStyleCnt="0"/>
      <dgm:spPr/>
    </dgm:pt>
    <dgm:pt modelId="{F1586271-4DD2-4D70-B79E-7EC8EBABA754}" type="pres">
      <dgm:prSet presAssocID="{EB901AF7-8F12-4E0B-963C-4FD6D8A6B627}" presName="sibTrans" presStyleLbl="sibTrans1D1" presStyleIdx="9" presStyleCnt="10"/>
      <dgm:spPr/>
      <dgm:t>
        <a:bodyPr/>
        <a:lstStyle/>
        <a:p>
          <a:endParaRPr lang="zh-CN" altLang="en-US"/>
        </a:p>
      </dgm:t>
    </dgm:pt>
  </dgm:ptLst>
  <dgm:cxnLst>
    <dgm:cxn modelId="{89C51334-59FF-4BA3-9BF3-8CD5420409F6}" type="presOf" srcId="{DFE4BE0A-140A-424B-9139-121311B87E48}" destId="{3F4DF9DA-BAF0-4C54-A33A-EDCE36557E83}" srcOrd="0" destOrd="0" presId="urn:microsoft.com/office/officeart/2005/8/layout/cycle5"/>
    <dgm:cxn modelId="{A72171D4-C8D4-4A0D-8A27-E5502B45C52F}" type="presOf" srcId="{E0F09F8B-D208-41C4-A93E-FFB2E4984E88}" destId="{C53B0D23-AF21-40C1-A9B6-11B5A9328B43}" srcOrd="0" destOrd="0" presId="urn:microsoft.com/office/officeart/2005/8/layout/cycle5"/>
    <dgm:cxn modelId="{0036AFEA-FC1E-4F42-A233-4180E525C33D}" type="presOf" srcId="{B20932E4-D7FA-4074-A337-A6C1783ED918}" destId="{208BC2EC-3718-4215-874D-B4EC20F34CBA}" srcOrd="0" destOrd="0" presId="urn:microsoft.com/office/officeart/2005/8/layout/cycle5"/>
    <dgm:cxn modelId="{DAB77119-17FF-412E-AB50-17634B80F957}" srcId="{B20932E4-D7FA-4074-A337-A6C1783ED918}" destId="{28305C88-650C-44BB-AD8C-9BDE464BAA5E}" srcOrd="0" destOrd="0" parTransId="{DF70D8E9-9A00-4F5B-A2C7-790BD86839CF}" sibTransId="{EBB295C5-E485-497D-A752-9E9117665D49}"/>
    <dgm:cxn modelId="{5DD780F2-EFB4-4F69-93E0-A5FD39D38E94}" type="presOf" srcId="{EB901AF7-8F12-4E0B-963C-4FD6D8A6B627}" destId="{F1586271-4DD2-4D70-B79E-7EC8EBABA754}" srcOrd="0" destOrd="0" presId="urn:microsoft.com/office/officeart/2005/8/layout/cycle5"/>
    <dgm:cxn modelId="{95DD8B6C-E264-4756-82BF-9980120E7392}" type="presOf" srcId="{28305C88-650C-44BB-AD8C-9BDE464BAA5E}" destId="{2BD108D0-DB8B-4BED-B725-709DA3C5E60C}" srcOrd="0" destOrd="0" presId="urn:microsoft.com/office/officeart/2005/8/layout/cycle5"/>
    <dgm:cxn modelId="{17DBEF3B-29D7-40C3-A159-FDAB59DB707E}" type="presOf" srcId="{69B7C403-AD6C-47B4-9319-42D58A940DCA}" destId="{A37A9C8A-9D34-4E9C-948E-601F5ED1D39F}" srcOrd="0" destOrd="0" presId="urn:microsoft.com/office/officeart/2005/8/layout/cycle5"/>
    <dgm:cxn modelId="{5068B7DC-7DD2-427D-B987-A843316FA4CC}" type="presOf" srcId="{A011D7F6-979D-4249-9238-9B142B137EFD}" destId="{5D49840B-0120-4D74-A4E9-014277C595C5}" srcOrd="0" destOrd="0" presId="urn:microsoft.com/office/officeart/2005/8/layout/cycle5"/>
    <dgm:cxn modelId="{0815433E-8EDE-479F-AECE-1724341EE33D}" type="presOf" srcId="{DCD153DF-415E-4855-B152-1BA0E7B48EF2}" destId="{09E69155-4416-4747-AF90-B26A8A13589C}" srcOrd="0" destOrd="0" presId="urn:microsoft.com/office/officeart/2005/8/layout/cycle5"/>
    <dgm:cxn modelId="{59274D46-76B5-4AA1-B303-BF4A793FC78F}" type="presOf" srcId="{8BA4170C-876A-4370-9B50-0A43BEBE3D35}" destId="{F81FAD4B-951C-48B4-BF31-3B850D7CB7CF}" srcOrd="0" destOrd="0" presId="urn:microsoft.com/office/officeart/2005/8/layout/cycle5"/>
    <dgm:cxn modelId="{EDF9AFF7-F67D-418B-9C80-1E90D75B4AD2}" srcId="{B20932E4-D7FA-4074-A337-A6C1783ED918}" destId="{DCD153DF-415E-4855-B152-1BA0E7B48EF2}" srcOrd="2" destOrd="0" parTransId="{9F401072-8CDF-4569-AE96-7DB8433CAA40}" sibTransId="{8BA4170C-876A-4370-9B50-0A43BEBE3D35}"/>
    <dgm:cxn modelId="{EB4BD416-EBCD-4AE7-855A-F6E4B56A160A}" srcId="{B20932E4-D7FA-4074-A337-A6C1783ED918}" destId="{E297FD67-5A55-4956-A63A-3CF94B9F7EF9}" srcOrd="6" destOrd="0" parTransId="{A97C903A-0716-4D13-9861-2C3EF9540581}" sibTransId="{69B7C403-AD6C-47B4-9319-42D58A940DCA}"/>
    <dgm:cxn modelId="{9C0A4E64-2D00-448B-8139-C61934925323}" type="presOf" srcId="{841AEF40-CD6D-44DD-9AB3-32A0691EEE8D}" destId="{5197F20A-E709-4D84-98E6-D5ACF910D89A}" srcOrd="0" destOrd="0" presId="urn:microsoft.com/office/officeart/2005/8/layout/cycle5"/>
    <dgm:cxn modelId="{EFE242A6-F55C-46F3-A73F-3BCCC372D1FB}" type="presOf" srcId="{EFBE6E1A-5325-45C3-A307-D7DCEE8A4056}" destId="{4185D247-54F4-4999-A0EE-950B9BBAF903}" srcOrd="0" destOrd="0" presId="urn:microsoft.com/office/officeart/2005/8/layout/cycle5"/>
    <dgm:cxn modelId="{CA6404FB-6DB2-4D99-980B-6F29CD461544}" type="presOf" srcId="{D5463DD3-B8A3-4BF9-B757-F8DFF7C2C01F}" destId="{41088868-D761-4F17-9756-940ED7D6277B}" srcOrd="0" destOrd="0" presId="urn:microsoft.com/office/officeart/2005/8/layout/cycle5"/>
    <dgm:cxn modelId="{212309AA-03C1-4AC7-8230-B3198D253284}" type="presOf" srcId="{18B6D965-F0BD-43E3-8625-3E4D3EF1DA26}" destId="{5BDAA6B4-FF29-4B2A-A6EB-0C2EA440D8A0}" srcOrd="0" destOrd="0" presId="urn:microsoft.com/office/officeart/2005/8/layout/cycle5"/>
    <dgm:cxn modelId="{47263873-7627-493C-A81E-9058B8278972}" srcId="{B20932E4-D7FA-4074-A337-A6C1783ED918}" destId="{B9363D4A-7554-4BDD-BA18-A8EAD3B1C642}" srcOrd="7" destOrd="0" parTransId="{0C58E641-E32B-40C4-902B-609D1450D202}" sibTransId="{D5463DD3-B8A3-4BF9-B757-F8DFF7C2C01F}"/>
    <dgm:cxn modelId="{A1BF7E84-21F1-46E4-B3AB-4BBC91C59267}" type="presOf" srcId="{E10C4424-A6E9-4C6F-95A3-30493C36B30D}" destId="{B292D09E-C7F9-4DE5-A8D1-8E8D41775F0C}" srcOrd="0" destOrd="0" presId="urn:microsoft.com/office/officeart/2005/8/layout/cycle5"/>
    <dgm:cxn modelId="{2DB41F3E-5EE0-408C-BC9D-0A5F79FB3A89}" srcId="{B20932E4-D7FA-4074-A337-A6C1783ED918}" destId="{17FF79D6-E8ED-456A-ACA9-D2CFC4D5DADE}" srcOrd="4" destOrd="0" parTransId="{EE674761-FAF4-4551-892F-84C7E8437E50}" sibTransId="{E0F09F8B-D208-41C4-A93E-FFB2E4984E88}"/>
    <dgm:cxn modelId="{D28760E0-C348-456F-AF61-7380D59B935D}" srcId="{B20932E4-D7FA-4074-A337-A6C1783ED918}" destId="{18B6D965-F0BD-43E3-8625-3E4D3EF1DA26}" srcOrd="8" destOrd="0" parTransId="{B23EAEFE-11C8-49BE-9A71-CD09C1CACF6A}" sibTransId="{841AEF40-CD6D-44DD-9AB3-32A0691EEE8D}"/>
    <dgm:cxn modelId="{85F1C899-5EFE-47AE-BDEE-1ABED41F9403}" srcId="{B20932E4-D7FA-4074-A337-A6C1783ED918}" destId="{E10C4424-A6E9-4C6F-95A3-30493C36B30D}" srcOrd="3" destOrd="0" parTransId="{A2D4E835-728D-41DB-B26B-826EE96E5380}" sibTransId="{F7F92FBB-630D-4DA5-9323-3F1B739CD13D}"/>
    <dgm:cxn modelId="{E5A0C8FB-F241-48CA-A57E-4388CAE5CE75}" type="presOf" srcId="{EBB295C5-E485-497D-A752-9E9117665D49}" destId="{443B9FDA-166E-4FDC-B536-285EA79B8876}" srcOrd="0" destOrd="0" presId="urn:microsoft.com/office/officeart/2005/8/layout/cycle5"/>
    <dgm:cxn modelId="{BFDA8579-6B7B-41B6-BE1D-9D83300113CF}" type="presOf" srcId="{E297FD67-5A55-4956-A63A-3CF94B9F7EF9}" destId="{9B3A7DFB-08E5-44B8-8342-48C525FBB43A}" srcOrd="0" destOrd="0" presId="urn:microsoft.com/office/officeart/2005/8/layout/cycle5"/>
    <dgm:cxn modelId="{FAB48D81-11B3-4CEE-9A66-0FAD94E8C55A}" srcId="{B20932E4-D7FA-4074-A337-A6C1783ED918}" destId="{507038CD-5160-4BEE-BFF5-8078C1B28BAF}" srcOrd="5" destOrd="0" parTransId="{4ECD0A39-B0DE-41A5-AF6C-0DD611E1353D}" sibTransId="{EFBE6E1A-5325-45C3-A307-D7DCEE8A4056}"/>
    <dgm:cxn modelId="{EE3C4910-4C39-4E9B-99DB-FF33E0E2C299}" srcId="{B20932E4-D7FA-4074-A337-A6C1783ED918}" destId="{DFE4BE0A-140A-424B-9139-121311B87E48}" srcOrd="1" destOrd="0" parTransId="{6B995CC4-82B1-43BC-8AE0-783270C7E0DD}" sibTransId="{A011D7F6-979D-4249-9238-9B142B137EFD}"/>
    <dgm:cxn modelId="{D86FC4E7-A963-4BCB-B234-B4FC5257C17E}" type="presOf" srcId="{507038CD-5160-4BEE-BFF5-8078C1B28BAF}" destId="{8E1F1F06-FC94-4E73-BFF9-786A06F6A33E}" srcOrd="0" destOrd="0" presId="urn:microsoft.com/office/officeart/2005/8/layout/cycle5"/>
    <dgm:cxn modelId="{A87F2C5B-AC90-4159-AF02-E20139F99FDC}" srcId="{B20932E4-D7FA-4074-A337-A6C1783ED918}" destId="{F40C8164-7BC7-4C9F-B057-A45D8725DDC7}" srcOrd="9" destOrd="0" parTransId="{2577B50F-5D30-4705-BD04-9010280CF39D}" sibTransId="{EB901AF7-8F12-4E0B-963C-4FD6D8A6B627}"/>
    <dgm:cxn modelId="{12E1FCF6-D70F-404D-AD72-FC50ED463DEA}" type="presOf" srcId="{17FF79D6-E8ED-456A-ACA9-D2CFC4D5DADE}" destId="{6496C688-0E02-49E7-A9B0-CFEF86836E05}" srcOrd="0" destOrd="0" presId="urn:microsoft.com/office/officeart/2005/8/layout/cycle5"/>
    <dgm:cxn modelId="{4227BE21-770B-485C-B412-E027C8BD5784}" type="presOf" srcId="{F40C8164-7BC7-4C9F-B057-A45D8725DDC7}" destId="{4D3CC8DA-A49F-4C38-864B-6EBF89241602}" srcOrd="0" destOrd="0" presId="urn:microsoft.com/office/officeart/2005/8/layout/cycle5"/>
    <dgm:cxn modelId="{065D2E88-521D-45B7-B264-8D0305227DCE}" type="presOf" srcId="{B9363D4A-7554-4BDD-BA18-A8EAD3B1C642}" destId="{E24A69CC-CE6E-427C-AA32-C25D18ABC685}" srcOrd="0" destOrd="0" presId="urn:microsoft.com/office/officeart/2005/8/layout/cycle5"/>
    <dgm:cxn modelId="{ACCEFBAE-2335-4667-819B-48957A96B411}" type="presOf" srcId="{F7F92FBB-630D-4DA5-9323-3F1B739CD13D}" destId="{4904C8E7-4F7D-4D1F-9D34-D53750574A3C}" srcOrd="0" destOrd="0" presId="urn:microsoft.com/office/officeart/2005/8/layout/cycle5"/>
    <dgm:cxn modelId="{F9BDE3B5-1F49-4E16-B45C-C715768D6070}" type="presParOf" srcId="{208BC2EC-3718-4215-874D-B4EC20F34CBA}" destId="{2BD108D0-DB8B-4BED-B725-709DA3C5E60C}" srcOrd="0" destOrd="0" presId="urn:microsoft.com/office/officeart/2005/8/layout/cycle5"/>
    <dgm:cxn modelId="{9ED5B6CA-FB9C-478F-882D-1A863102B9B0}" type="presParOf" srcId="{208BC2EC-3718-4215-874D-B4EC20F34CBA}" destId="{5D16738A-C167-4CED-9200-9B0161236E9C}" srcOrd="1" destOrd="0" presId="urn:microsoft.com/office/officeart/2005/8/layout/cycle5"/>
    <dgm:cxn modelId="{0C9C3FD2-1193-4DC3-8C45-4933E039EAF4}" type="presParOf" srcId="{208BC2EC-3718-4215-874D-B4EC20F34CBA}" destId="{443B9FDA-166E-4FDC-B536-285EA79B8876}" srcOrd="2" destOrd="0" presId="urn:microsoft.com/office/officeart/2005/8/layout/cycle5"/>
    <dgm:cxn modelId="{BCAA6F7C-C15F-4BBD-A6A9-5C241EDD4C7A}" type="presParOf" srcId="{208BC2EC-3718-4215-874D-B4EC20F34CBA}" destId="{3F4DF9DA-BAF0-4C54-A33A-EDCE36557E83}" srcOrd="3" destOrd="0" presId="urn:microsoft.com/office/officeart/2005/8/layout/cycle5"/>
    <dgm:cxn modelId="{7E5AEC73-9C19-41B3-A38A-7829E85E8074}" type="presParOf" srcId="{208BC2EC-3718-4215-874D-B4EC20F34CBA}" destId="{A7E2C25C-E367-4B5B-9D44-80739D99A874}" srcOrd="4" destOrd="0" presId="urn:microsoft.com/office/officeart/2005/8/layout/cycle5"/>
    <dgm:cxn modelId="{7975AF07-EC1A-481C-BCB2-790813EC2B07}" type="presParOf" srcId="{208BC2EC-3718-4215-874D-B4EC20F34CBA}" destId="{5D49840B-0120-4D74-A4E9-014277C595C5}" srcOrd="5" destOrd="0" presId="urn:microsoft.com/office/officeart/2005/8/layout/cycle5"/>
    <dgm:cxn modelId="{88B90149-D74C-48DE-A2F9-BAB4F326B245}" type="presParOf" srcId="{208BC2EC-3718-4215-874D-B4EC20F34CBA}" destId="{09E69155-4416-4747-AF90-B26A8A13589C}" srcOrd="6" destOrd="0" presId="urn:microsoft.com/office/officeart/2005/8/layout/cycle5"/>
    <dgm:cxn modelId="{13A804B4-5D4D-4A54-94A3-445B0F9EE36B}" type="presParOf" srcId="{208BC2EC-3718-4215-874D-B4EC20F34CBA}" destId="{E13230B6-E96A-4799-BD90-3159BDD2614A}" srcOrd="7" destOrd="0" presId="urn:microsoft.com/office/officeart/2005/8/layout/cycle5"/>
    <dgm:cxn modelId="{54D11B31-C382-4810-A91E-8C2ABCE59148}" type="presParOf" srcId="{208BC2EC-3718-4215-874D-B4EC20F34CBA}" destId="{F81FAD4B-951C-48B4-BF31-3B850D7CB7CF}" srcOrd="8" destOrd="0" presId="urn:microsoft.com/office/officeart/2005/8/layout/cycle5"/>
    <dgm:cxn modelId="{54EB58AE-E45F-4321-B3E0-812B9E9CB79A}" type="presParOf" srcId="{208BC2EC-3718-4215-874D-B4EC20F34CBA}" destId="{B292D09E-C7F9-4DE5-A8D1-8E8D41775F0C}" srcOrd="9" destOrd="0" presId="urn:microsoft.com/office/officeart/2005/8/layout/cycle5"/>
    <dgm:cxn modelId="{4D5756B2-8B12-44AA-9789-FEA2CB838F28}" type="presParOf" srcId="{208BC2EC-3718-4215-874D-B4EC20F34CBA}" destId="{EE715A43-68E7-4763-9347-C4F690351B50}" srcOrd="10" destOrd="0" presId="urn:microsoft.com/office/officeart/2005/8/layout/cycle5"/>
    <dgm:cxn modelId="{42A4CD61-CB74-4E5B-B745-5FE3F44B4F66}" type="presParOf" srcId="{208BC2EC-3718-4215-874D-B4EC20F34CBA}" destId="{4904C8E7-4F7D-4D1F-9D34-D53750574A3C}" srcOrd="11" destOrd="0" presId="urn:microsoft.com/office/officeart/2005/8/layout/cycle5"/>
    <dgm:cxn modelId="{4B88CF98-5A29-4F31-AF34-588B3754A1A1}" type="presParOf" srcId="{208BC2EC-3718-4215-874D-B4EC20F34CBA}" destId="{6496C688-0E02-49E7-A9B0-CFEF86836E05}" srcOrd="12" destOrd="0" presId="urn:microsoft.com/office/officeart/2005/8/layout/cycle5"/>
    <dgm:cxn modelId="{F646C989-78F2-4C03-9541-2D02B7948F91}" type="presParOf" srcId="{208BC2EC-3718-4215-874D-B4EC20F34CBA}" destId="{A3C6EBE9-353A-40B7-A2D1-56868EB62D39}" srcOrd="13" destOrd="0" presId="urn:microsoft.com/office/officeart/2005/8/layout/cycle5"/>
    <dgm:cxn modelId="{1429BF74-D9FF-4AE8-A911-11F45E4DF5A7}" type="presParOf" srcId="{208BC2EC-3718-4215-874D-B4EC20F34CBA}" destId="{C53B0D23-AF21-40C1-A9B6-11B5A9328B43}" srcOrd="14" destOrd="0" presId="urn:microsoft.com/office/officeart/2005/8/layout/cycle5"/>
    <dgm:cxn modelId="{8B40182B-54EE-4438-AC44-36D7BD53444B}" type="presParOf" srcId="{208BC2EC-3718-4215-874D-B4EC20F34CBA}" destId="{8E1F1F06-FC94-4E73-BFF9-786A06F6A33E}" srcOrd="15" destOrd="0" presId="urn:microsoft.com/office/officeart/2005/8/layout/cycle5"/>
    <dgm:cxn modelId="{0906924D-F240-41AE-B149-19D0C662DDF7}" type="presParOf" srcId="{208BC2EC-3718-4215-874D-B4EC20F34CBA}" destId="{EE58C7FC-63D5-4694-A42E-E72C0689073A}" srcOrd="16" destOrd="0" presId="urn:microsoft.com/office/officeart/2005/8/layout/cycle5"/>
    <dgm:cxn modelId="{40F59777-06AF-40A9-8F6B-EE081C870ADF}" type="presParOf" srcId="{208BC2EC-3718-4215-874D-B4EC20F34CBA}" destId="{4185D247-54F4-4999-A0EE-950B9BBAF903}" srcOrd="17" destOrd="0" presId="urn:microsoft.com/office/officeart/2005/8/layout/cycle5"/>
    <dgm:cxn modelId="{7F6B5C04-E719-450B-8684-ED904A05C6B3}" type="presParOf" srcId="{208BC2EC-3718-4215-874D-B4EC20F34CBA}" destId="{9B3A7DFB-08E5-44B8-8342-48C525FBB43A}" srcOrd="18" destOrd="0" presId="urn:microsoft.com/office/officeart/2005/8/layout/cycle5"/>
    <dgm:cxn modelId="{ACE11AE7-C981-4D03-9E5A-F0D9873CF3CF}" type="presParOf" srcId="{208BC2EC-3718-4215-874D-B4EC20F34CBA}" destId="{F1340370-2563-483C-8519-D932B1D94B16}" srcOrd="19" destOrd="0" presId="urn:microsoft.com/office/officeart/2005/8/layout/cycle5"/>
    <dgm:cxn modelId="{24F60DE4-6C55-43F6-B7B4-F8635B9886F5}" type="presParOf" srcId="{208BC2EC-3718-4215-874D-B4EC20F34CBA}" destId="{A37A9C8A-9D34-4E9C-948E-601F5ED1D39F}" srcOrd="20" destOrd="0" presId="urn:microsoft.com/office/officeart/2005/8/layout/cycle5"/>
    <dgm:cxn modelId="{AF53ED46-B78B-4BC1-B22F-E9922CBE44F0}" type="presParOf" srcId="{208BC2EC-3718-4215-874D-B4EC20F34CBA}" destId="{E24A69CC-CE6E-427C-AA32-C25D18ABC685}" srcOrd="21" destOrd="0" presId="urn:microsoft.com/office/officeart/2005/8/layout/cycle5"/>
    <dgm:cxn modelId="{5172A1AA-9820-474D-896B-A536BEFDF351}" type="presParOf" srcId="{208BC2EC-3718-4215-874D-B4EC20F34CBA}" destId="{902E7FE5-26EF-49CB-89CE-04B990FF64A4}" srcOrd="22" destOrd="0" presId="urn:microsoft.com/office/officeart/2005/8/layout/cycle5"/>
    <dgm:cxn modelId="{9361BC3A-B58B-4001-8153-A107D8E3E90E}" type="presParOf" srcId="{208BC2EC-3718-4215-874D-B4EC20F34CBA}" destId="{41088868-D761-4F17-9756-940ED7D6277B}" srcOrd="23" destOrd="0" presId="urn:microsoft.com/office/officeart/2005/8/layout/cycle5"/>
    <dgm:cxn modelId="{16E73712-1D0D-47E4-95C5-0B4B915DC2D3}" type="presParOf" srcId="{208BC2EC-3718-4215-874D-B4EC20F34CBA}" destId="{5BDAA6B4-FF29-4B2A-A6EB-0C2EA440D8A0}" srcOrd="24" destOrd="0" presId="urn:microsoft.com/office/officeart/2005/8/layout/cycle5"/>
    <dgm:cxn modelId="{75CAB156-A6A6-4058-89D9-B3DC64140271}" type="presParOf" srcId="{208BC2EC-3718-4215-874D-B4EC20F34CBA}" destId="{6FB7A230-2593-49C7-9ABC-9F1E67FBC2D1}" srcOrd="25" destOrd="0" presId="urn:microsoft.com/office/officeart/2005/8/layout/cycle5"/>
    <dgm:cxn modelId="{E623986C-5490-4CB5-96C4-98DE913D8405}" type="presParOf" srcId="{208BC2EC-3718-4215-874D-B4EC20F34CBA}" destId="{5197F20A-E709-4D84-98E6-D5ACF910D89A}" srcOrd="26" destOrd="0" presId="urn:microsoft.com/office/officeart/2005/8/layout/cycle5"/>
    <dgm:cxn modelId="{F4248063-E87E-459A-9D8C-24DC22E00430}" type="presParOf" srcId="{208BC2EC-3718-4215-874D-B4EC20F34CBA}" destId="{4D3CC8DA-A49F-4C38-864B-6EBF89241602}" srcOrd="27" destOrd="0" presId="urn:microsoft.com/office/officeart/2005/8/layout/cycle5"/>
    <dgm:cxn modelId="{E44D694C-D568-48EF-B3A1-255748A63BD5}" type="presParOf" srcId="{208BC2EC-3718-4215-874D-B4EC20F34CBA}" destId="{8FA248FE-A704-41AD-B26C-6217E2546C96}" srcOrd="28" destOrd="0" presId="urn:microsoft.com/office/officeart/2005/8/layout/cycle5"/>
    <dgm:cxn modelId="{725BAA87-ED2E-4612-B6C7-17839810C378}" type="presParOf" srcId="{208BC2EC-3718-4215-874D-B4EC20F34CBA}" destId="{F1586271-4DD2-4D70-B79E-7EC8EBABA754}" srcOrd="29" destOrd="0" presId="urn:microsoft.com/office/officeart/2005/8/layout/cycle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6E689-3BEE-44F5-97BB-979816777CFA}">
      <dsp:nvSpPr>
        <dsp:cNvPr id="0" name=""/>
        <dsp:cNvSpPr/>
      </dsp:nvSpPr>
      <dsp:spPr>
        <a:xfrm>
          <a:off x="2520" y="18379"/>
          <a:ext cx="2457038" cy="50749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altLang="zh-CN" sz="2000" b="1" kern="1200" dirty="0">
              <a:latin typeface="+mj-ea"/>
              <a:ea typeface="+mj-ea"/>
            </a:rPr>
            <a:t>16</a:t>
          </a:r>
          <a:r>
            <a:rPr lang="zh-CN" altLang="zh-CN" sz="2000" b="1" kern="1200" dirty="0">
              <a:latin typeface="+mj-ea"/>
              <a:ea typeface="+mj-ea"/>
            </a:rPr>
            <a:t>项物理危险</a:t>
          </a:r>
          <a:endParaRPr lang="zh-CN" altLang="en-US" sz="2000" b="1" kern="1200" dirty="0"/>
        </a:p>
      </dsp:txBody>
      <dsp:txXfrm>
        <a:off x="2520" y="18379"/>
        <a:ext cx="2457038" cy="507490"/>
      </dsp:txXfrm>
    </dsp:sp>
    <dsp:sp modelId="{C30D3465-9796-4352-86F1-A8BF5FD04154}">
      <dsp:nvSpPr>
        <dsp:cNvPr id="0" name=""/>
        <dsp:cNvSpPr/>
      </dsp:nvSpPr>
      <dsp:spPr>
        <a:xfrm>
          <a:off x="2520" y="525870"/>
          <a:ext cx="2457038" cy="449631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zh-CN" sz="1300" kern="1200" dirty="0">
              <a:latin typeface="+mj-ea"/>
              <a:ea typeface="+mj-ea"/>
            </a:rPr>
            <a:t>爆炸物</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易燃气体</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易燃气溶胶</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氧化性气体</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高压气体</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易燃液体</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易燃固体</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自反应物质</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自反应物质和混合物</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发火液体</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发火固体</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遇水放出易燃气体的物质和混合物</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氧化性液体</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氧化性固体</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有机过氧化物</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金属腐蚀物</a:t>
          </a:r>
          <a:endParaRPr lang="zh-CN" altLang="en-US" sz="1300" kern="1200" dirty="0">
            <a:latin typeface="+mj-ea"/>
            <a:ea typeface="+mj-ea"/>
          </a:endParaRPr>
        </a:p>
      </dsp:txBody>
      <dsp:txXfrm>
        <a:off x="2520" y="525870"/>
        <a:ext cx="2457038" cy="4496310"/>
      </dsp:txXfrm>
    </dsp:sp>
    <dsp:sp modelId="{3F1C9D6B-47EB-409C-8B2C-06CC3762391B}">
      <dsp:nvSpPr>
        <dsp:cNvPr id="0" name=""/>
        <dsp:cNvSpPr/>
      </dsp:nvSpPr>
      <dsp:spPr>
        <a:xfrm>
          <a:off x="2803544" y="18379"/>
          <a:ext cx="2457038" cy="507490"/>
        </a:xfrm>
        <a:prstGeom prst="rect">
          <a:avLst/>
        </a:prstGeom>
        <a:solidFill>
          <a:schemeClr val="accent4">
            <a:hueOff val="-1759972"/>
            <a:satOff val="-18065"/>
            <a:lumOff val="7550"/>
            <a:alphaOff val="0"/>
          </a:schemeClr>
        </a:solidFill>
        <a:ln w="19050" cap="flat" cmpd="sng" algn="ctr">
          <a:solidFill>
            <a:schemeClr val="accent4">
              <a:hueOff val="-1759972"/>
              <a:satOff val="-18065"/>
              <a:lumOff val="755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altLang="zh-CN" sz="2000" b="1" kern="1200" dirty="0">
              <a:latin typeface="+mj-ea"/>
              <a:ea typeface="+mj-ea"/>
            </a:rPr>
            <a:t>10</a:t>
          </a:r>
          <a:r>
            <a:rPr lang="zh-CN" altLang="zh-CN" sz="2000" b="1" kern="1200" dirty="0">
              <a:latin typeface="+mj-ea"/>
              <a:ea typeface="+mj-ea"/>
            </a:rPr>
            <a:t>项健康危险</a:t>
          </a:r>
          <a:endParaRPr lang="zh-CN" altLang="en-US" sz="2000" b="1" kern="1200" dirty="0">
            <a:latin typeface="+mj-ea"/>
            <a:ea typeface="+mj-ea"/>
          </a:endParaRPr>
        </a:p>
      </dsp:txBody>
      <dsp:txXfrm>
        <a:off x="2803544" y="18379"/>
        <a:ext cx="2457038" cy="507490"/>
      </dsp:txXfrm>
    </dsp:sp>
    <dsp:sp modelId="{079129BF-A226-4E50-AA89-74246654825A}">
      <dsp:nvSpPr>
        <dsp:cNvPr id="0" name=""/>
        <dsp:cNvSpPr/>
      </dsp:nvSpPr>
      <dsp:spPr>
        <a:xfrm>
          <a:off x="2782045" y="534773"/>
          <a:ext cx="2457038" cy="4496310"/>
        </a:xfrm>
        <a:prstGeom prst="rect">
          <a:avLst/>
        </a:prstGeom>
        <a:solidFill>
          <a:schemeClr val="accent4">
            <a:tint val="40000"/>
            <a:alpha val="90000"/>
            <a:hueOff val="-1307836"/>
            <a:satOff val="-4704"/>
            <a:lumOff val="515"/>
            <a:alphaOff val="0"/>
          </a:schemeClr>
        </a:solidFill>
        <a:ln w="19050" cap="flat" cmpd="sng" algn="ctr">
          <a:solidFill>
            <a:schemeClr val="accent4">
              <a:tint val="40000"/>
              <a:alpha val="90000"/>
              <a:hueOff val="-1307836"/>
              <a:satOff val="-4704"/>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zh-CN" sz="1300" kern="1200" dirty="0">
              <a:latin typeface="+mj-ea"/>
              <a:ea typeface="+mj-ea"/>
            </a:rPr>
            <a:t>急性毒性</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皮肤腐蚀</a:t>
          </a:r>
          <a:r>
            <a:rPr lang="en-US" altLang="zh-CN" sz="1300" kern="1200" dirty="0">
              <a:latin typeface="+mj-ea"/>
              <a:ea typeface="+mj-ea"/>
            </a:rPr>
            <a:t>/</a:t>
          </a:r>
          <a:r>
            <a:rPr lang="zh-CN" altLang="zh-CN" sz="1300" kern="1200" dirty="0">
              <a:latin typeface="+mj-ea"/>
              <a:ea typeface="+mj-ea"/>
            </a:rPr>
            <a:t>刺激</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严重眼睛损伤</a:t>
          </a:r>
          <a:r>
            <a:rPr lang="en-US" altLang="zh-CN" sz="1300" kern="1200" dirty="0">
              <a:latin typeface="+mj-ea"/>
              <a:ea typeface="+mj-ea"/>
            </a:rPr>
            <a:t>/</a:t>
          </a:r>
          <a:r>
            <a:rPr lang="zh-CN" altLang="zh-CN" sz="1300" kern="1200" dirty="0">
              <a:latin typeface="+mj-ea"/>
              <a:ea typeface="+mj-ea"/>
            </a:rPr>
            <a:t>刺激性</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呼吸或皮肤过敏</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生殖细胞致突变性</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致癌性</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生殖毒性</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特定目标器官系统毒性</a:t>
          </a:r>
          <a:r>
            <a:rPr lang="en-US" altLang="zh-CN" sz="1300" kern="1200" dirty="0">
              <a:latin typeface="+mj-ea"/>
              <a:ea typeface="+mj-ea"/>
            </a:rPr>
            <a:t>—</a:t>
          </a:r>
          <a:r>
            <a:rPr lang="zh-CN" altLang="zh-CN" sz="1300" kern="1200" dirty="0">
              <a:latin typeface="+mj-ea"/>
              <a:ea typeface="+mj-ea"/>
            </a:rPr>
            <a:t>单次接触</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特定目标器官系统毒性</a:t>
          </a:r>
          <a:r>
            <a:rPr lang="en-US" altLang="zh-CN" sz="1300" kern="1200" dirty="0">
              <a:latin typeface="+mj-ea"/>
              <a:ea typeface="+mj-ea"/>
            </a:rPr>
            <a:t>—</a:t>
          </a:r>
          <a:r>
            <a:rPr lang="zh-CN" altLang="zh-CN" sz="1300" kern="1200" dirty="0">
              <a:latin typeface="+mj-ea"/>
              <a:ea typeface="+mj-ea"/>
            </a:rPr>
            <a:t>反复接触</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吸入危害</a:t>
          </a:r>
          <a:r>
            <a:rPr lang="zh-CN" altLang="en-US" sz="1300" kern="1200" dirty="0">
              <a:latin typeface="+mj-ea"/>
              <a:ea typeface="+mj-ea"/>
            </a:rPr>
            <a:t>。</a:t>
          </a:r>
        </a:p>
      </dsp:txBody>
      <dsp:txXfrm>
        <a:off x="2782045" y="534773"/>
        <a:ext cx="2457038" cy="4496310"/>
      </dsp:txXfrm>
    </dsp:sp>
    <dsp:sp modelId="{0DB88DB7-1646-49E9-B9B8-305A257D3AB4}">
      <dsp:nvSpPr>
        <dsp:cNvPr id="0" name=""/>
        <dsp:cNvSpPr/>
      </dsp:nvSpPr>
      <dsp:spPr>
        <a:xfrm>
          <a:off x="5604568" y="18379"/>
          <a:ext cx="2457038" cy="507490"/>
        </a:xfrm>
        <a:prstGeom prst="rect">
          <a:avLst/>
        </a:prstGeom>
        <a:solidFill>
          <a:schemeClr val="accent4">
            <a:hueOff val="-3519944"/>
            <a:satOff val="-36129"/>
            <a:lumOff val="15099"/>
            <a:alphaOff val="0"/>
          </a:schemeClr>
        </a:solidFill>
        <a:ln w="19050" cap="flat" cmpd="sng" algn="ctr">
          <a:solidFill>
            <a:schemeClr val="accent4">
              <a:hueOff val="-3519944"/>
              <a:satOff val="-36129"/>
              <a:lumOff val="150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altLang="zh-CN" sz="2000" b="1" kern="1200" dirty="0">
              <a:latin typeface="+mj-ea"/>
              <a:ea typeface="+mj-ea"/>
            </a:rPr>
            <a:t>2</a:t>
          </a:r>
          <a:r>
            <a:rPr lang="zh-CN" altLang="zh-CN" sz="2000" b="1" kern="1200" dirty="0">
              <a:latin typeface="+mj-ea"/>
              <a:ea typeface="+mj-ea"/>
            </a:rPr>
            <a:t>项环境危险</a:t>
          </a:r>
          <a:endParaRPr lang="zh-CN" altLang="en-US" sz="2000" b="1" kern="1200" dirty="0">
            <a:latin typeface="+mj-ea"/>
            <a:ea typeface="+mj-ea"/>
          </a:endParaRPr>
        </a:p>
      </dsp:txBody>
      <dsp:txXfrm>
        <a:off x="5604568" y="18379"/>
        <a:ext cx="2457038" cy="507490"/>
      </dsp:txXfrm>
    </dsp:sp>
    <dsp:sp modelId="{0B53B461-0EEB-46D9-92A0-6F050F458E47}">
      <dsp:nvSpPr>
        <dsp:cNvPr id="0" name=""/>
        <dsp:cNvSpPr/>
      </dsp:nvSpPr>
      <dsp:spPr>
        <a:xfrm>
          <a:off x="5604568" y="525870"/>
          <a:ext cx="2457038" cy="4496310"/>
        </a:xfrm>
        <a:prstGeom prst="rect">
          <a:avLst/>
        </a:prstGeom>
        <a:solidFill>
          <a:schemeClr val="accent4">
            <a:tint val="40000"/>
            <a:alpha val="90000"/>
            <a:hueOff val="-2615673"/>
            <a:satOff val="-9408"/>
            <a:lumOff val="1029"/>
            <a:alphaOff val="0"/>
          </a:schemeClr>
        </a:solidFill>
        <a:ln w="19050" cap="flat" cmpd="sng" algn="ctr">
          <a:solidFill>
            <a:schemeClr val="accent4">
              <a:tint val="40000"/>
              <a:alpha val="90000"/>
              <a:hueOff val="-2615673"/>
              <a:satOff val="-9408"/>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zh-CN" altLang="zh-CN" sz="1300" kern="1200" dirty="0">
              <a:latin typeface="+mj-ea"/>
              <a:ea typeface="+mj-ea"/>
            </a:rPr>
            <a:t>危害水生环境</a:t>
          </a:r>
          <a:endParaRPr lang="zh-CN" altLang="en-US" sz="1300" kern="1200" dirty="0">
            <a:latin typeface="+mj-ea"/>
            <a:ea typeface="+mj-ea"/>
          </a:endParaRPr>
        </a:p>
        <a:p>
          <a:pPr marL="114300" lvl="1" indent="-114300" algn="l" defTabSz="577850">
            <a:lnSpc>
              <a:spcPct val="90000"/>
            </a:lnSpc>
            <a:spcBef>
              <a:spcPct val="0"/>
            </a:spcBef>
            <a:spcAft>
              <a:spcPct val="15000"/>
            </a:spcAft>
            <a:buChar char="••"/>
          </a:pPr>
          <a:r>
            <a:rPr lang="zh-CN" altLang="zh-CN" sz="1300" kern="1200" dirty="0">
              <a:latin typeface="+mj-ea"/>
              <a:ea typeface="+mj-ea"/>
            </a:rPr>
            <a:t>危害臭氧层。</a:t>
          </a:r>
          <a:endParaRPr lang="zh-CN" altLang="en-US" sz="1300" kern="1200" dirty="0">
            <a:latin typeface="+mj-ea"/>
            <a:ea typeface="+mj-ea"/>
          </a:endParaRPr>
        </a:p>
      </dsp:txBody>
      <dsp:txXfrm>
        <a:off x="5604568" y="525870"/>
        <a:ext cx="2457038" cy="4496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108D0-DB8B-4BED-B725-709DA3C5E60C}">
      <dsp:nvSpPr>
        <dsp:cNvPr id="0" name=""/>
        <dsp:cNvSpPr/>
      </dsp:nvSpPr>
      <dsp:spPr>
        <a:xfrm>
          <a:off x="4188014" y="4728"/>
          <a:ext cx="985011" cy="64025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kern="1200" dirty="0">
              <a:latin typeface="+mj-ea"/>
              <a:ea typeface="+mj-ea"/>
            </a:rPr>
            <a:t>环境保护部</a:t>
          </a:r>
          <a:endParaRPr lang="en-US" sz="1400" kern="1200" dirty="0">
            <a:latin typeface="+mj-ea"/>
            <a:ea typeface="+mj-ea"/>
          </a:endParaRPr>
        </a:p>
      </dsp:txBody>
      <dsp:txXfrm>
        <a:off x="4219269" y="35983"/>
        <a:ext cx="922501" cy="577747"/>
      </dsp:txXfrm>
    </dsp:sp>
    <dsp:sp modelId="{443B9FDA-166E-4FDC-B536-285EA79B8876}">
      <dsp:nvSpPr>
        <dsp:cNvPr id="0" name=""/>
        <dsp:cNvSpPr/>
      </dsp:nvSpPr>
      <dsp:spPr>
        <a:xfrm>
          <a:off x="2017045" y="324857"/>
          <a:ext cx="5326948" cy="5326948"/>
        </a:xfrm>
        <a:custGeom>
          <a:avLst/>
          <a:gdLst/>
          <a:ahLst/>
          <a:cxnLst/>
          <a:rect l="0" t="0" r="0" b="0"/>
          <a:pathLst>
            <a:path>
              <a:moveTo>
                <a:pt x="3274878" y="71123"/>
              </a:moveTo>
              <a:arcTo wR="2663474" hR="2663474" stAng="16996239" swAng="472358"/>
            </a:path>
          </a:pathLst>
        </a:custGeom>
        <a:noFill/>
        <a:ln w="9525" cap="flat" cmpd="sng" algn="ctr">
          <a:solidFill>
            <a:schemeClr val="dk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F4DF9DA-BAF0-4C54-A33A-EDCE36557E83}">
      <dsp:nvSpPr>
        <dsp:cNvPr id="0" name=""/>
        <dsp:cNvSpPr/>
      </dsp:nvSpPr>
      <dsp:spPr>
        <a:xfrm>
          <a:off x="5753565" y="513407"/>
          <a:ext cx="985011" cy="64025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kern="1200" dirty="0">
              <a:latin typeface="+mj-ea"/>
              <a:ea typeface="+mj-ea"/>
            </a:rPr>
            <a:t>工信</a:t>
          </a:r>
          <a:r>
            <a:rPr lang="zh-CN" altLang="en-US" sz="1400" kern="1200" dirty="0">
              <a:latin typeface="+mj-ea"/>
              <a:ea typeface="+mj-ea"/>
            </a:rPr>
            <a:t>部</a:t>
          </a:r>
          <a:endParaRPr lang="en-US" sz="1400" kern="1200" dirty="0">
            <a:latin typeface="+mj-ea"/>
            <a:ea typeface="+mj-ea"/>
          </a:endParaRPr>
        </a:p>
      </dsp:txBody>
      <dsp:txXfrm>
        <a:off x="5784820" y="544662"/>
        <a:ext cx="922501" cy="577747"/>
      </dsp:txXfrm>
    </dsp:sp>
    <dsp:sp modelId="{5D49840B-0120-4D74-A4E9-014277C595C5}">
      <dsp:nvSpPr>
        <dsp:cNvPr id="0" name=""/>
        <dsp:cNvSpPr/>
      </dsp:nvSpPr>
      <dsp:spPr>
        <a:xfrm>
          <a:off x="2017045" y="324857"/>
          <a:ext cx="5326948" cy="5326948"/>
        </a:xfrm>
        <a:custGeom>
          <a:avLst/>
          <a:gdLst/>
          <a:ahLst/>
          <a:cxnLst/>
          <a:rect l="0" t="0" r="0" b="0"/>
          <a:pathLst>
            <a:path>
              <a:moveTo>
                <a:pt x="4705955" y="953981"/>
              </a:moveTo>
              <a:arcTo wR="2663474" hR="2663474" stAng="19204303" swAng="654122"/>
            </a:path>
          </a:pathLst>
        </a:custGeom>
        <a:noFill/>
        <a:ln w="9525" cap="flat" cmpd="sng" algn="ctr">
          <a:solidFill>
            <a:schemeClr val="dk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9E69155-4416-4747-AF90-B26A8A13589C}">
      <dsp:nvSpPr>
        <dsp:cNvPr id="0" name=""/>
        <dsp:cNvSpPr/>
      </dsp:nvSpPr>
      <dsp:spPr>
        <a:xfrm>
          <a:off x="6721128" y="1845144"/>
          <a:ext cx="985011" cy="64025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kern="1200" dirty="0">
              <a:latin typeface="+mj-ea"/>
              <a:ea typeface="+mj-ea"/>
            </a:rPr>
            <a:t>卫</a:t>
          </a:r>
          <a:r>
            <a:rPr lang="zh-CN" altLang="en-US" sz="1400" kern="1200" dirty="0">
              <a:latin typeface="+mj-ea"/>
              <a:ea typeface="+mj-ea"/>
            </a:rPr>
            <a:t>计委</a:t>
          </a:r>
          <a:endParaRPr lang="en-US" sz="1400" kern="1200" dirty="0">
            <a:latin typeface="+mj-ea"/>
            <a:ea typeface="+mj-ea"/>
          </a:endParaRPr>
        </a:p>
      </dsp:txBody>
      <dsp:txXfrm>
        <a:off x="6752383" y="1876399"/>
        <a:ext cx="922501" cy="577747"/>
      </dsp:txXfrm>
    </dsp:sp>
    <dsp:sp modelId="{F81FAD4B-951C-48B4-BF31-3B850D7CB7CF}">
      <dsp:nvSpPr>
        <dsp:cNvPr id="0" name=""/>
        <dsp:cNvSpPr/>
      </dsp:nvSpPr>
      <dsp:spPr>
        <a:xfrm>
          <a:off x="2017045" y="324857"/>
          <a:ext cx="5326948" cy="5326948"/>
        </a:xfrm>
        <a:custGeom>
          <a:avLst/>
          <a:gdLst/>
          <a:ahLst/>
          <a:cxnLst/>
          <a:rect l="0" t="0" r="0" b="0"/>
          <a:pathLst>
            <a:path>
              <a:moveTo>
                <a:pt x="5309528" y="2359343"/>
              </a:moveTo>
              <a:arcTo wR="2663474" hR="2663474" stAng="21206600" swAng="786800"/>
            </a:path>
          </a:pathLst>
        </a:custGeom>
        <a:noFill/>
        <a:ln w="9525" cap="flat" cmpd="sng" algn="ctr">
          <a:solidFill>
            <a:schemeClr val="dk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B292D09E-C7F9-4DE5-A8D1-8E8D41775F0C}">
      <dsp:nvSpPr>
        <dsp:cNvPr id="0" name=""/>
        <dsp:cNvSpPr/>
      </dsp:nvSpPr>
      <dsp:spPr>
        <a:xfrm>
          <a:off x="6721128" y="3491262"/>
          <a:ext cx="985011" cy="64025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kern="1200" dirty="0">
              <a:latin typeface="+mj-ea"/>
              <a:ea typeface="+mj-ea"/>
            </a:rPr>
            <a:t>农业部</a:t>
          </a:r>
          <a:endParaRPr lang="en-US" sz="1400" kern="1200" dirty="0">
            <a:latin typeface="+mj-ea"/>
            <a:ea typeface="+mj-ea"/>
          </a:endParaRPr>
        </a:p>
      </dsp:txBody>
      <dsp:txXfrm>
        <a:off x="6752383" y="3522517"/>
        <a:ext cx="922501" cy="577747"/>
      </dsp:txXfrm>
    </dsp:sp>
    <dsp:sp modelId="{4904C8E7-4F7D-4D1F-9D34-D53750574A3C}">
      <dsp:nvSpPr>
        <dsp:cNvPr id="0" name=""/>
        <dsp:cNvSpPr/>
      </dsp:nvSpPr>
      <dsp:spPr>
        <a:xfrm>
          <a:off x="2017045" y="324857"/>
          <a:ext cx="5326948" cy="5326948"/>
        </a:xfrm>
        <a:custGeom>
          <a:avLst/>
          <a:gdLst/>
          <a:ahLst/>
          <a:cxnLst/>
          <a:rect l="0" t="0" r="0" b="0"/>
          <a:pathLst>
            <a:path>
              <a:moveTo>
                <a:pt x="4992409" y="3955819"/>
              </a:moveTo>
              <a:arcTo wR="2663474" hR="2663474" stAng="1741575" swAng="654122"/>
            </a:path>
          </a:pathLst>
        </a:custGeom>
        <a:noFill/>
        <a:ln w="9525" cap="flat" cmpd="sng" algn="ctr">
          <a:solidFill>
            <a:schemeClr val="dk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496C688-0E02-49E7-A9B0-CFEF86836E05}">
      <dsp:nvSpPr>
        <dsp:cNvPr id="0" name=""/>
        <dsp:cNvSpPr/>
      </dsp:nvSpPr>
      <dsp:spPr>
        <a:xfrm>
          <a:off x="5753565" y="4822999"/>
          <a:ext cx="985011" cy="64025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kern="1200" dirty="0">
              <a:latin typeface="+mj-ea"/>
              <a:ea typeface="+mj-ea"/>
            </a:rPr>
            <a:t>交通运输部</a:t>
          </a:r>
          <a:endParaRPr lang="en-US" sz="1400" kern="1200" dirty="0">
            <a:latin typeface="+mj-ea"/>
            <a:ea typeface="+mj-ea"/>
          </a:endParaRPr>
        </a:p>
      </dsp:txBody>
      <dsp:txXfrm>
        <a:off x="5784820" y="4854254"/>
        <a:ext cx="922501" cy="577747"/>
      </dsp:txXfrm>
    </dsp:sp>
    <dsp:sp modelId="{C53B0D23-AF21-40C1-A9B6-11B5A9328B43}">
      <dsp:nvSpPr>
        <dsp:cNvPr id="0" name=""/>
        <dsp:cNvSpPr/>
      </dsp:nvSpPr>
      <dsp:spPr>
        <a:xfrm>
          <a:off x="2017045" y="324857"/>
          <a:ext cx="5326948" cy="5326948"/>
        </a:xfrm>
        <a:custGeom>
          <a:avLst/>
          <a:gdLst/>
          <a:ahLst/>
          <a:cxnLst/>
          <a:rect l="0" t="0" r="0" b="0"/>
          <a:pathLst>
            <a:path>
              <a:moveTo>
                <a:pt x="3624193" y="5147647"/>
              </a:moveTo>
              <a:arcTo wR="2663474" hR="2663474" stAng="4131403" swAng="472358"/>
            </a:path>
          </a:pathLst>
        </a:custGeom>
        <a:noFill/>
        <a:ln w="9525" cap="flat" cmpd="sng" algn="ctr">
          <a:solidFill>
            <a:schemeClr val="dk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E1F1F06-FC94-4E73-BFF9-786A06F6A33E}">
      <dsp:nvSpPr>
        <dsp:cNvPr id="0" name=""/>
        <dsp:cNvSpPr/>
      </dsp:nvSpPr>
      <dsp:spPr>
        <a:xfrm>
          <a:off x="4188014" y="5331677"/>
          <a:ext cx="985011" cy="64025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kern="1200" dirty="0">
              <a:latin typeface="+mj-ea"/>
              <a:ea typeface="+mj-ea"/>
            </a:rPr>
            <a:t>商务部</a:t>
          </a:r>
          <a:endParaRPr lang="en-US" sz="1400" kern="1200" dirty="0">
            <a:latin typeface="+mj-ea"/>
            <a:ea typeface="+mj-ea"/>
          </a:endParaRPr>
        </a:p>
      </dsp:txBody>
      <dsp:txXfrm>
        <a:off x="4219269" y="5362932"/>
        <a:ext cx="922501" cy="577747"/>
      </dsp:txXfrm>
    </dsp:sp>
    <dsp:sp modelId="{4185D247-54F4-4999-A0EE-950B9BBAF903}">
      <dsp:nvSpPr>
        <dsp:cNvPr id="0" name=""/>
        <dsp:cNvSpPr/>
      </dsp:nvSpPr>
      <dsp:spPr>
        <a:xfrm>
          <a:off x="2017045" y="324857"/>
          <a:ext cx="5326948" cy="5326948"/>
        </a:xfrm>
        <a:custGeom>
          <a:avLst/>
          <a:gdLst/>
          <a:ahLst/>
          <a:cxnLst/>
          <a:rect l="0" t="0" r="0" b="0"/>
          <a:pathLst>
            <a:path>
              <a:moveTo>
                <a:pt x="2052070" y="5255825"/>
              </a:moveTo>
              <a:arcTo wR="2663474" hR="2663474" stAng="6196239" swAng="472358"/>
            </a:path>
          </a:pathLst>
        </a:custGeom>
        <a:noFill/>
        <a:ln w="9525" cap="flat" cmpd="sng" algn="ctr">
          <a:solidFill>
            <a:schemeClr val="dk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B3A7DFB-08E5-44B8-8342-48C525FBB43A}">
      <dsp:nvSpPr>
        <dsp:cNvPr id="0" name=""/>
        <dsp:cNvSpPr/>
      </dsp:nvSpPr>
      <dsp:spPr>
        <a:xfrm>
          <a:off x="2622463" y="4822999"/>
          <a:ext cx="985011" cy="64025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kern="1200" dirty="0">
              <a:latin typeface="+mj-ea"/>
              <a:ea typeface="+mj-ea"/>
            </a:rPr>
            <a:t>公安部</a:t>
          </a:r>
          <a:endParaRPr lang="en-US" sz="1400" kern="1200" dirty="0">
            <a:latin typeface="+mj-ea"/>
            <a:ea typeface="+mj-ea"/>
          </a:endParaRPr>
        </a:p>
      </dsp:txBody>
      <dsp:txXfrm>
        <a:off x="2653718" y="4854254"/>
        <a:ext cx="922501" cy="577747"/>
      </dsp:txXfrm>
    </dsp:sp>
    <dsp:sp modelId="{A37A9C8A-9D34-4E9C-948E-601F5ED1D39F}">
      <dsp:nvSpPr>
        <dsp:cNvPr id="0" name=""/>
        <dsp:cNvSpPr/>
      </dsp:nvSpPr>
      <dsp:spPr>
        <a:xfrm>
          <a:off x="2017045" y="324857"/>
          <a:ext cx="5326948" cy="5326948"/>
        </a:xfrm>
        <a:custGeom>
          <a:avLst/>
          <a:gdLst/>
          <a:ahLst/>
          <a:cxnLst/>
          <a:rect l="0" t="0" r="0" b="0"/>
          <a:pathLst>
            <a:path>
              <a:moveTo>
                <a:pt x="620993" y="4372967"/>
              </a:moveTo>
              <a:arcTo wR="2663474" hR="2663474" stAng="8404303" swAng="654122"/>
            </a:path>
          </a:pathLst>
        </a:custGeom>
        <a:noFill/>
        <a:ln w="9525" cap="flat" cmpd="sng" algn="ctr">
          <a:solidFill>
            <a:schemeClr val="dk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24A69CC-CE6E-427C-AA32-C25D18ABC685}">
      <dsp:nvSpPr>
        <dsp:cNvPr id="0" name=""/>
        <dsp:cNvSpPr/>
      </dsp:nvSpPr>
      <dsp:spPr>
        <a:xfrm>
          <a:off x="1654899" y="3491262"/>
          <a:ext cx="985011" cy="64025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kern="1200" dirty="0">
              <a:latin typeface="+mj-ea"/>
              <a:ea typeface="+mj-ea"/>
            </a:rPr>
            <a:t>安全监管总局</a:t>
          </a:r>
          <a:endParaRPr lang="en-US" sz="1400" kern="1200" dirty="0">
            <a:latin typeface="+mj-ea"/>
            <a:ea typeface="+mj-ea"/>
          </a:endParaRPr>
        </a:p>
      </dsp:txBody>
      <dsp:txXfrm>
        <a:off x="1686154" y="3522517"/>
        <a:ext cx="922501" cy="577747"/>
      </dsp:txXfrm>
    </dsp:sp>
    <dsp:sp modelId="{41088868-D761-4F17-9756-940ED7D6277B}">
      <dsp:nvSpPr>
        <dsp:cNvPr id="0" name=""/>
        <dsp:cNvSpPr/>
      </dsp:nvSpPr>
      <dsp:spPr>
        <a:xfrm>
          <a:off x="2017045" y="324857"/>
          <a:ext cx="5326948" cy="5326948"/>
        </a:xfrm>
        <a:custGeom>
          <a:avLst/>
          <a:gdLst/>
          <a:ahLst/>
          <a:cxnLst/>
          <a:rect l="0" t="0" r="0" b="0"/>
          <a:pathLst>
            <a:path>
              <a:moveTo>
                <a:pt x="17420" y="2967605"/>
              </a:moveTo>
              <a:arcTo wR="2663474" hR="2663474" stAng="10406600" swAng="786800"/>
            </a:path>
          </a:pathLst>
        </a:custGeom>
        <a:noFill/>
        <a:ln w="9525" cap="flat" cmpd="sng" algn="ctr">
          <a:solidFill>
            <a:schemeClr val="dk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BDAA6B4-FF29-4B2A-A6EB-0C2EA440D8A0}">
      <dsp:nvSpPr>
        <dsp:cNvPr id="0" name=""/>
        <dsp:cNvSpPr/>
      </dsp:nvSpPr>
      <dsp:spPr>
        <a:xfrm>
          <a:off x="1654899" y="1845144"/>
          <a:ext cx="985011" cy="64025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kern="1200" dirty="0">
              <a:latin typeface="+mj-ea"/>
              <a:ea typeface="+mj-ea"/>
            </a:rPr>
            <a:t>质检</a:t>
          </a:r>
          <a:r>
            <a:rPr lang="en-US" altLang="zh-CN" sz="1400" kern="1200" dirty="0">
              <a:latin typeface="+mj-ea"/>
              <a:ea typeface="+mj-ea"/>
            </a:rPr>
            <a:t/>
          </a:r>
          <a:br>
            <a:rPr lang="en-US" altLang="zh-CN" sz="1400" kern="1200" dirty="0">
              <a:latin typeface="+mj-ea"/>
              <a:ea typeface="+mj-ea"/>
            </a:rPr>
          </a:br>
          <a:r>
            <a:rPr lang="zh-CN" sz="1400" kern="1200" dirty="0">
              <a:latin typeface="+mj-ea"/>
              <a:ea typeface="+mj-ea"/>
            </a:rPr>
            <a:t>总局</a:t>
          </a:r>
          <a:endParaRPr lang="en-US" sz="1400" kern="1200" dirty="0">
            <a:latin typeface="+mj-ea"/>
            <a:ea typeface="+mj-ea"/>
          </a:endParaRPr>
        </a:p>
      </dsp:txBody>
      <dsp:txXfrm>
        <a:off x="1686154" y="1876399"/>
        <a:ext cx="922501" cy="577747"/>
      </dsp:txXfrm>
    </dsp:sp>
    <dsp:sp modelId="{5197F20A-E709-4D84-98E6-D5ACF910D89A}">
      <dsp:nvSpPr>
        <dsp:cNvPr id="0" name=""/>
        <dsp:cNvSpPr/>
      </dsp:nvSpPr>
      <dsp:spPr>
        <a:xfrm>
          <a:off x="2017045" y="324857"/>
          <a:ext cx="5326948" cy="5326948"/>
        </a:xfrm>
        <a:custGeom>
          <a:avLst/>
          <a:gdLst/>
          <a:ahLst/>
          <a:cxnLst/>
          <a:rect l="0" t="0" r="0" b="0"/>
          <a:pathLst>
            <a:path>
              <a:moveTo>
                <a:pt x="334539" y="1371129"/>
              </a:moveTo>
              <a:arcTo wR="2663474" hR="2663474" stAng="12541575" swAng="654122"/>
            </a:path>
          </a:pathLst>
        </a:custGeom>
        <a:noFill/>
        <a:ln w="9525" cap="flat" cmpd="sng" algn="ctr">
          <a:solidFill>
            <a:schemeClr val="dk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D3CC8DA-A49F-4C38-864B-6EBF89241602}">
      <dsp:nvSpPr>
        <dsp:cNvPr id="0" name=""/>
        <dsp:cNvSpPr/>
      </dsp:nvSpPr>
      <dsp:spPr>
        <a:xfrm>
          <a:off x="2622463" y="513407"/>
          <a:ext cx="985011" cy="640257"/>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zh-CN" sz="1400" kern="1200" dirty="0">
              <a:latin typeface="+mj-ea"/>
              <a:ea typeface="+mj-ea"/>
            </a:rPr>
            <a:t>海关</a:t>
          </a:r>
          <a:r>
            <a:rPr lang="en-US" altLang="zh-CN" sz="1400" kern="1200" dirty="0">
              <a:latin typeface="+mj-ea"/>
              <a:ea typeface="+mj-ea"/>
            </a:rPr>
            <a:t/>
          </a:r>
          <a:br>
            <a:rPr lang="en-US" altLang="zh-CN" sz="1400" kern="1200" dirty="0">
              <a:latin typeface="+mj-ea"/>
              <a:ea typeface="+mj-ea"/>
            </a:rPr>
          </a:br>
          <a:r>
            <a:rPr lang="zh-CN" sz="1400" kern="1200" dirty="0">
              <a:latin typeface="+mj-ea"/>
              <a:ea typeface="+mj-ea"/>
            </a:rPr>
            <a:t>总署</a:t>
          </a:r>
          <a:endParaRPr lang="en-US" sz="1400" kern="1200" dirty="0">
            <a:latin typeface="+mj-ea"/>
            <a:ea typeface="+mj-ea"/>
          </a:endParaRPr>
        </a:p>
      </dsp:txBody>
      <dsp:txXfrm>
        <a:off x="2653718" y="544662"/>
        <a:ext cx="922501" cy="577747"/>
      </dsp:txXfrm>
    </dsp:sp>
    <dsp:sp modelId="{F1586271-4DD2-4D70-B79E-7EC8EBABA754}">
      <dsp:nvSpPr>
        <dsp:cNvPr id="0" name=""/>
        <dsp:cNvSpPr/>
      </dsp:nvSpPr>
      <dsp:spPr>
        <a:xfrm>
          <a:off x="2017045" y="324857"/>
          <a:ext cx="5326948" cy="5326948"/>
        </a:xfrm>
        <a:custGeom>
          <a:avLst/>
          <a:gdLst/>
          <a:ahLst/>
          <a:cxnLst/>
          <a:rect l="0" t="0" r="0" b="0"/>
          <a:pathLst>
            <a:path>
              <a:moveTo>
                <a:pt x="1702755" y="179301"/>
              </a:moveTo>
              <a:arcTo wR="2663474" hR="2663474" stAng="14931403" swAng="472358"/>
            </a:path>
          </a:pathLst>
        </a:custGeom>
        <a:noFill/>
        <a:ln w="9525" cap="flat" cmpd="sng" algn="ctr">
          <a:solidFill>
            <a:schemeClr val="dk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36ED76D-3EBD-428C-BAEF-CB416230BDE7}"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F5C0391-5B01-404B-AF7D-E071B9DDF9A8}"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FEEA2C8-7E25-4A20-8F44-CC97896AD99C}"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幻灯片图像占位符 1"/>
          <p:cNvSpPr>
            <a:spLocks noGrp="1" noRot="1" noChangeAspect="1" noTextEdit="1"/>
          </p:cNvSpPr>
          <p:nvPr>
            <p:ph type="sldImg"/>
          </p:nvPr>
        </p:nvSpPr>
        <p:spPr>
          <a:ln>
            <a:solidFill>
              <a:srgbClr val="000000">
                <a:alpha val="100000"/>
              </a:srgbClr>
            </a:solidFill>
            <a:miter lim="800000"/>
          </a:ln>
        </p:spPr>
      </p:sp>
      <p:sp>
        <p:nvSpPr>
          <p:cNvPr id="8195"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81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3277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a:ln>
            <a:solidFill>
              <a:srgbClr val="000000">
                <a:alpha val="100000"/>
              </a:srgbClr>
            </a:solidFill>
            <a:miter lim="800000"/>
          </a:ln>
        </p:spPr>
      </p:sp>
      <p:sp>
        <p:nvSpPr>
          <p:cNvPr id="34819"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348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幻灯片图像占位符 1"/>
          <p:cNvSpPr>
            <a:spLocks noGrp="1" noRot="1" noChangeAspect="1" noTextEdit="1"/>
          </p:cNvSpPr>
          <p:nvPr>
            <p:ph type="sldImg"/>
          </p:nvPr>
        </p:nvSpPr>
        <p:spPr>
          <a:ln>
            <a:solidFill>
              <a:srgbClr val="000000">
                <a:alpha val="100000"/>
              </a:srgbClr>
            </a:solidFill>
            <a:miter lim="800000"/>
          </a:ln>
        </p:spPr>
      </p:sp>
      <p:sp>
        <p:nvSpPr>
          <p:cNvPr id="37891"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3789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幻灯片图像占位符 1"/>
          <p:cNvSpPr>
            <a:spLocks noGrp="1" noRot="1" noChangeAspect="1" noTextEdit="1"/>
          </p:cNvSpPr>
          <p:nvPr>
            <p:ph type="sldImg"/>
          </p:nvPr>
        </p:nvSpPr>
        <p:spPr>
          <a:ln>
            <a:solidFill>
              <a:srgbClr val="000000">
                <a:alpha val="100000"/>
              </a:srgbClr>
            </a:solidFill>
            <a:miter lim="800000"/>
          </a:ln>
        </p:spPr>
      </p:sp>
      <p:sp>
        <p:nvSpPr>
          <p:cNvPr id="40963"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4096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a:ln>
            <a:solidFill>
              <a:srgbClr val="000000">
                <a:alpha val="100000"/>
              </a:srgbClr>
            </a:solidFill>
            <a:miter lim="800000"/>
          </a:ln>
        </p:spPr>
      </p:sp>
      <p:sp>
        <p:nvSpPr>
          <p:cNvPr id="50179"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5018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20" name="矩形 19"/>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flipV="1">
            <a:off x="5410200" y="3897313"/>
            <a:ext cx="3733800" cy="19208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23"/>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5" name="矩形 24"/>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useBgFill="1">
        <p:nvSpPr>
          <p:cNvPr id="26" name="圆角矩形 2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useBgFill="1">
        <p:nvSpPr>
          <p:cNvPr id="27" name="圆角矩形 2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41" name="矩形 40"/>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42" name="矩形 41"/>
          <p:cNvSpPr/>
          <p:nvPr/>
        </p:nvSpPr>
        <p:spPr>
          <a:xfrm>
            <a:off x="0" y="3675063"/>
            <a:ext cx="9144000" cy="1412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43" name="矩形 42"/>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44" name="矩形 43"/>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8" name="标题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zh-CN" altLang="en-US"/>
              <a:t>单击此处编辑母版标题样式</a:t>
            </a:r>
            <a:endParaRPr lang="en-US"/>
          </a:p>
        </p:txBody>
      </p:sp>
      <p:sp>
        <p:nvSpPr>
          <p:cNvPr id="9" name="副标题 8"/>
          <p:cNvSpPr>
            <a:spLocks noGrp="1"/>
          </p:cNvSpPr>
          <p:nvPr>
            <p:ph type="subTitle" idx="1"/>
          </p:nvPr>
        </p:nvSpPr>
        <p:spPr>
          <a:xfrm>
            <a:off x="457200" y="3899938"/>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45" name="日期占位符 27"/>
          <p:cNvSpPr>
            <a:spLocks noGrp="1"/>
          </p:cNvSpPr>
          <p:nvPr>
            <p:ph type="dt" sz="half" idx="2"/>
          </p:nvPr>
        </p:nvSpPr>
        <p:spPr>
          <a:xfrm>
            <a:off x="6705600" y="4206875"/>
            <a:ext cx="960438" cy="457200"/>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46" name="页脚占位符 16"/>
          <p:cNvSpPr>
            <a:spLocks noGrp="1"/>
          </p:cNvSpPr>
          <p:nvPr>
            <p:ph type="ftr" sz="quarter" idx="3"/>
          </p:nvPr>
        </p:nvSpPr>
        <p:spPr>
          <a:xfrm>
            <a:off x="5410200" y="4205288"/>
            <a:ext cx="1295400" cy="457200"/>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47" name="灯片编号占位符 28"/>
          <p:cNvSpPr>
            <a:spLocks noGrp="1"/>
          </p:cNvSpPr>
          <p:nvPr>
            <p:ph type="sldNum" sz="quarter" idx="4"/>
          </p:nvPr>
        </p:nvSpPr>
        <p:spPr>
          <a:xfrm>
            <a:off x="8320088" y="1588"/>
            <a:ext cx="747713" cy="365125"/>
          </a:xfrm>
          <a:prstGeom prst="rect">
            <a:avLst/>
          </a:prstGeom>
        </p:spPr>
        <p:txBody>
          <a:bodyPr vert="horz" wrap="square" lIns="91440" tIns="45720" rIns="91440" bIns="45720" numCol="1" anchor="b" anchorCtr="0" compatLnSpc="1"/>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B70440B-5305-4542-9F65-B3B4368B1619}" type="slidenum">
              <a:rPr kumimoji="0" lang="en-US" altLang="zh-CN" sz="18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AC8ABE2-FE72-43A4-BA63-315EDD572393}" type="slidenum">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1143000"/>
            <a:ext cx="6248400" cy="54864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AC8ABE2-FE72-43A4-BA63-315EDD572393}" type="slidenum">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AC8ABE2-FE72-43A4-BA63-315EDD572393}" type="slidenum">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zh-CN" altLang="en-US"/>
              <a:t>单击此处编辑母版标题样式</a:t>
            </a:r>
            <a:endParaRPr lang="en-US"/>
          </a:p>
        </p:txBody>
      </p:sp>
      <p:sp>
        <p:nvSpPr>
          <p:cNvPr id="3" name="文本占位符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AC8ABE2-FE72-43A4-BA63-315EDD572393}" type="slidenum">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AC8ABE2-FE72-43A4-BA63-315EDD572393}" type="slidenum">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lstStyle>
            <a:lvl1pPr>
              <a:defRPr sz="4000" b="0" i="0" cap="none" baseline="0"/>
            </a:lvl1pPr>
          </a:lstStyle>
          <a:p>
            <a:r>
              <a:rPr lang="zh-CN" altLang="en-US"/>
              <a:t>单击此处编辑母版标题样式</a:t>
            </a:r>
            <a:endParaRPr lang="en-US"/>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a:t>单击此处编辑母版文本样式</a:t>
            </a:r>
            <a:endParaRPr lang="zh-CN" altLang="en-US"/>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a:t>单击此处编辑母版文本样式</a:t>
            </a:r>
            <a:endParaRPr lang="zh-CN" altLang="en-US"/>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20" name="日期占位符 25"/>
          <p:cNvSpPr>
            <a:spLocks noGrp="1"/>
          </p:cNvSpPr>
          <p:nvPr>
            <p:ph type="dt" sz="half" idx="12"/>
          </p:nvPr>
        </p:nvSpPr>
        <p:spPr>
          <a:xfrm>
            <a:off x="6586538" y="612775"/>
            <a:ext cx="957263" cy="457200"/>
          </a:xfrm>
          <a:prstGeom prst="rect">
            <a:avLst/>
          </a:prstGeom>
        </p:spPr>
        <p:txBody>
          <a:bodyPr vert="horz" rtlCol="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21" name="灯片编号占位符 26"/>
          <p:cNvSpPr>
            <a:spLocks noGrp="1"/>
          </p:cNvSpPr>
          <p:nvPr>
            <p:ph type="sldNum" sz="quarter" idx="14"/>
          </p:nvPr>
        </p:nvSpPr>
        <p:spPr>
          <a:xfrm>
            <a:off x="8174038" y="1588"/>
            <a:ext cx="762000" cy="366713"/>
          </a:xfrm>
          <a:prstGeom prst="rect">
            <a:avLst/>
          </a:prstGeom>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8793FC5-BAED-4D93-85EB-DCD7D76ABA08}" type="slidenum">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2" name="页脚占位符 27"/>
          <p:cNvSpPr>
            <a:spLocks noGrp="1"/>
          </p:cNvSpPr>
          <p:nvPr>
            <p:ph type="ftr" sz="quarter" idx="13"/>
          </p:nvPr>
        </p:nvSpPr>
        <p:spPr>
          <a:xfrm>
            <a:off x="5257800" y="612775"/>
            <a:ext cx="1325563" cy="457200"/>
          </a:xfrm>
          <a:prstGeom prst="rect">
            <a:avLst/>
          </a:prstGeom>
        </p:spPr>
        <p:txBody>
          <a:bodyPr vert="horz" rtlCol="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lstStyle>
            <a:lvl1pPr>
              <a:defRPr sz="4000">
                <a:solidFill>
                  <a:schemeClr val="tx2"/>
                </a:solidFill>
              </a:defRPr>
            </a:lvl1pPr>
          </a:lstStyle>
          <a:p>
            <a:r>
              <a:rPr lang="zh-CN" altLang="en-US"/>
              <a:t>单击此处编辑母版标题样式</a:t>
            </a:r>
            <a:endParaRPr lang="en-US"/>
          </a:p>
        </p:txBody>
      </p:sp>
      <p:sp>
        <p:nvSpPr>
          <p:cNvPr id="20" name="日期占位符 2"/>
          <p:cNvSpPr>
            <a:spLocks noGrp="1"/>
          </p:cNvSpPr>
          <p:nvPr>
            <p:ph type="dt" sz="half" idx="2"/>
          </p:nvPr>
        </p:nvSpPr>
        <p:spPr>
          <a:xfrm>
            <a:off x="6583363" y="612775"/>
            <a:ext cx="957263" cy="457200"/>
          </a:xfrm>
          <a:prstGeom prst="rect">
            <a:avLst/>
          </a:prstGeom>
        </p:spPr>
        <p:txBody>
          <a:bodyPr vert="horz"/>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21" name="页脚占位符 3"/>
          <p:cNvSpPr>
            <a:spLocks noGrp="1"/>
          </p:cNvSpPr>
          <p:nvPr>
            <p:ph type="ftr" sz="quarter" idx="3"/>
          </p:nvPr>
        </p:nvSpPr>
        <p:spPr>
          <a:xfrm>
            <a:off x="5257800" y="612775"/>
            <a:ext cx="1325563" cy="457200"/>
          </a:xfrm>
          <a:prstGeom prst="rect">
            <a:avLst/>
          </a:prstGeom>
        </p:spPr>
        <p:txBody>
          <a:bodyPr vert="horz"/>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22" name="灯片编号占位符 4"/>
          <p:cNvSpPr>
            <a:spLocks noGrp="1"/>
          </p:cNvSpPr>
          <p:nvPr>
            <p:ph type="sldNum" sz="quarter" idx="4"/>
          </p:nvPr>
        </p:nvSpPr>
        <p:spPr>
          <a:xfrm>
            <a:off x="8174038" y="1588"/>
            <a:ext cx="762000" cy="366713"/>
          </a:xfrm>
          <a:prstGeom prst="rect">
            <a:avLst/>
          </a:prstGeom>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09798A7-B1E5-4750-BFA6-AEAA22B1DC76}" type="slidenum">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AC8ABE2-FE72-43A4-BA63-315EDD572393}" type="slidenum">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lang="zh-CN" altLang="en-US"/>
              <a:t>单击此处编辑母版标题样式</a:t>
            </a:r>
            <a:endParaRPr lang="en-US"/>
          </a:p>
        </p:txBody>
      </p:sp>
      <p:sp>
        <p:nvSpPr>
          <p:cNvPr id="3" name="文本占位符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zh-CN" altLang="en-US"/>
              <a:t>单击此处编辑母版文本样式</a:t>
            </a:r>
            <a:endParaRPr lang="zh-CN" altLang="en-US"/>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AC8ABE2-FE72-43A4-BA63-315EDD572393}" type="slidenum">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AC8ABE2-FE72-43A4-BA63-315EDD572393}" type="slidenum">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8" name="矩形 27"/>
          <p:cNvSpPr/>
          <p:nvPr/>
        </p:nvSpPr>
        <p:spPr>
          <a:xfrm>
            <a:off x="0" y="366713"/>
            <a:ext cx="9144000" cy="841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31" name="矩形 30"/>
          <p:cNvSpPr/>
          <p:nvPr/>
        </p:nvSpPr>
        <p:spPr>
          <a:xfrm flipV="1">
            <a:off x="5410200" y="360363"/>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32" name="矩形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useBgFill="1">
        <p:nvSpPr>
          <p:cNvPr id="33" name="圆角矩形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useBgFill="1">
        <p:nvSpPr>
          <p:cNvPr id="34" name="圆角矩形 33"/>
          <p:cNvSpPr/>
          <p:nvPr/>
        </p:nvSpPr>
        <p:spPr bwMode="white">
          <a:xfrm>
            <a:off x="7373938" y="588963"/>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35" name="矩形 34"/>
          <p:cNvSpPr/>
          <p:nvPr/>
        </p:nvSpPr>
        <p:spPr bwMode="invGray">
          <a:xfrm>
            <a:off x="9085263" y="-1587"/>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lt1"/>
              </a:solidFill>
              <a:effectLst/>
              <a:uLnTx/>
              <a:uFillTx/>
              <a:latin typeface="+mn-lt"/>
              <a:ea typeface="+mn-ea"/>
              <a:cs typeface="+mn-cs"/>
            </a:endParaRPr>
          </a:p>
        </p:txBody>
      </p:sp>
      <p:sp>
        <p:nvSpPr>
          <p:cNvPr id="36" name="矩形 35"/>
          <p:cNvSpPr/>
          <p:nvPr/>
        </p:nvSpPr>
        <p:spPr bwMode="invGray">
          <a:xfrm>
            <a:off x="9043988" y="-1587"/>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lt1"/>
              </a:solidFill>
              <a:effectLst/>
              <a:uLnTx/>
              <a:uFillTx/>
              <a:latin typeface="+mn-lt"/>
              <a:ea typeface="+mn-ea"/>
              <a:cs typeface="+mn-cs"/>
            </a:endParaRPr>
          </a:p>
        </p:txBody>
      </p:sp>
      <p:sp>
        <p:nvSpPr>
          <p:cNvPr id="37" name="矩形 36"/>
          <p:cNvSpPr/>
          <p:nvPr/>
        </p:nvSpPr>
        <p:spPr bwMode="invGray">
          <a:xfrm>
            <a:off x="9024938" y="-1587"/>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38" name="矩形 37"/>
          <p:cNvSpPr/>
          <p:nvPr/>
        </p:nvSpPr>
        <p:spPr bwMode="invGray">
          <a:xfrm>
            <a:off x="8975725" y="-1587"/>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lt1"/>
              </a:solidFill>
              <a:effectLst/>
              <a:uLnTx/>
              <a:uFillTx/>
              <a:latin typeface="+mn-lt"/>
              <a:ea typeface="+mn-ea"/>
              <a:cs typeface="+mn-cs"/>
            </a:endParaRPr>
          </a:p>
        </p:txBody>
      </p:sp>
      <p:sp>
        <p:nvSpPr>
          <p:cNvPr id="1039" name="标题占位符 21"/>
          <p:cNvSpPr>
            <a:spLocks noGrp="1"/>
          </p:cNvSpPr>
          <p:nvPr>
            <p:ph type="title"/>
          </p:nvPr>
        </p:nvSpPr>
        <p:spPr>
          <a:xfrm>
            <a:off x="457200" y="1143000"/>
            <a:ext cx="8229600" cy="1066800"/>
          </a:xfrm>
          <a:prstGeom prst="rect">
            <a:avLst/>
          </a:prstGeom>
          <a:noFill/>
          <a:ln w="9525">
            <a:noFill/>
          </a:ln>
        </p:spPr>
        <p:txBody>
          <a:bodyPr anchor="ctr" anchorCtr="0"/>
          <a:p>
            <a:pPr lvl="0"/>
            <a:r>
              <a:rPr lang="zh-CN" altLang="en-US" dirty="0"/>
              <a:t>单击此处编辑母版标题样式</a:t>
            </a:r>
            <a:endParaRPr lang="en-US" altLang="en-US" dirty="0"/>
          </a:p>
        </p:txBody>
      </p:sp>
      <p:sp>
        <p:nvSpPr>
          <p:cNvPr id="1040" name="文本占位符 12"/>
          <p:cNvSpPr>
            <a:spLocks noGrp="1"/>
          </p:cNvSpPr>
          <p:nvPr>
            <p:ph type="body" idx="1"/>
          </p:nvPr>
        </p:nvSpPr>
        <p:spPr>
          <a:xfrm>
            <a:off x="457200" y="2249488"/>
            <a:ext cx="8229600" cy="432435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en-US" dirty="0"/>
          </a:p>
        </p:txBody>
      </p:sp>
      <p:sp>
        <p:nvSpPr>
          <p:cNvPr id="14" name="日期占位符 13"/>
          <p:cNvSpPr>
            <a:spLocks noGrp="1"/>
          </p:cNvSpPr>
          <p:nvPr>
            <p:ph type="dt" sz="half" idx="2"/>
          </p:nvPr>
        </p:nvSpPr>
        <p:spPr>
          <a:xfrm>
            <a:off x="6586538" y="612775"/>
            <a:ext cx="957263" cy="457200"/>
          </a:xfrm>
          <a:prstGeom prst="rect">
            <a:avLst/>
          </a:prstGeom>
        </p:spPr>
        <p:txBody>
          <a:bodyPr vert="horz"/>
          <a:lstStyle>
            <a:lvl1pPr algn="l" eaLnBrk="1" latinLnBrk="0" hangingPunct="1">
              <a:defRPr kumimoji="0" sz="800">
                <a:solidFill>
                  <a:schemeClr val="accent2"/>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23" name="灯片编号占位符 22"/>
          <p:cNvSpPr>
            <a:spLocks noGrp="1"/>
          </p:cNvSpPr>
          <p:nvPr>
            <p:ph type="sldNum" sz="quarter" idx="4"/>
          </p:nvPr>
        </p:nvSpPr>
        <p:spPr>
          <a:xfrm>
            <a:off x="8174038" y="1588"/>
            <a:ext cx="762000" cy="366713"/>
          </a:xfrm>
          <a:prstGeom prst="rect">
            <a:avLst/>
          </a:prstGeom>
        </p:spPr>
        <p:txBody>
          <a:bodyPr vert="horz" wrap="square" lIns="91440" tIns="45720" rIns="91440" bIns="45720" numCol="1" anchor="b" anchorCtr="0" compatLnSpc="1"/>
          <a:lstStyle>
            <a:lvl1pPr algn="r" eaLnBrk="1" hangingPunct="1">
              <a:defRPr sz="1800">
                <a:solidFill>
                  <a:srgbClr val="FFFFFF"/>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AC8ABE2-FE72-43A4-BA63-315EDD572393}" type="slidenum">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方正姚体" panose="02010601030101010101" pitchFamily="2" charset="-122"/>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2pPr>
      <a:lvl3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3pPr>
      <a:lvl4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4pPr>
      <a:lvl5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5pPr>
      <a:lvl6pPr marL="4572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6pPr>
      <a:lvl7pPr marL="9144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7pPr>
      <a:lvl8pPr marL="13716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8pPr>
      <a:lvl9pPr marL="18288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9pPr>
    </p:titleStyle>
    <p:bodyStyle>
      <a:lvl1pPr marL="365125" indent="-255905" algn="l" rtl="0" eaLnBrk="0" fontAlgn="base" hangingPunct="0">
        <a:spcBef>
          <a:spcPts val="300"/>
        </a:spcBef>
        <a:spcAft>
          <a:spcPct val="0"/>
        </a:spcAft>
        <a:buClr>
          <a:srgbClr val="8D89A4"/>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8D89A4"/>
        </a:buClr>
        <a:buFont typeface="Georgia" panose="02040502050405020303" pitchFamily="18" charset="0"/>
        <a:buChar char="▫"/>
        <a:defRPr sz="2000" kern="1200">
          <a:solidFill>
            <a:srgbClr val="8D89A4"/>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mailto:chenhm@aqsiqch.ac.cn" TargetMode="External"/><Relationship Id="rId1" Type="http://schemas.openxmlformats.org/officeDocument/2006/relationships/image" Target="../media/image30.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1.pn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ChangeArrowheads="1"/>
          </p:cNvSpPr>
          <p:nvPr>
            <p:ph type="ctrTitle"/>
          </p:nvPr>
        </p:nvSpPr>
        <p:spPr>
          <a:xfrm>
            <a:off x="323850" y="1989138"/>
            <a:ext cx="8496300" cy="865188"/>
          </a:xfrm>
        </p:spPr>
        <p:txBody>
          <a:bodyPr vert="horz" wrap="square" lIns="91440" tIns="45720" rIns="91440" bIns="45720" numCol="1" anchor="b" anchorCtr="0" compatLnSpc="1">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smtClean="0">
                <a:ln>
                  <a:noFill/>
                </a:ln>
                <a:solidFill>
                  <a:srgbClr val="FFFFCC"/>
                </a:solidFill>
                <a:effectLst>
                  <a:outerShdw blurRad="38100" dist="38100" dir="2700000" algn="tl">
                    <a:srgbClr val="C0C0C0"/>
                  </a:outerShdw>
                </a:effectLst>
                <a:uLnTx/>
                <a:uFillTx/>
                <a:latin typeface="Imprint MT Shadow" panose="04020605060303030202" pitchFamily="82" charset="0"/>
                <a:ea typeface="隶书" panose="02010509060101010101" pitchFamily="49" charset="-122"/>
                <a:cs typeface="+mj-cs"/>
              </a:rPr>
              <a:t>化学品安全管理政策法规评述</a:t>
            </a:r>
            <a:endParaRPr kumimoji="0" lang="zh-CN" altLang="en-US" sz="4000" b="0" i="0" u="none" strike="noStrike" kern="1200" cap="none" spc="0" normalizeH="0" baseline="0" noProof="0" dirty="0" smtClean="0">
              <a:ln>
                <a:noFill/>
              </a:ln>
              <a:solidFill>
                <a:srgbClr val="FFFFCC"/>
              </a:solidFill>
              <a:effectLst>
                <a:outerShdw blurRad="38100" dist="38100" dir="2700000" algn="tl">
                  <a:srgbClr val="C0C0C0"/>
                </a:outerShdw>
              </a:effectLst>
              <a:uLnTx/>
              <a:uFillTx/>
              <a:latin typeface="Imprint MT Shadow" panose="04020605060303030202" pitchFamily="82" charset="0"/>
              <a:ea typeface="隶书" panose="02010509060101010101" pitchFamily="49" charset="-122"/>
              <a:cs typeface="+mj-cs"/>
            </a:endParaRPr>
          </a:p>
        </p:txBody>
      </p:sp>
      <p:sp>
        <p:nvSpPr>
          <p:cNvPr id="7171" name="Rectangle 3"/>
          <p:cNvSpPr>
            <a:spLocks noGrp="1"/>
          </p:cNvSpPr>
          <p:nvPr>
            <p:ph type="subTitle" idx="1"/>
          </p:nvPr>
        </p:nvSpPr>
        <p:spPr>
          <a:xfrm>
            <a:off x="6876415" y="6165215"/>
            <a:ext cx="2087563" cy="431800"/>
          </a:xfrm>
          <a:ln/>
        </p:spPr>
        <p:txBody>
          <a:bodyPr vert="horz" wrap="square" lIns="91440" tIns="45720" rIns="91440" bIns="45720" anchor="t" anchorCtr="0"/>
          <a:p>
            <a:pPr marL="63500" eaLnBrk="1" hangingPunct="1">
              <a:buClr>
                <a:srgbClr val="0BD0D9"/>
              </a:buClr>
              <a:buSzTx/>
            </a:pPr>
            <a:r>
              <a:rPr lang="en-US" altLang="zh-CN" sz="2000" b="1" kern="1200" dirty="0">
                <a:solidFill>
                  <a:srgbClr val="115964"/>
                </a:solidFill>
                <a:latin typeface="Palatino Linotype" panose="02040502050505030304" pitchFamily="18" charset="0"/>
                <a:ea typeface="隶书" panose="02010509060101010101" pitchFamily="49" charset="-122"/>
                <a:cs typeface="+mn-cs"/>
              </a:rPr>
              <a:t>2022</a:t>
            </a:r>
            <a:r>
              <a:rPr lang="zh-CN" altLang="en-US" sz="2000" b="1" kern="1200" dirty="0">
                <a:solidFill>
                  <a:srgbClr val="115964"/>
                </a:solidFill>
                <a:latin typeface="Palatino Linotype" panose="02040502050505030304" pitchFamily="18" charset="0"/>
                <a:ea typeface="隶书" panose="02010509060101010101" pitchFamily="49" charset="-122"/>
                <a:cs typeface="+mn-cs"/>
              </a:rPr>
              <a:t>年</a:t>
            </a:r>
            <a:r>
              <a:rPr lang="en-US" altLang="zh-CN" sz="2000" b="1" kern="1200" dirty="0">
                <a:solidFill>
                  <a:srgbClr val="115964"/>
                </a:solidFill>
                <a:latin typeface="Palatino Linotype" panose="02040502050505030304" pitchFamily="18" charset="0"/>
                <a:ea typeface="隶书" panose="02010509060101010101" pitchFamily="49" charset="-122"/>
                <a:cs typeface="+mn-cs"/>
              </a:rPr>
              <a:t>4</a:t>
            </a:r>
            <a:r>
              <a:rPr lang="zh-CN" altLang="en-US" sz="2000" b="1" kern="1200" dirty="0">
                <a:solidFill>
                  <a:srgbClr val="115964"/>
                </a:solidFill>
                <a:latin typeface="Palatino Linotype" panose="02040502050505030304" pitchFamily="18" charset="0"/>
                <a:ea typeface="隶书" panose="02010509060101010101" pitchFamily="49" charset="-122"/>
                <a:cs typeface="+mn-cs"/>
              </a:rPr>
              <a:t>月</a:t>
            </a:r>
            <a:endParaRPr lang="en-US" altLang="zh-CN" sz="2000" b="1" kern="1200" dirty="0">
              <a:solidFill>
                <a:srgbClr val="115964"/>
              </a:solidFill>
              <a:latin typeface="Palatino Linotype" panose="02040502050505030304" pitchFamily="18" charset="0"/>
              <a:ea typeface="隶书" panose="02010509060101010101" pitchFamily="49" charset="-122"/>
              <a:cs typeface="+mn-cs"/>
            </a:endParaRPr>
          </a:p>
        </p:txBody>
      </p:sp>
      <p:pic>
        <p:nvPicPr>
          <p:cNvPr id="5" name="图片 4" descr="最新检科院带圈.jpg"/>
          <p:cNvPicPr>
            <a:picLocks noChangeAspect="1"/>
          </p:cNvPicPr>
          <p:nvPr/>
        </p:nvPicPr>
        <p:blipFill>
          <a:blip r:embed="rId1" cstate="print"/>
          <a:srcRect l="24022" r="20698" b="44209"/>
          <a:stretch>
            <a:fillRect/>
          </a:stretch>
        </p:blipFill>
        <p:spPr>
          <a:xfrm>
            <a:off x="0" y="116632"/>
            <a:ext cx="1656184" cy="1741713"/>
          </a:xfrm>
          <a:prstGeom prst="rect">
            <a:avLst/>
          </a:prstGeom>
          <a:ln>
            <a:noFill/>
          </a:ln>
          <a:effectLst>
            <a:softEdge rad="112500"/>
          </a:effectLst>
        </p:spPr>
      </p:pic>
      <p:sp>
        <p:nvSpPr>
          <p:cNvPr id="7173" name="TextBox 5"/>
          <p:cNvSpPr txBox="1"/>
          <p:nvPr/>
        </p:nvSpPr>
        <p:spPr>
          <a:xfrm>
            <a:off x="827088" y="5084763"/>
            <a:ext cx="6769100" cy="1200150"/>
          </a:xfrm>
          <a:prstGeom prst="rect">
            <a:avLst/>
          </a:prstGeom>
          <a:noFill/>
          <a:ln w="9525">
            <a:noFill/>
          </a:ln>
        </p:spPr>
        <p:txBody>
          <a:bodyPr>
            <a:spAutoFit/>
          </a:bodyPr>
          <a:p>
            <a:pPr eaLnBrk="1" hangingPunct="1"/>
            <a:r>
              <a:rPr lang="zh-CN" altLang="en-US" sz="2400" b="1" dirty="0">
                <a:solidFill>
                  <a:srgbClr val="115964"/>
                </a:solidFill>
                <a:latin typeface="Palatino Linotype" panose="02040502050505030304" pitchFamily="18" charset="0"/>
                <a:ea typeface="隶书" panose="02010509060101010101" pitchFamily="49" charset="-122"/>
              </a:rPr>
              <a:t>           中国检验检疫科学研究院</a:t>
            </a:r>
            <a:endParaRPr lang="en-US" altLang="zh-CN" sz="2400" b="1" dirty="0">
              <a:solidFill>
                <a:srgbClr val="115964"/>
              </a:solidFill>
              <a:latin typeface="Palatino Linotype" panose="02040502050505030304" pitchFamily="18" charset="0"/>
              <a:ea typeface="隶书" panose="02010509060101010101" pitchFamily="49" charset="-122"/>
            </a:endParaRPr>
          </a:p>
          <a:p>
            <a:pPr eaLnBrk="1" hangingPunct="1"/>
            <a:r>
              <a:rPr lang="zh-CN" altLang="en-US" sz="2400" b="1" dirty="0">
                <a:solidFill>
                  <a:srgbClr val="115964"/>
                </a:solidFill>
                <a:latin typeface="Palatino Linotype" panose="02040502050505030304" pitchFamily="18" charset="0"/>
                <a:ea typeface="隶书" panose="02010509060101010101" pitchFamily="49" charset="-122"/>
              </a:rPr>
              <a:t>           中检科健（天津）检验检测有限责任公司</a:t>
            </a:r>
            <a:endParaRPr lang="en-US" altLang="zh-CN" sz="2400" b="1" dirty="0">
              <a:solidFill>
                <a:srgbClr val="115964"/>
              </a:solidFill>
              <a:latin typeface="Palatino Linotype" panose="02040502050505030304" pitchFamily="18" charset="0"/>
              <a:ea typeface="隶书" panose="02010509060101010101" pitchFamily="49" charset="-122"/>
            </a:endParaRPr>
          </a:p>
          <a:p>
            <a:pPr algn="ctr" eaLnBrk="1" hangingPunct="1"/>
            <a:endParaRPr lang="zh-CN" altLang="en-US" sz="2400" b="1" dirty="0">
              <a:solidFill>
                <a:srgbClr val="115964"/>
              </a:solidFill>
              <a:latin typeface="Palatino Linotype" panose="02040502050505030304" pitchFamily="18" charset="0"/>
              <a:ea typeface="隶书" panose="02010509060101010101" pitchFamily="49" charset="-122"/>
            </a:endParaRPr>
          </a:p>
        </p:txBody>
      </p:sp>
      <p:sp>
        <p:nvSpPr>
          <p:cNvPr id="7174" name="TextBox 6"/>
          <p:cNvSpPr txBox="1"/>
          <p:nvPr/>
        </p:nvSpPr>
        <p:spPr>
          <a:xfrm>
            <a:off x="1403350" y="4076700"/>
            <a:ext cx="6192838" cy="1570038"/>
          </a:xfrm>
          <a:prstGeom prst="rect">
            <a:avLst/>
          </a:prstGeom>
          <a:noFill/>
          <a:ln w="9525">
            <a:noFill/>
          </a:ln>
        </p:spPr>
        <p:txBody>
          <a:bodyPr>
            <a:spAutoFit/>
          </a:bodyPr>
          <a:p>
            <a:pPr eaLnBrk="1" hangingPunct="1"/>
            <a:r>
              <a:rPr lang="zh-CN" altLang="en-US" sz="2400" b="1" dirty="0">
                <a:solidFill>
                  <a:srgbClr val="115964"/>
                </a:solidFill>
                <a:latin typeface="Palatino Linotype" panose="02040502050505030304" pitchFamily="18" charset="0"/>
                <a:ea typeface="隶书" panose="02010509060101010101" pitchFamily="49" charset="-122"/>
              </a:rPr>
              <a:t>陈会明    博士</a:t>
            </a:r>
            <a:r>
              <a:rPr lang="en-US" altLang="zh-CN" sz="2400" b="1" dirty="0">
                <a:solidFill>
                  <a:srgbClr val="115964"/>
                </a:solidFill>
                <a:latin typeface="Palatino Linotype" panose="02040502050505030304" pitchFamily="18" charset="0"/>
                <a:ea typeface="隶书" panose="02010509060101010101" pitchFamily="49" charset="-122"/>
              </a:rPr>
              <a:t>/</a:t>
            </a:r>
            <a:r>
              <a:rPr lang="zh-CN" altLang="en-US" sz="2400" b="1" dirty="0">
                <a:solidFill>
                  <a:srgbClr val="115964"/>
                </a:solidFill>
                <a:latin typeface="Palatino Linotype" panose="02040502050505030304" pitchFamily="18" charset="0"/>
                <a:ea typeface="隶书" panose="02010509060101010101" pitchFamily="49" charset="-122"/>
              </a:rPr>
              <a:t>研究员  </a:t>
            </a:r>
            <a:endParaRPr lang="en-US" altLang="zh-CN" sz="2400" b="1" dirty="0">
              <a:solidFill>
                <a:srgbClr val="115964"/>
              </a:solidFill>
              <a:latin typeface="Palatino Linotype" panose="02040502050505030304" pitchFamily="18" charset="0"/>
              <a:ea typeface="隶书" panose="02010509060101010101" pitchFamily="49" charset="-122"/>
            </a:endParaRPr>
          </a:p>
          <a:p>
            <a:pPr eaLnBrk="1" hangingPunct="1"/>
            <a:r>
              <a:rPr lang="en-US" altLang="zh-CN" sz="2400" b="1" dirty="0">
                <a:solidFill>
                  <a:srgbClr val="115964"/>
                </a:solidFill>
                <a:latin typeface="Palatino Linotype" panose="02040502050505030304" pitchFamily="18" charset="0"/>
                <a:ea typeface="隶书" panose="02010509060101010101" pitchFamily="49" charset="-122"/>
              </a:rPr>
              <a:t>                </a:t>
            </a:r>
            <a:r>
              <a:rPr lang="zh-CN" altLang="en-US" sz="2400" b="1" dirty="0">
                <a:solidFill>
                  <a:srgbClr val="115964"/>
                </a:solidFill>
                <a:latin typeface="Palatino Linotype" panose="02040502050505030304" pitchFamily="18" charset="0"/>
                <a:ea typeface="隶书" panose="02010509060101010101" pitchFamily="49" charset="-122"/>
              </a:rPr>
              <a:t>董事长</a:t>
            </a:r>
            <a:r>
              <a:rPr lang="en-US" altLang="zh-CN" sz="2400" b="1" dirty="0">
                <a:solidFill>
                  <a:srgbClr val="115964"/>
                </a:solidFill>
                <a:latin typeface="Palatino Linotype" panose="02040502050505030304" pitchFamily="18" charset="0"/>
                <a:ea typeface="隶书" panose="02010509060101010101" pitchFamily="49" charset="-122"/>
              </a:rPr>
              <a:t>/</a:t>
            </a:r>
            <a:r>
              <a:rPr lang="zh-CN" altLang="en-US" sz="2400" b="1" dirty="0">
                <a:solidFill>
                  <a:srgbClr val="115964"/>
                </a:solidFill>
                <a:latin typeface="Palatino Linotype" panose="02040502050505030304" pitchFamily="18" charset="0"/>
                <a:ea typeface="隶书" panose="02010509060101010101" pitchFamily="49" charset="-122"/>
              </a:rPr>
              <a:t>总经理</a:t>
            </a:r>
            <a:endParaRPr lang="en-US" altLang="zh-CN" sz="2400" b="1" dirty="0">
              <a:solidFill>
                <a:srgbClr val="115964"/>
              </a:solidFill>
              <a:latin typeface="Palatino Linotype" panose="02040502050505030304" pitchFamily="18" charset="0"/>
              <a:ea typeface="隶书" panose="02010509060101010101" pitchFamily="49" charset="-122"/>
            </a:endParaRPr>
          </a:p>
          <a:p>
            <a:pPr algn="ctr" eaLnBrk="1" hangingPunct="1"/>
            <a:r>
              <a:rPr lang="zh-CN" altLang="en-US" sz="2400" b="1" dirty="0">
                <a:solidFill>
                  <a:srgbClr val="115964"/>
                </a:solidFill>
                <a:latin typeface="Palatino Linotype" panose="02040502050505030304" pitchFamily="18" charset="0"/>
                <a:ea typeface="隶书" panose="02010509060101010101" pitchFamily="49" charset="-122"/>
              </a:rPr>
              <a:t>                       </a:t>
            </a:r>
            <a:endParaRPr lang="en-US" altLang="zh-CN" sz="2400" b="1" dirty="0">
              <a:solidFill>
                <a:srgbClr val="115964"/>
              </a:solidFill>
              <a:latin typeface="Palatino Linotype" panose="02040502050505030304" pitchFamily="18" charset="0"/>
              <a:ea typeface="隶书" panose="02010509060101010101" pitchFamily="49" charset="-122"/>
            </a:endParaRPr>
          </a:p>
          <a:p>
            <a:pPr algn="ctr" eaLnBrk="1" hangingPunct="1"/>
            <a:endParaRPr lang="zh-CN" altLang="en-US" sz="2400" b="1" dirty="0">
              <a:solidFill>
                <a:srgbClr val="115964"/>
              </a:solidFill>
              <a:latin typeface="Palatino Linotype" panose="02040502050505030304" pitchFamily="18" charset="0"/>
              <a:ea typeface="隶书" panose="020105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323850" y="750888"/>
            <a:ext cx="6911975" cy="504825"/>
          </a:xfrm>
        </p:spPr>
        <p:txBody>
          <a:bodyPr vert="horz" wrap="square" lIns="91440" tIns="45720" rIns="91440" bIns="45720" numCol="1" anchor="ctr" anchorCtr="0" compatLnSpc="1">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欧洲化学品管理历程</a:t>
            </a:r>
            <a:endParaRPr kumimoji="0" lang="zh-CN" altLang="en-US" sz="32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endParaRPr>
          </a:p>
        </p:txBody>
      </p:sp>
      <p:sp>
        <p:nvSpPr>
          <p:cNvPr id="56323" name="Rectangle 3"/>
          <p:cNvSpPr>
            <a:spLocks noGrp="1" noChangeArrowheads="1"/>
          </p:cNvSpPr>
          <p:nvPr>
            <p:ph idx="1"/>
          </p:nvPr>
        </p:nvSpPr>
        <p:spPr>
          <a:xfrm>
            <a:off x="611188" y="1916113"/>
            <a:ext cx="8137525" cy="4613275"/>
          </a:xfrm>
        </p:spPr>
        <p:txBody>
          <a:bodyPr vert="horz" wrap="square" lIns="91440" tIns="45720" rIns="91440" bIns="45720" numCol="1" anchor="t" anchorCtr="0" compatLnSpc="1">
            <a:normAutofit/>
          </a:bodyPr>
          <a:lstStyle/>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None/>
              <a:defRPr/>
            </a:pPr>
            <a:r>
              <a:rPr kumimoji="0" lang="zh-CN" altLang="zh-CN" sz="3000" b="1" i="0" u="none" strike="noStrike" kern="1200" cap="none" spc="0" normalizeH="0" baseline="0" noProof="0" smtClean="0">
                <a:ln>
                  <a:noFill/>
                </a:ln>
                <a:solidFill>
                  <a:srgbClr val="FF9933"/>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欧洲化学品管理体系经历了三个阶段</a:t>
            </a:r>
            <a:endParaRPr kumimoji="0" lang="zh-CN" altLang="zh-CN" sz="3000" b="1" i="0" u="none" strike="noStrike" kern="1200" cap="none" spc="0" normalizeH="0" baseline="0" noProof="0" smtClean="0">
              <a:ln>
                <a:noFill/>
              </a:ln>
              <a:solidFill>
                <a:srgbClr val="FF9933"/>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endParaRPr kumimoji="0" lang="zh-CN" altLang="zh-CN" sz="1100" b="0" i="0" u="none" strike="noStrike" kern="1200" cap="none" spc="0" normalizeH="0" baseline="0" noProof="0" smtClean="0">
              <a:ln>
                <a:noFill/>
              </a:ln>
              <a:solidFill>
                <a:schemeClr val="tx1"/>
              </a:solidFill>
              <a:effectLst/>
              <a:uLnTx/>
              <a:uFillTx/>
              <a:latin typeface="+mn-lt"/>
              <a:ea typeface="+mn-ea"/>
              <a:cs typeface="+mn-cs"/>
            </a:endParaRPr>
          </a:p>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endParaRPr kumimoji="0" lang="zh-CN" altLang="zh-CN" sz="80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None/>
              <a:defRPr/>
            </a:pPr>
            <a:endParaRPr kumimoji="0" lang="zh-CN" altLang="en-US" sz="80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pic>
        <p:nvPicPr>
          <p:cNvPr id="6" name="图片 5" descr="最新检科院带圈.jpg"/>
          <p:cNvPicPr>
            <a:picLocks noChangeAspect="1"/>
          </p:cNvPicPr>
          <p:nvPr/>
        </p:nvPicPr>
        <p:blipFill>
          <a:blip r:embed="rId1" cstate="print"/>
          <a:srcRect l="24022" r="20698" b="44209"/>
          <a:stretch>
            <a:fillRect/>
          </a:stretch>
        </p:blipFill>
        <p:spPr>
          <a:xfrm>
            <a:off x="8153884" y="5760497"/>
            <a:ext cx="1043607" cy="1097503"/>
          </a:xfrm>
          <a:prstGeom prst="rect">
            <a:avLst/>
          </a:prstGeom>
          <a:ln>
            <a:noFill/>
          </a:ln>
          <a:effectLst>
            <a:softEdge rad="112500"/>
          </a:effectLst>
        </p:spPr>
      </p:pic>
      <p:pic>
        <p:nvPicPr>
          <p:cNvPr id="17413" name="图片 1"/>
          <p:cNvPicPr>
            <a:picLocks noChangeAspect="1"/>
          </p:cNvPicPr>
          <p:nvPr/>
        </p:nvPicPr>
        <p:blipFill>
          <a:blip r:embed="rId2"/>
          <a:stretch>
            <a:fillRect/>
          </a:stretch>
        </p:blipFill>
        <p:spPr>
          <a:xfrm>
            <a:off x="6516688" y="595313"/>
            <a:ext cx="2419350" cy="1409700"/>
          </a:xfrm>
          <a:prstGeom prst="rect">
            <a:avLst/>
          </a:prstGeom>
          <a:noFill/>
          <a:ln w="9525">
            <a:noFill/>
          </a:ln>
        </p:spPr>
      </p:pic>
      <p:pic>
        <p:nvPicPr>
          <p:cNvPr id="17414" name="图片 2"/>
          <p:cNvPicPr>
            <a:picLocks noChangeAspect="1"/>
          </p:cNvPicPr>
          <p:nvPr/>
        </p:nvPicPr>
        <p:blipFill>
          <a:blip r:embed="rId3"/>
          <a:stretch>
            <a:fillRect/>
          </a:stretch>
        </p:blipFill>
        <p:spPr>
          <a:xfrm>
            <a:off x="1042988" y="2492375"/>
            <a:ext cx="6634162" cy="40322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539750" y="476250"/>
            <a:ext cx="6911975" cy="504825"/>
          </a:xfrm>
        </p:spPr>
        <p:txBody>
          <a:bodyPr vert="horz" wrap="square" lIns="91440" tIns="45720" rIns="91440" bIns="45720" numCol="1" anchor="ctr" anchorCtr="0" compatLnSpc="1">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欧洲化学品管理历程</a:t>
            </a:r>
            <a:endParaRPr kumimoji="0" lang="zh-CN" altLang="en-US" sz="32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endParaRPr>
          </a:p>
        </p:txBody>
      </p:sp>
      <p:sp>
        <p:nvSpPr>
          <p:cNvPr id="56323" name="Rectangle 3"/>
          <p:cNvSpPr>
            <a:spLocks noGrp="1" noChangeArrowheads="1"/>
          </p:cNvSpPr>
          <p:nvPr>
            <p:ph idx="1"/>
          </p:nvPr>
        </p:nvSpPr>
        <p:spPr>
          <a:xfrm>
            <a:off x="323850" y="1412875"/>
            <a:ext cx="8281988" cy="4972050"/>
          </a:xfrm>
        </p:spPr>
        <p:txBody>
          <a:bodyPr vert="horz" wrap="square" lIns="91440" tIns="45720" rIns="91440" bIns="45720" numCol="1" anchor="t" anchorCtr="0" compatLnSpc="1">
            <a:normAutofit/>
          </a:bodyPr>
          <a:lstStyle/>
          <a:p>
            <a:pPr marL="365125" marR="0" lvl="0" indent="-255905" algn="l" defTabSz="914400" rtl="0" eaLnBrk="1" fontAlgn="base" latinLnBrk="0" hangingPunct="1">
              <a:lnSpc>
                <a:spcPct val="80000"/>
              </a:lnSpc>
              <a:spcBef>
                <a:spcPts val="300"/>
              </a:spcBef>
              <a:spcAft>
                <a:spcPct val="0"/>
              </a:spcAft>
              <a:buClr>
                <a:srgbClr val="8D89A4"/>
              </a:buClr>
              <a:buSzTx/>
              <a:buFont typeface="Georgia" panose="02040502050405020303" pitchFamily="18" charset="0"/>
              <a:buChar char="•"/>
              <a:defRPr/>
            </a:pPr>
            <a:endParaRPr kumimoji="0" lang="zh-CN" altLang="en-US" sz="2000" b="1" i="0" u="none" strike="noStrike" kern="1200" cap="none" spc="0" normalizeH="0" baseline="0" noProof="0" smtClean="0">
              <a:ln>
                <a:noFill/>
              </a:ln>
              <a:solidFill>
                <a:srgbClr val="FF9933"/>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65125" marR="0" lvl="0" indent="-255905" algn="l" defTabSz="914400" rtl="0" eaLnBrk="0" fontAlgn="base" latinLnBrk="0" hangingPunct="0">
              <a:lnSpc>
                <a:spcPct val="80000"/>
              </a:lnSpc>
              <a:spcBef>
                <a:spcPts val="300"/>
              </a:spcBef>
              <a:spcAft>
                <a:spcPct val="0"/>
              </a:spcAft>
              <a:buClr>
                <a:srgbClr val="8D89A4"/>
              </a:buClr>
              <a:buSzTx/>
              <a:buFont typeface="Georgia" panose="02040502050405020303" pitchFamily="18" charset="0"/>
              <a:buNone/>
              <a:defRPr/>
            </a:pPr>
            <a:r>
              <a:rPr kumimoji="0" lang="zh-CN" altLang="zh-CN" sz="3200" b="1" i="0" u="none" strike="noStrike" kern="1200" cap="none" spc="0" normalizeH="0" baseline="0" noProof="0" smtClean="0">
                <a:ln>
                  <a:noFill/>
                </a:ln>
                <a:solidFill>
                  <a:srgbClr val="FF9933"/>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三个阶段</a:t>
            </a:r>
            <a:endParaRPr kumimoji="0" lang="zh-CN" altLang="zh-CN" sz="3200" b="1" i="0" u="none" strike="noStrike" kern="1200" cap="none" spc="0" normalizeH="0" baseline="0" noProof="0" smtClean="0">
              <a:ln>
                <a:noFill/>
              </a:ln>
              <a:solidFill>
                <a:srgbClr val="FF9933"/>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365125" marR="0" lvl="0" indent="-255905" algn="l" defTabSz="914400" rtl="0" eaLnBrk="0" fontAlgn="base" latinLnBrk="0" hangingPunct="0">
              <a:lnSpc>
                <a:spcPct val="80000"/>
              </a:lnSpc>
              <a:spcBef>
                <a:spcPts val="300"/>
              </a:spcBef>
              <a:spcAft>
                <a:spcPct val="0"/>
              </a:spcAft>
              <a:buClr>
                <a:srgbClr val="8D89A4"/>
              </a:buClr>
              <a:buSzTx/>
              <a:buFont typeface="Georgia" panose="02040502050405020303" pitchFamily="18" charset="0"/>
              <a:buChar char="•"/>
              <a:defRPr/>
            </a:pPr>
            <a:r>
              <a:rPr kumimoji="0" lang="en-US" altLang="zh-CN" sz="700" b="1"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700" b="1" i="0" u="none" strike="noStrike" kern="1200" cap="none" spc="0" normalizeH="0" baseline="0" noProof="0" smtClean="0">
              <a:ln>
                <a:noFill/>
              </a:ln>
              <a:solidFill>
                <a:schemeClr val="tx1"/>
              </a:solidFill>
              <a:effectLst/>
              <a:uLnTx/>
              <a:uFillTx/>
              <a:latin typeface="+mn-lt"/>
              <a:ea typeface="+mn-ea"/>
              <a:cs typeface="+mn-cs"/>
            </a:endParaRPr>
          </a:p>
          <a:p>
            <a:pPr marL="365125" marR="0" lvl="0" indent="-255905" algn="l" defTabSz="914400" rtl="0" eaLnBrk="0" fontAlgn="base" latinLnBrk="0" hangingPunct="0">
              <a:lnSpc>
                <a:spcPct val="80000"/>
              </a:lnSpc>
              <a:spcBef>
                <a:spcPts val="300"/>
              </a:spcBef>
              <a:spcAft>
                <a:spcPct val="0"/>
              </a:spcAft>
              <a:buClr>
                <a:srgbClr val="8D89A4"/>
              </a:buClr>
              <a:buSzTx/>
              <a:buFont typeface="Georgia" panose="02040502050405020303" pitchFamily="18" charset="0"/>
              <a:buChar char="•"/>
              <a:defRPr/>
            </a:pPr>
            <a:endParaRPr kumimoji="0" lang="en-US" altLang="zh-CN" sz="300" b="1" i="0" u="none" strike="noStrike" kern="1200" cap="none" spc="0" normalizeH="0" baseline="0" noProof="0" smtClean="0">
              <a:ln>
                <a:noFill/>
              </a:ln>
              <a:solidFill>
                <a:schemeClr val="tx1"/>
              </a:solidFill>
              <a:effectLst/>
              <a:uLnTx/>
              <a:uFillTx/>
              <a:latin typeface="+mn-lt"/>
              <a:ea typeface="+mn-ea"/>
              <a:cs typeface="+mn-cs"/>
            </a:endParaRPr>
          </a:p>
          <a:p>
            <a:pPr marL="365125" marR="0" lvl="0" indent="-255905" algn="l" defTabSz="914400" rtl="0" eaLnBrk="0" fontAlgn="base" latinLnBrk="0" hangingPunct="0">
              <a:lnSpc>
                <a:spcPct val="80000"/>
              </a:lnSpc>
              <a:spcBef>
                <a:spcPts val="300"/>
              </a:spcBef>
              <a:spcAft>
                <a:spcPct val="0"/>
              </a:spcAft>
              <a:buClr>
                <a:srgbClr val="8D89A4"/>
              </a:buClr>
              <a:buSzTx/>
              <a:buFont typeface="Georgia" panose="02040502050405020303" pitchFamily="18" charset="0"/>
              <a:buChar char="•"/>
              <a:defRPr/>
            </a:pPr>
            <a:endParaRPr kumimoji="0" lang="zh-CN" altLang="zh-CN" sz="300" b="0" i="0" u="none" strike="noStrike" kern="1200" cap="none" spc="0" normalizeH="0" baseline="0" noProof="0" smtClean="0">
              <a:ln>
                <a:noFill/>
              </a:ln>
              <a:solidFill>
                <a:schemeClr val="tx1"/>
              </a:solidFill>
              <a:effectLst/>
              <a:uLnTx/>
              <a:uFillTx/>
              <a:latin typeface="+mn-lt"/>
              <a:ea typeface="+mn-ea"/>
              <a:cs typeface="+mn-cs"/>
            </a:endParaRPr>
          </a:p>
          <a:p>
            <a:pPr marL="365125" marR="0" lvl="0" indent="-255905" algn="l" defTabSz="914400" rtl="0" eaLnBrk="0" fontAlgn="base" latinLnBrk="0" hangingPunct="0">
              <a:lnSpc>
                <a:spcPct val="80000"/>
              </a:lnSpc>
              <a:spcBef>
                <a:spcPts val="300"/>
              </a:spcBef>
              <a:spcAft>
                <a:spcPct val="0"/>
              </a:spcAft>
              <a:buClr>
                <a:srgbClr val="8D89A4"/>
              </a:buClr>
              <a:buSzTx/>
              <a:buFont typeface="Georgia" panose="02040502050405020303" pitchFamily="18" charset="0"/>
              <a:buChar char="•"/>
              <a:defRPr/>
            </a:pPr>
            <a:r>
              <a:rPr kumimoji="0" lang="zh-CN" altLang="zh-CN" sz="22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t>第一阶段</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在</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1967</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年欧洲共同体出现前，推行的是成员国各自的化学品管理体系。</a:t>
            </a:r>
            <a:endPar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65125" marR="0" lvl="0" indent="-255905" algn="l" defTabSz="914400" rtl="0" eaLnBrk="0" fontAlgn="base" latinLnBrk="0" hangingPunct="0">
              <a:lnSpc>
                <a:spcPct val="80000"/>
              </a:lnSpc>
              <a:spcBef>
                <a:spcPts val="300"/>
              </a:spcBef>
              <a:spcAft>
                <a:spcPct val="0"/>
              </a:spcAft>
              <a:buClr>
                <a:srgbClr val="8D89A4"/>
              </a:buClr>
              <a:buSzTx/>
              <a:buFont typeface="Georgia" panose="02040502050405020303" pitchFamily="18" charset="0"/>
              <a:buNone/>
              <a:defRPr/>
            </a:pP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65125" marR="0" lvl="0" indent="-255905" algn="l" defTabSz="914400" rtl="0" eaLnBrk="0" fontAlgn="base" latinLnBrk="0" hangingPunct="0">
              <a:lnSpc>
                <a:spcPct val="80000"/>
              </a:lnSpc>
              <a:spcBef>
                <a:spcPts val="300"/>
              </a:spcBef>
              <a:spcAft>
                <a:spcPct val="0"/>
              </a:spcAft>
              <a:buClr>
                <a:srgbClr val="8D89A4"/>
              </a:buClr>
              <a:buSzTx/>
              <a:buFont typeface="Georgia" panose="02040502050405020303" pitchFamily="18" charset="0"/>
              <a:buChar char="•"/>
              <a:defRPr/>
            </a:pPr>
            <a:r>
              <a:rPr kumimoji="0" lang="zh-CN" altLang="zh-CN" sz="22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t>第二阶段</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1967-2001</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年，在欧洲共同体成立后，化学品管理体系由不同历史时期的指令和制度</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组成：</a:t>
            </a:r>
            <a:r>
              <a:rPr kumimoji="0" lang="en-US" altLang="zh-CN" sz="2200" b="0" i="0" u="none" strike="noStrike" kern="1200" cap="none" spc="0" normalizeH="0" baseline="0" noProof="0" smtClean="0">
                <a:ln>
                  <a:noFill/>
                </a:ln>
                <a:solidFill>
                  <a:srgbClr val="C00000"/>
                </a:solidFill>
                <a:effectLst/>
                <a:uLnTx/>
                <a:uFillTx/>
                <a:latin typeface="黑体" panose="02010609060101010101" pitchFamily="49" charset="-122"/>
                <a:ea typeface="黑体" panose="02010609060101010101" pitchFamily="49" charset="-122"/>
                <a:cs typeface="+mn-cs"/>
              </a:rPr>
              <a:t>67/548/EEC</a:t>
            </a:r>
            <a:r>
              <a:rPr kumimoji="0" lang="zh-CN" altLang="zh-CN" sz="2200" b="0" i="0" u="none" strike="noStrike" kern="1200" cap="none" spc="0" normalizeH="0" baseline="0" noProof="0" smtClean="0">
                <a:ln>
                  <a:noFill/>
                </a:ln>
                <a:solidFill>
                  <a:srgbClr val="C00000"/>
                </a:solidFill>
                <a:effectLst/>
                <a:uLnTx/>
                <a:uFillTx/>
                <a:latin typeface="黑体" panose="02010609060101010101" pitchFamily="49" charset="-122"/>
                <a:ea typeface="黑体" panose="02010609060101010101" pitchFamily="49" charset="-122"/>
                <a:cs typeface="+mn-cs"/>
              </a:rPr>
              <a:t>指令</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危险化学品的分类、包装及</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标签</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1200" cap="none" spc="0" normalizeH="0" baseline="0" noProof="0" smtClean="0">
                <a:ln>
                  <a:noFill/>
                </a:ln>
                <a:solidFill>
                  <a:srgbClr val="C00000"/>
                </a:solidFill>
                <a:effectLst/>
                <a:uLnTx/>
                <a:uFillTx/>
                <a:latin typeface="黑体" panose="02010609060101010101" pitchFamily="49" charset="-122"/>
                <a:ea typeface="黑体" panose="02010609060101010101" pitchFamily="49" charset="-122"/>
                <a:cs typeface="+mn-cs"/>
              </a:rPr>
              <a:t>88/379/EEC</a:t>
            </a:r>
            <a:r>
              <a:rPr kumimoji="0" lang="zh-CN" altLang="zh-CN" sz="2200" b="0" i="0" u="none" strike="noStrike" kern="1200" cap="none" spc="0" normalizeH="0" baseline="0" noProof="0" smtClean="0">
                <a:ln>
                  <a:noFill/>
                </a:ln>
                <a:solidFill>
                  <a:srgbClr val="C00000"/>
                </a:solidFill>
                <a:effectLst/>
                <a:uLnTx/>
                <a:uFillTx/>
                <a:latin typeface="黑体" panose="02010609060101010101" pitchFamily="49" charset="-122"/>
                <a:ea typeface="黑体" panose="02010609060101010101" pitchFamily="49" charset="-122"/>
                <a:cs typeface="+mn-cs"/>
              </a:rPr>
              <a:t>指令</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危险制剂的分类、包装和</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标签</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t>76/769/EEC</a:t>
            </a:r>
            <a:r>
              <a:rPr kumimoji="0" lang="zh-CN" altLang="zh-CN" sz="22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t>指令</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某些危险物质和制剂限制销售和使用</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t>793/93/EEC</a:t>
            </a:r>
            <a:r>
              <a:rPr kumimoji="0" lang="zh-CN" altLang="zh-CN" sz="22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t>指令</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现有物质危险性评估和控制</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等。</a:t>
            </a:r>
            <a:endPar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65125" marR="0" lvl="0" indent="-255905" algn="l" defTabSz="914400" rtl="0" eaLnBrk="0" fontAlgn="base" latinLnBrk="0" hangingPunct="0">
              <a:lnSpc>
                <a:spcPct val="80000"/>
              </a:lnSpc>
              <a:spcBef>
                <a:spcPts val="300"/>
              </a:spcBef>
              <a:spcAft>
                <a:spcPct val="0"/>
              </a:spcAft>
              <a:buClr>
                <a:srgbClr val="8D89A4"/>
              </a:buClr>
              <a:buSzTx/>
              <a:buFont typeface="Georgia" panose="02040502050405020303" pitchFamily="18" charset="0"/>
              <a:buChar char="•"/>
              <a:defRPr/>
            </a:pPr>
            <a:endPar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65125" marR="0" lvl="0" indent="-255905" algn="l" defTabSz="914400" rtl="0" eaLnBrk="0" fontAlgn="base" latinLnBrk="0" hangingPunct="0">
              <a:lnSpc>
                <a:spcPct val="80000"/>
              </a:lnSpc>
              <a:spcBef>
                <a:spcPts val="300"/>
              </a:spcBef>
              <a:spcAft>
                <a:spcPct val="0"/>
              </a:spcAft>
              <a:buClr>
                <a:srgbClr val="8D89A4"/>
              </a:buClr>
              <a:buSzTx/>
              <a:buFont typeface="Georgia" panose="02040502050405020303" pitchFamily="18" charset="0"/>
              <a:buChar char="•"/>
              <a:defRPr/>
            </a:pP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“旧”化学品管理体系存在很多不足，包括责任分配不合理</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规定负责化学品危险评定的是政府而不是生产、进口和使用化学品的企业。</a:t>
            </a:r>
            <a:endPar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65125" marR="0" lvl="0" indent="-255905" algn="l" defTabSz="914400" rtl="0" eaLnBrk="0" fontAlgn="base" latinLnBrk="0" hangingPunct="0">
              <a:lnSpc>
                <a:spcPct val="80000"/>
              </a:lnSpc>
              <a:spcBef>
                <a:spcPts val="300"/>
              </a:spcBef>
              <a:spcAft>
                <a:spcPct val="0"/>
              </a:spcAft>
              <a:buClr>
                <a:srgbClr val="8D89A4"/>
              </a:buClr>
              <a:buSzTx/>
              <a:buFont typeface="Georgia" panose="02040502050405020303" pitchFamily="18" charset="0"/>
              <a:buNone/>
              <a:defRPr/>
            </a:pPr>
            <a:endParaRPr kumimoji="0" lang="zh-CN" altLang="en-US" sz="18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pic>
        <p:nvPicPr>
          <p:cNvPr id="6" name="图片 5" descr="最新检科院带圈.jpg"/>
          <p:cNvPicPr>
            <a:picLocks noChangeAspect="1"/>
          </p:cNvPicPr>
          <p:nvPr/>
        </p:nvPicPr>
        <p:blipFill>
          <a:blip r:embed="rId1" cstate="print"/>
          <a:srcRect l="24022" r="20698" b="44209"/>
          <a:stretch>
            <a:fillRect/>
          </a:stretch>
        </p:blipFill>
        <p:spPr>
          <a:xfrm>
            <a:off x="8153884" y="5760497"/>
            <a:ext cx="1043607" cy="1097503"/>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539750" y="476250"/>
            <a:ext cx="6911975" cy="504825"/>
          </a:xfrm>
        </p:spPr>
        <p:txBody>
          <a:bodyPr vert="horz" wrap="square" lIns="91440" tIns="45720" rIns="91440" bIns="45720" numCol="1" anchor="ctr" anchorCtr="0" compatLnSpc="1">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欧洲化学品管理历程</a:t>
            </a:r>
            <a:endParaRPr kumimoji="0" lang="zh-CN" altLang="en-US" sz="32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endParaRPr>
          </a:p>
        </p:txBody>
      </p:sp>
      <p:sp>
        <p:nvSpPr>
          <p:cNvPr id="56323" name="Rectangle 3"/>
          <p:cNvSpPr>
            <a:spLocks noGrp="1" noChangeArrowheads="1"/>
          </p:cNvSpPr>
          <p:nvPr>
            <p:ph idx="1"/>
          </p:nvPr>
        </p:nvSpPr>
        <p:spPr>
          <a:xfrm>
            <a:off x="611188" y="1052513"/>
            <a:ext cx="8208963" cy="4895850"/>
          </a:xfrm>
        </p:spPr>
        <p:txBody>
          <a:bodyPr vert="horz" wrap="square" lIns="91440" tIns="45720" rIns="91440" bIns="45720" numCol="1" anchor="t" anchorCtr="0" compatLnSpc="1">
            <a:normAutofit/>
          </a:bodyPr>
          <a:lstStyle/>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None/>
              <a:defRPr/>
            </a:pPr>
            <a:r>
              <a:rPr kumimoji="0" lang="zh-CN" altLang="zh-CN" sz="2400" b="1" i="0" u="none" strike="noStrike" kern="1200" cap="none" spc="0" normalizeH="0" baseline="0" noProof="0" smtClean="0">
                <a:ln>
                  <a:noFill/>
                </a:ln>
                <a:solidFill>
                  <a:srgbClr val="FF9933"/>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三个阶段</a:t>
            </a:r>
            <a:endParaRPr kumimoji="0" lang="en-US" altLang="zh-CN" sz="2400" b="1" i="0" u="none" strike="noStrike" kern="1200" cap="none" spc="0" normalizeH="0" baseline="0" noProof="0" smtClean="0">
              <a:ln>
                <a:noFill/>
              </a:ln>
              <a:solidFill>
                <a:srgbClr val="FF9933"/>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None/>
              <a:defRPr/>
            </a:pPr>
            <a:endParaRPr kumimoji="0" lang="zh-CN" altLang="zh-CN" sz="2400" b="0" i="0" u="none" strike="noStrike" kern="1200" cap="none" spc="0" normalizeH="0" baseline="0" noProof="0" smtClean="0">
              <a:ln>
                <a:noFill/>
              </a:ln>
              <a:solidFill>
                <a:schemeClr val="tx1"/>
              </a:solidFill>
              <a:effectLst/>
              <a:uLnTx/>
              <a:uFillTx/>
              <a:latin typeface="+mn-lt"/>
              <a:ea typeface="+mn-ea"/>
              <a:cs typeface="+mn-cs"/>
            </a:endParaRPr>
          </a:p>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endParaRPr kumimoji="0" lang="zh-CN" altLang="zh-CN" sz="1100" b="0" i="0" u="none" strike="noStrike" kern="1200" cap="none" spc="0" normalizeH="0" baseline="0" noProof="0" smtClean="0">
              <a:ln>
                <a:noFill/>
              </a:ln>
              <a:solidFill>
                <a:schemeClr val="tx1"/>
              </a:solidFill>
              <a:effectLst/>
              <a:uLnTx/>
              <a:uFillTx/>
              <a:latin typeface="+mn-lt"/>
              <a:ea typeface="+mn-ea"/>
              <a:cs typeface="+mn-cs"/>
            </a:endParaRPr>
          </a:p>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None/>
              <a:defRPr/>
            </a:pPr>
            <a:r>
              <a:rPr kumimoji="0" lang="zh-CN" altLang="zh-CN" sz="22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t>第三阶段</a:t>
            </a:r>
            <a:r>
              <a:rPr kumimoji="0" lang="zh-CN" altLang="en-US" sz="22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endParaRPr>
          </a:p>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endParaRPr kumimoji="0" lang="en-US" altLang="zh-CN" sz="2200" b="0" i="0" u="none" strike="noStrike" kern="120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mn-cs"/>
            </a:endParaRPr>
          </a:p>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2001</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年至今，</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建立</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“新”化学品管理体系</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及实施</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endPar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2001</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年，欧盟发布《未来化学品政策战略》白皮书，克服“旧”化学品管理体系中存在的不足之处，</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促进</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欧盟成员国化学品管理制度统一。</a:t>
            </a:r>
            <a:endPar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endPar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10795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2007</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年</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6</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月</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1</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日</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，欧盟</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发布</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化学品管理</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法规</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REACH</a:t>
            </a:r>
            <a:r>
              <a:rPr kumimoji="0" lang="zh-CN"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法规</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，并于</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2008</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年</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6</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月</a:t>
            </a:r>
            <a:r>
              <a:rPr kumimoji="0" lang="en-US" altLang="zh-CN"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1</a:t>
            </a:r>
            <a:r>
              <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rPr>
              <a:t>日生效实施。</a:t>
            </a:r>
            <a:endParaRPr kumimoji="0" lang="zh-CN" altLang="en-US" sz="2200" b="0"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pic>
        <p:nvPicPr>
          <p:cNvPr id="6" name="图片 5" descr="最新检科院带圈.jpg"/>
          <p:cNvPicPr>
            <a:picLocks noChangeAspect="1"/>
          </p:cNvPicPr>
          <p:nvPr/>
        </p:nvPicPr>
        <p:blipFill>
          <a:blip r:embed="rId1" cstate="print"/>
          <a:srcRect l="24022" r="20698" b="44209"/>
          <a:stretch>
            <a:fillRect/>
          </a:stretch>
        </p:blipFill>
        <p:spPr>
          <a:xfrm>
            <a:off x="8100391" y="5760497"/>
            <a:ext cx="1043609" cy="1097503"/>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539750" y="476250"/>
            <a:ext cx="6480175" cy="504825"/>
          </a:xfrm>
        </p:spPr>
        <p:txBody>
          <a:bodyPr vert="horz" wrap="square" lIns="91440" tIns="45720" rIns="91440" bIns="45720" numCol="1" anchor="ctr" anchorCtr="0" compatLnSpc="1">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欧盟</a:t>
            </a:r>
            <a:r>
              <a:rPr kumimoji="0" lang="en-US" altLang="zh-CN" sz="36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REACH</a:t>
            </a:r>
            <a:r>
              <a:rPr kumimoji="0" lang="zh-CN" altLang="en-US" sz="36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法规政策（</a:t>
            </a:r>
            <a:r>
              <a:rPr kumimoji="0" lang="en-US" altLang="zh-CN" sz="36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1</a:t>
            </a:r>
            <a:r>
              <a:rPr kumimoji="0" lang="zh-CN" altLang="en-US" sz="36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a:t>
            </a:r>
            <a:endParaRPr kumimoji="0" lang="zh-CN" altLang="en-US" sz="32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endParaRPr>
          </a:p>
        </p:txBody>
      </p:sp>
      <p:sp>
        <p:nvSpPr>
          <p:cNvPr id="56323" name="Rectangle 3"/>
          <p:cNvSpPr>
            <a:spLocks noGrp="1" noChangeArrowheads="1"/>
          </p:cNvSpPr>
          <p:nvPr>
            <p:ph idx="1"/>
          </p:nvPr>
        </p:nvSpPr>
        <p:spPr>
          <a:xfrm>
            <a:off x="566738" y="1268413"/>
            <a:ext cx="8064500" cy="4895850"/>
          </a:xfrm>
        </p:spPr>
        <p:txBody>
          <a:bodyPr vert="horz" wrap="square" lIns="91440" tIns="45720" rIns="91440" bIns="45720" numCol="1" anchor="t" anchorCtr="0" compatLnSpc="1">
            <a:normAutofit/>
          </a:bodyPr>
          <a:lstStyle/>
          <a:p>
            <a:pPr marL="365125" marR="0" lvl="0" indent="-255905" algn="l" defTabSz="914400" rtl="0" eaLnBrk="1" fontAlgn="base" latinLnBrk="0" hangingPunct="1">
              <a:lnSpc>
                <a:spcPct val="100000"/>
              </a:lnSpc>
              <a:spcBef>
                <a:spcPts val="300"/>
              </a:spcBef>
              <a:spcAft>
                <a:spcPct val="0"/>
              </a:spcAft>
              <a:buClr>
                <a:srgbClr val="8D89A4"/>
              </a:buClr>
              <a:buSzTx/>
              <a:buFont typeface="Georgia" panose="02040502050405020303" pitchFamily="18" charset="0"/>
              <a:buChar char="•"/>
              <a:defRPr/>
            </a:pPr>
            <a:endParaRPr kumimoji="0" lang="zh-CN" altLang="en-US" sz="2400" b="1" i="0" u="none" strike="noStrike" kern="1200" cap="none" spc="0" normalizeH="0" baseline="0" noProof="0" smtClean="0">
              <a:ln>
                <a:noFill/>
              </a:ln>
              <a:solidFill>
                <a:srgbClr val="FF9933"/>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657225" marR="0" lvl="1" indent="-246380" algn="l" defTabSz="914400" rtl="0" eaLnBrk="1" fontAlgn="base" latinLnBrk="0" hangingPunct="1">
              <a:lnSpc>
                <a:spcPct val="100000"/>
              </a:lnSpc>
              <a:spcBef>
                <a:spcPts val="300"/>
              </a:spcBef>
              <a:spcAft>
                <a:spcPct val="0"/>
              </a:spcAft>
              <a:buClr>
                <a:schemeClr val="accent2"/>
              </a:buClr>
              <a:buSzTx/>
              <a:buFont typeface="Wingdings" panose="05000000000000000000" pitchFamily="2" charset="2"/>
              <a:buChar char="l"/>
              <a:defRPr/>
            </a:pPr>
            <a:r>
              <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关于化学品注册、评估、许可和限制法规（</a:t>
            </a:r>
            <a:r>
              <a:rPr kumimoji="0" lang="en-US"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REACH, EC 1907/2006</a:t>
            </a:r>
            <a:r>
              <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endParaRPr kumimoji="0" lang="en-US"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657225" marR="0" lvl="1" indent="-246380" algn="l" defTabSz="914400" rtl="0" eaLnBrk="1" fontAlgn="base" latinLnBrk="0" hangingPunct="1">
              <a:lnSpc>
                <a:spcPct val="100000"/>
              </a:lnSpc>
              <a:spcBef>
                <a:spcPts val="300"/>
              </a:spcBef>
              <a:spcAft>
                <a:spcPct val="0"/>
              </a:spcAft>
              <a:buClr>
                <a:schemeClr val="accent2"/>
              </a:buClr>
              <a:buSzTx/>
              <a:buFont typeface="Wingdings" panose="05000000000000000000" pitchFamily="2" charset="2"/>
              <a:buChar char="l"/>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657225" marR="0" lvl="1" indent="-246380" algn="l" defTabSz="914400" rtl="0" eaLnBrk="1" fontAlgn="base" latinLnBrk="0" hangingPunct="1">
              <a:lnSpc>
                <a:spcPct val="100000"/>
              </a:lnSpc>
              <a:spcBef>
                <a:spcPts val="300"/>
              </a:spcBef>
              <a:spcAft>
                <a:spcPct val="0"/>
              </a:spcAft>
              <a:buClr>
                <a:schemeClr val="accent2"/>
              </a:buClr>
              <a:buSzTx/>
              <a:buFont typeface="Wingdings" panose="05000000000000000000" pitchFamily="2" charset="2"/>
              <a:buChar char="l"/>
              <a:defRPr/>
            </a:pPr>
            <a:r>
              <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  欧盟关于物质和混合物分类、标签和包装的法规（</a:t>
            </a:r>
            <a:r>
              <a:rPr kumimoji="0" lang="en-US"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CLP, EC 1272/2008</a:t>
            </a:r>
            <a:r>
              <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endParaRPr kumimoji="0" lang="en-US"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657225" marR="0" lvl="1" indent="-246380" algn="l" defTabSz="914400" rtl="0" eaLnBrk="1" fontAlgn="base" latinLnBrk="0" hangingPunct="1">
              <a:lnSpc>
                <a:spcPct val="100000"/>
              </a:lnSpc>
              <a:spcBef>
                <a:spcPts val="300"/>
              </a:spcBef>
              <a:spcAft>
                <a:spcPct val="0"/>
              </a:spcAft>
              <a:buClr>
                <a:schemeClr val="accent2"/>
              </a:buClr>
              <a:buSzTx/>
              <a:buFont typeface="Wingdings" panose="05000000000000000000" pitchFamily="2" charset="2"/>
              <a:buChar char="l"/>
              <a:defRPr/>
            </a:pPr>
            <a:endParaRPr kumimoji="0" lang="en-US"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657225" marR="0" lvl="1" indent="-246380" algn="l" defTabSz="914400" rtl="0" eaLnBrk="1" fontAlgn="base" latinLnBrk="0" hangingPunct="1">
              <a:lnSpc>
                <a:spcPct val="100000"/>
              </a:lnSpc>
              <a:spcBef>
                <a:spcPts val="300"/>
              </a:spcBef>
              <a:spcAft>
                <a:spcPct val="0"/>
              </a:spcAft>
              <a:buClr>
                <a:schemeClr val="accent2"/>
              </a:buClr>
              <a:buSzTx/>
              <a:buFont typeface="Wingdings" panose="05000000000000000000" pitchFamily="2" charset="2"/>
              <a:buChar char="l"/>
              <a:defRPr/>
            </a:pPr>
            <a:r>
              <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欧盟</a:t>
            </a:r>
            <a:r>
              <a:rPr kumimoji="0" lang="en-US"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REACH</a:t>
            </a:r>
            <a:r>
              <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测试方法法规（</a:t>
            </a:r>
            <a:r>
              <a:rPr kumimoji="0" lang="en-US"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EC 440/2008</a:t>
            </a:r>
            <a:r>
              <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endParaRPr kumimoji="0" lang="en-US"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657225" marR="0" lvl="1" indent="-246380" algn="l" defTabSz="914400" rtl="0" eaLnBrk="1" fontAlgn="base" latinLnBrk="0" hangingPunct="1">
              <a:lnSpc>
                <a:spcPct val="100000"/>
              </a:lnSpc>
              <a:spcBef>
                <a:spcPts val="300"/>
              </a:spcBef>
              <a:spcAft>
                <a:spcPct val="0"/>
              </a:spcAft>
              <a:buClr>
                <a:schemeClr val="accent2"/>
              </a:buClr>
              <a:buSzTx/>
              <a:buFont typeface="Wingdings" panose="05000000000000000000" pitchFamily="2" charset="2"/>
              <a:buChar char="l"/>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图片 5" descr="最新检科院带圈.jpg"/>
          <p:cNvPicPr>
            <a:picLocks noChangeAspect="1"/>
          </p:cNvPicPr>
          <p:nvPr/>
        </p:nvPicPr>
        <p:blipFill>
          <a:blip r:embed="rId1" cstate="print"/>
          <a:srcRect l="24022" r="20698" b="44209"/>
          <a:stretch>
            <a:fillRect/>
          </a:stretch>
        </p:blipFill>
        <p:spPr>
          <a:xfrm>
            <a:off x="8100391" y="5760497"/>
            <a:ext cx="1043609" cy="1097503"/>
          </a:xfrm>
          <a:prstGeom prst="rect">
            <a:avLst/>
          </a:prstGeom>
          <a:ln>
            <a:noFill/>
          </a:ln>
          <a:effectLst>
            <a:softEdge rad="112500"/>
          </a:effectLst>
        </p:spPr>
      </p:pic>
      <p:sp>
        <p:nvSpPr>
          <p:cNvPr id="5" name="AutoShape 4"/>
          <p:cNvSpPr>
            <a:spLocks noChangeArrowheads="1"/>
          </p:cNvSpPr>
          <p:nvPr/>
        </p:nvSpPr>
        <p:spPr bwMode="auto">
          <a:xfrm>
            <a:off x="4067175" y="4868863"/>
            <a:ext cx="3816350" cy="1439863"/>
          </a:xfrm>
          <a:prstGeom prst="cloudCallout">
            <a:avLst>
              <a:gd name="adj1" fmla="val -39104"/>
              <a:gd name="adj2" fmla="val -65243"/>
            </a:avLst>
          </a:prstGeom>
          <a:solidFill>
            <a:schemeClr val="accent1"/>
          </a:solidFill>
          <a:ln w="9525">
            <a:solidFill>
              <a:schemeClr val="tx1"/>
            </a:solidFill>
            <a:round/>
          </a:ln>
        </p:spPr>
        <p:txBody>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smtClean="0">
                <a:ln>
                  <a:noFill/>
                </a:ln>
                <a:solidFill>
                  <a:srgbClr val="7E963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REACH</a:t>
            </a:r>
            <a:r>
              <a:rPr kumimoji="0" lang="zh-CN" altLang="en-US" sz="1800" b="1" i="0" u="none" strike="noStrike" kern="1200" cap="none" spc="0" normalizeH="0" baseline="0" noProof="0" smtClean="0">
                <a:ln>
                  <a:noFill/>
                </a:ln>
                <a:solidFill>
                  <a:srgbClr val="7E963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法规的出台，标志着欧盟化学品安全管理进入新阶段</a:t>
            </a:r>
            <a:endParaRPr kumimoji="0" lang="zh-CN" altLang="en-US" sz="1800" b="1" i="0" u="none" strike="noStrike" kern="1200" cap="none" spc="0" normalizeH="0" baseline="0" noProof="0" smtClean="0">
              <a:ln>
                <a:noFill/>
              </a:ln>
              <a:solidFill>
                <a:srgbClr val="7E963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539750" y="476250"/>
            <a:ext cx="6480175" cy="504825"/>
          </a:xfrm>
        </p:spPr>
        <p:txBody>
          <a:bodyPr vert="horz" wrap="square" lIns="91440" tIns="45720" rIns="91440" bIns="45720" numCol="1" anchor="ctr" anchorCtr="0" compatLnSpc="1">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欧盟化学品管理政策</a:t>
            </a:r>
            <a:r>
              <a:rPr kumimoji="0" lang="en-US" altLang="zh-CN" sz="36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--REACH</a:t>
            </a:r>
            <a:endParaRPr kumimoji="0" lang="zh-CN" altLang="en-US"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endParaRPr>
          </a:p>
        </p:txBody>
      </p:sp>
      <p:sp>
        <p:nvSpPr>
          <p:cNvPr id="21507" name="Rectangle 3"/>
          <p:cNvSpPr>
            <a:spLocks noGrp="1"/>
          </p:cNvSpPr>
          <p:nvPr>
            <p:ph idx="1"/>
          </p:nvPr>
        </p:nvSpPr>
        <p:spPr>
          <a:xfrm>
            <a:off x="468313" y="1268413"/>
            <a:ext cx="8064500" cy="4895850"/>
          </a:xfrm>
          <a:ln/>
        </p:spPr>
        <p:txBody>
          <a:bodyPr vert="horz" wrap="square" lIns="91440" tIns="45720" rIns="91440" bIns="45720" anchor="t" anchorCtr="0"/>
          <a:p>
            <a:pPr lvl="1" eaLnBrk="1" hangingPunct="1">
              <a:buNone/>
            </a:pPr>
            <a:endParaRPr lang="zh-CN" altLang="en-US" sz="2400" b="1" dirty="0">
              <a:solidFill>
                <a:schemeClr val="tx1"/>
              </a:solidFill>
              <a:latin typeface="Times New Roman" panose="02020603050405020304" pitchFamily="18" charset="0"/>
              <a:ea typeface="黑体" panose="02010609060101010101" pitchFamily="49" charset="-122"/>
            </a:endParaRPr>
          </a:p>
        </p:txBody>
      </p:sp>
      <p:pic>
        <p:nvPicPr>
          <p:cNvPr id="6" name="图片 5" descr="最新检科院带圈.jpg"/>
          <p:cNvPicPr>
            <a:picLocks noChangeAspect="1"/>
          </p:cNvPicPr>
          <p:nvPr/>
        </p:nvPicPr>
        <p:blipFill>
          <a:blip r:embed="rId1" cstate="print"/>
          <a:srcRect l="24022" r="20698" b="44209"/>
          <a:stretch>
            <a:fillRect/>
          </a:stretch>
        </p:blipFill>
        <p:spPr>
          <a:xfrm>
            <a:off x="8100391" y="5760497"/>
            <a:ext cx="1043609" cy="1097503"/>
          </a:xfrm>
          <a:prstGeom prst="rect">
            <a:avLst/>
          </a:prstGeom>
          <a:ln>
            <a:noFill/>
          </a:ln>
          <a:effectLst>
            <a:softEdge rad="112500"/>
          </a:effectLst>
        </p:spPr>
      </p:pic>
      <p:pic>
        <p:nvPicPr>
          <p:cNvPr id="21509" name="Picture 5" descr="REACH"/>
          <p:cNvPicPr>
            <a:picLocks noChangeAspect="1"/>
          </p:cNvPicPr>
          <p:nvPr/>
        </p:nvPicPr>
        <p:blipFill>
          <a:blip r:embed="rId2"/>
          <a:stretch>
            <a:fillRect/>
          </a:stretch>
        </p:blipFill>
        <p:spPr>
          <a:xfrm>
            <a:off x="857250" y="1196975"/>
            <a:ext cx="2779713" cy="3951288"/>
          </a:xfrm>
          <a:prstGeom prst="rect">
            <a:avLst/>
          </a:prstGeom>
          <a:noFill/>
          <a:ln w="9525">
            <a:noFill/>
          </a:ln>
        </p:spPr>
      </p:pic>
      <p:pic>
        <p:nvPicPr>
          <p:cNvPr id="21510" name="Picture 5" descr="TMR"/>
          <p:cNvPicPr>
            <a:picLocks noChangeAspect="1"/>
          </p:cNvPicPr>
          <p:nvPr/>
        </p:nvPicPr>
        <p:blipFill>
          <a:blip r:embed="rId3"/>
          <a:stretch>
            <a:fillRect/>
          </a:stretch>
        </p:blipFill>
        <p:spPr>
          <a:xfrm>
            <a:off x="4725988" y="1052513"/>
            <a:ext cx="2741612" cy="3887787"/>
          </a:xfrm>
          <a:prstGeom prst="rect">
            <a:avLst/>
          </a:prstGeom>
          <a:noFill/>
          <a:ln w="9525">
            <a:noFill/>
          </a:ln>
        </p:spPr>
      </p:pic>
      <p:pic>
        <p:nvPicPr>
          <p:cNvPr id="10" name="图片 9" descr="CAIQ126_调整大小.jpg"/>
          <p:cNvPicPr>
            <a:picLocks noChangeAspect="1"/>
          </p:cNvPicPr>
          <p:nvPr/>
        </p:nvPicPr>
        <p:blipFill>
          <a:blip r:embed="rId4"/>
          <a:stretch>
            <a:fillRect/>
          </a:stretch>
        </p:blipFill>
        <p:spPr>
          <a:xfrm>
            <a:off x="1962150" y="3327400"/>
            <a:ext cx="2422525" cy="3884613"/>
          </a:xfrm>
          <a:prstGeom prst="rect">
            <a:avLst/>
          </a:prstGeom>
          <a:ln>
            <a:noFill/>
          </a:ln>
          <a:effectLst>
            <a:outerShdw blurRad="292100" dist="139700" dir="2700000" algn="tl" rotWithShape="0">
              <a:srgbClr val="333333">
                <a:alpha val="65000"/>
              </a:srgbClr>
            </a:outerShdw>
          </a:effectLst>
        </p:spPr>
      </p:pic>
      <p:pic>
        <p:nvPicPr>
          <p:cNvPr id="11" name="图片 10" descr="img003_调整大小.jpg"/>
          <p:cNvPicPr>
            <a:picLocks noChangeAspect="1"/>
          </p:cNvPicPr>
          <p:nvPr/>
        </p:nvPicPr>
        <p:blipFill>
          <a:blip r:embed="rId5">
            <a:lum bright="10001"/>
          </a:blip>
          <a:stretch>
            <a:fillRect/>
          </a:stretch>
        </p:blipFill>
        <p:spPr>
          <a:xfrm>
            <a:off x="5538788" y="3452813"/>
            <a:ext cx="2590800" cy="360362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xfrm>
            <a:off x="395288" y="836613"/>
            <a:ext cx="8229600" cy="1066800"/>
          </a:xfrm>
          <a:ln/>
        </p:spPr>
        <p:txBody>
          <a:bodyPr vert="horz" wrap="square" lIns="91440" tIns="45720" rIns="91440" bIns="45720" anchor="t" anchorCtr="0"/>
          <a:p>
            <a:r>
              <a:rPr lang="en-US" altLang="zh-CN" dirty="0"/>
              <a:t>REACH</a:t>
            </a:r>
            <a:r>
              <a:rPr lang="zh-CN" altLang="en-US" dirty="0"/>
              <a:t>主要内容</a:t>
            </a:r>
            <a:endParaRPr lang="zh-CN" altLang="zh-CN" dirty="0"/>
          </a:p>
        </p:txBody>
      </p:sp>
      <p:sp>
        <p:nvSpPr>
          <p:cNvPr id="22531" name="Rectangle 3"/>
          <p:cNvSpPr>
            <a:spLocks noGrp="1"/>
          </p:cNvSpPr>
          <p:nvPr>
            <p:ph idx="1"/>
          </p:nvPr>
        </p:nvSpPr>
        <p:spPr>
          <a:xfrm>
            <a:off x="468313" y="1628775"/>
            <a:ext cx="8496300" cy="4537075"/>
          </a:xfrm>
          <a:ln/>
        </p:spPr>
        <p:txBody>
          <a:bodyPr vert="horz" wrap="square" lIns="91440" tIns="45720" rIns="91440" bIns="45720" anchor="t" anchorCtr="0"/>
          <a:p>
            <a:pPr marL="444500" indent="-356870">
              <a:lnSpc>
                <a:spcPct val="150000"/>
              </a:lnSpc>
              <a:buFont typeface="Wingdings" panose="05000000000000000000" pitchFamily="2" charset="2"/>
              <a:buChar char="l"/>
            </a:pPr>
            <a:r>
              <a:rPr lang="zh-CN" altLang="en-US" sz="1600" b="1" dirty="0">
                <a:solidFill>
                  <a:srgbClr val="FF0000"/>
                </a:solidFill>
                <a:latin typeface="方正姚体" panose="02010601030101010101" pitchFamily="2" charset="-122"/>
                <a:ea typeface="方正姚体" panose="02010601030101010101" pitchFamily="2" charset="-122"/>
              </a:rPr>
              <a:t>注册：</a:t>
            </a:r>
            <a:r>
              <a:rPr lang="zh-CN" altLang="en-US" sz="1600" dirty="0">
                <a:latin typeface="方正姚体" panose="02010601030101010101" pitchFamily="2" charset="-122"/>
                <a:ea typeface="方正姚体" panose="02010601030101010101" pitchFamily="2" charset="-122"/>
              </a:rPr>
              <a:t>当产量或一次进口量超过</a:t>
            </a:r>
            <a:r>
              <a:rPr lang="en-US" altLang="zh-CN" sz="1600" dirty="0">
                <a:latin typeface="方正姚体" panose="02010601030101010101" pitchFamily="2" charset="-122"/>
                <a:ea typeface="方正姚体" panose="02010601030101010101" pitchFamily="2" charset="-122"/>
              </a:rPr>
              <a:t>1</a:t>
            </a:r>
            <a:r>
              <a:rPr lang="zh-CN" altLang="en-US" sz="1600" dirty="0">
                <a:latin typeface="方正姚体" panose="02010601030101010101" pitchFamily="2" charset="-122"/>
                <a:ea typeface="方正姚体" panose="02010601030101010101" pitchFamily="2" charset="-122"/>
              </a:rPr>
              <a:t>吨</a:t>
            </a:r>
            <a:r>
              <a:rPr lang="en-US" altLang="zh-CN" sz="1600" dirty="0">
                <a:latin typeface="方正姚体" panose="02010601030101010101" pitchFamily="2" charset="-122"/>
                <a:ea typeface="方正姚体" panose="02010601030101010101" pitchFamily="2" charset="-122"/>
              </a:rPr>
              <a:t>(</a:t>
            </a:r>
            <a:r>
              <a:rPr lang="zh-CN" altLang="en-US" sz="1600" dirty="0">
                <a:latin typeface="方正姚体" panose="02010601030101010101" pitchFamily="2" charset="-122"/>
                <a:ea typeface="方正姚体" panose="02010601030101010101" pitchFamily="2" charset="-122"/>
              </a:rPr>
              <a:t>上万种</a:t>
            </a:r>
            <a:r>
              <a:rPr lang="en-US" altLang="zh-CN" sz="1600" dirty="0">
                <a:latin typeface="方正姚体" panose="02010601030101010101" pitchFamily="2" charset="-122"/>
                <a:ea typeface="方正姚体" panose="02010601030101010101" pitchFamily="2" charset="-122"/>
              </a:rPr>
              <a:t>)</a:t>
            </a:r>
            <a:r>
              <a:rPr lang="zh-CN" altLang="en-US" sz="1600" dirty="0">
                <a:latin typeface="方正姚体" panose="02010601030101010101" pitchFamily="2" charset="-122"/>
                <a:ea typeface="方正姚体" panose="02010601030101010101" pitchFamily="2" charset="-122"/>
              </a:rPr>
              <a:t>，其生产商或进口商均需向</a:t>
            </a:r>
            <a:r>
              <a:rPr lang="en-US" altLang="zh-CN" sz="1600" dirty="0">
                <a:latin typeface="方正姚体" panose="02010601030101010101" pitchFamily="2" charset="-122"/>
                <a:ea typeface="方正姚体" panose="02010601030101010101" pitchFamily="2" charset="-122"/>
              </a:rPr>
              <a:t>REACH</a:t>
            </a:r>
            <a:r>
              <a:rPr lang="zh-CN" altLang="en-US" sz="1600" dirty="0">
                <a:latin typeface="方正姚体" panose="02010601030101010101" pitchFamily="2" charset="-122"/>
                <a:ea typeface="方正姚体" panose="02010601030101010101" pitchFamily="2" charset="-122"/>
              </a:rPr>
              <a:t>中央数据库提交相关信息。其中</a:t>
            </a:r>
            <a:r>
              <a:rPr lang="en-US" altLang="zh-CN" sz="1600" dirty="0">
                <a:latin typeface="方正姚体" panose="02010601030101010101" pitchFamily="2" charset="-122"/>
                <a:ea typeface="方正姚体" panose="02010601030101010101" pitchFamily="2" charset="-122"/>
              </a:rPr>
              <a:t>80%</a:t>
            </a:r>
            <a:r>
              <a:rPr lang="zh-CN" altLang="en-US" sz="1600" dirty="0">
                <a:latin typeface="方正姚体" panose="02010601030101010101" pitchFamily="2" charset="-122"/>
                <a:ea typeface="方正姚体" panose="02010601030101010101" pitchFamily="2" charset="-122"/>
              </a:rPr>
              <a:t>的化学品需要注册。</a:t>
            </a:r>
            <a:endParaRPr lang="en-US" altLang="zh-CN" sz="1600" dirty="0">
              <a:latin typeface="方正姚体" panose="02010601030101010101" pitchFamily="2" charset="-122"/>
              <a:ea typeface="方正姚体" panose="02010601030101010101" pitchFamily="2" charset="-122"/>
            </a:endParaRPr>
          </a:p>
          <a:p>
            <a:pPr marL="444500" indent="-356870">
              <a:lnSpc>
                <a:spcPct val="150000"/>
              </a:lnSpc>
              <a:buFont typeface="Wingdings" panose="05000000000000000000" pitchFamily="2" charset="2"/>
              <a:buChar char="l"/>
            </a:pPr>
            <a:r>
              <a:rPr lang="zh-CN" altLang="en-US" sz="1600" b="1" dirty="0">
                <a:solidFill>
                  <a:srgbClr val="FF0000"/>
                </a:solidFill>
                <a:latin typeface="方正姚体" panose="02010601030101010101" pitchFamily="2" charset="-122"/>
                <a:ea typeface="方正姚体" panose="02010601030101010101" pitchFamily="2" charset="-122"/>
              </a:rPr>
              <a:t>评估：</a:t>
            </a:r>
            <a:r>
              <a:rPr lang="zh-CN" altLang="en-US" sz="1600" dirty="0">
                <a:latin typeface="方正姚体" panose="02010601030101010101" pitchFamily="2" charset="-122"/>
                <a:ea typeface="方正姚体" panose="02010601030101010101" pitchFamily="2" charset="-122"/>
              </a:rPr>
              <a:t>要求化学品主管机构审查所提供的化学品安全数据，对不同物质提出符合该物质特性的检测计划。大约</a:t>
            </a:r>
            <a:r>
              <a:rPr lang="en-US" altLang="zh-CN" sz="1600" dirty="0">
                <a:latin typeface="方正姚体" panose="02010601030101010101" pitchFamily="2" charset="-122"/>
                <a:ea typeface="方正姚体" panose="02010601030101010101" pitchFamily="2" charset="-122"/>
              </a:rPr>
              <a:t>15%</a:t>
            </a:r>
            <a:r>
              <a:rPr lang="zh-CN" altLang="en-US" sz="1600" dirty="0">
                <a:latin typeface="方正姚体" panose="02010601030101010101" pitchFamily="2" charset="-122"/>
                <a:ea typeface="方正姚体" panose="02010601030101010101" pitchFamily="2" charset="-122"/>
              </a:rPr>
              <a:t>的化学品需要评估。</a:t>
            </a:r>
            <a:endParaRPr lang="en-US" altLang="zh-CN" sz="1600" dirty="0">
              <a:latin typeface="方正姚体" panose="02010601030101010101" pitchFamily="2" charset="-122"/>
              <a:ea typeface="方正姚体" panose="02010601030101010101" pitchFamily="2" charset="-122"/>
            </a:endParaRPr>
          </a:p>
          <a:p>
            <a:pPr marL="444500" indent="-356870">
              <a:lnSpc>
                <a:spcPct val="150000"/>
              </a:lnSpc>
              <a:buFont typeface="Wingdings" panose="05000000000000000000" pitchFamily="2" charset="2"/>
              <a:buChar char="l"/>
            </a:pPr>
            <a:r>
              <a:rPr lang="zh-CN" altLang="en-US" sz="1600" b="1" dirty="0">
                <a:solidFill>
                  <a:srgbClr val="FF0000"/>
                </a:solidFill>
                <a:latin typeface="方正姚体" panose="02010601030101010101" pitchFamily="2" charset="-122"/>
                <a:ea typeface="方正姚体" panose="02010601030101010101" pitchFamily="2" charset="-122"/>
              </a:rPr>
              <a:t>授权：</a:t>
            </a:r>
            <a:r>
              <a:rPr lang="zh-CN" altLang="en-US" sz="1600" dirty="0">
                <a:latin typeface="方正姚体" panose="02010601030101010101" pitchFamily="2" charset="-122"/>
                <a:ea typeface="方正姚体" panose="02010601030101010101" pitchFamily="2" charset="-122"/>
              </a:rPr>
              <a:t>对应引起高度关注的物质或相关产品中的成份，如：持久性、生物累积性和毒性（</a:t>
            </a:r>
            <a:r>
              <a:rPr lang="en-US" altLang="zh-CN" sz="1600" dirty="0">
                <a:latin typeface="方正姚体" panose="02010601030101010101" pitchFamily="2" charset="-122"/>
                <a:ea typeface="方正姚体" panose="02010601030101010101" pitchFamily="2" charset="-122"/>
              </a:rPr>
              <a:t>PBT</a:t>
            </a:r>
            <a:r>
              <a:rPr lang="zh-CN" altLang="en-US" sz="1600" dirty="0">
                <a:latin typeface="方正姚体" panose="02010601030101010101" pitchFamily="2" charset="-122"/>
                <a:ea typeface="方正姚体" panose="02010601030101010101" pitchFamily="2" charset="-122"/>
              </a:rPr>
              <a:t>）物质或高持久性和高生物累积性（</a:t>
            </a:r>
            <a:r>
              <a:rPr lang="en-US" altLang="zh-CN" sz="1600" dirty="0">
                <a:latin typeface="方正姚体" panose="02010601030101010101" pitchFamily="2" charset="-122"/>
                <a:ea typeface="方正姚体" panose="02010601030101010101" pitchFamily="2" charset="-122"/>
              </a:rPr>
              <a:t>vPvB</a:t>
            </a:r>
            <a:r>
              <a:rPr lang="zh-CN" altLang="en-US" sz="1600" dirty="0">
                <a:latin typeface="方正姚体" panose="02010601030101010101" pitchFamily="2" charset="-122"/>
                <a:ea typeface="方正姚体" panose="02010601030101010101" pitchFamily="2" charset="-122"/>
              </a:rPr>
              <a:t>）物质、致癌、致畸或生殖毒性 （</a:t>
            </a:r>
            <a:r>
              <a:rPr lang="en-US" altLang="zh-CN" sz="1600" dirty="0">
                <a:latin typeface="方正姚体" panose="02010601030101010101" pitchFamily="2" charset="-122"/>
                <a:ea typeface="方正姚体" panose="02010601030101010101" pitchFamily="2" charset="-122"/>
              </a:rPr>
              <a:t>CMR</a:t>
            </a:r>
            <a:r>
              <a:rPr lang="zh-CN" altLang="en-US" sz="1600" dirty="0">
                <a:latin typeface="方正姚体" panose="02010601030101010101" pitchFamily="2" charset="-122"/>
                <a:ea typeface="方正姚体" panose="02010601030101010101" pitchFamily="2" charset="-122"/>
              </a:rPr>
              <a:t>）物质和内分泌干扰性物质等，政府主管机构应对其按某一用途的使用方式给予具体授权。大约</a:t>
            </a:r>
            <a:r>
              <a:rPr lang="en-US" altLang="zh-CN" sz="1600" dirty="0">
                <a:latin typeface="方正姚体" panose="02010601030101010101" pitchFamily="2" charset="-122"/>
                <a:ea typeface="方正姚体" panose="02010601030101010101" pitchFamily="2" charset="-122"/>
              </a:rPr>
              <a:t>5%</a:t>
            </a:r>
            <a:r>
              <a:rPr lang="zh-CN" altLang="en-US" sz="1600" dirty="0">
                <a:latin typeface="方正姚体" panose="02010601030101010101" pitchFamily="2" charset="-122"/>
                <a:ea typeface="方正姚体" panose="02010601030101010101" pitchFamily="2" charset="-122"/>
              </a:rPr>
              <a:t>的化学品需要经过许可。</a:t>
            </a:r>
            <a:endParaRPr lang="zh-CN" altLang="en-US" sz="1600" dirty="0">
              <a:latin typeface="方正姚体" panose="02010601030101010101" pitchFamily="2" charset="-122"/>
              <a:ea typeface="方正姚体" panose="02010601030101010101" pitchFamily="2" charset="-122"/>
            </a:endParaRPr>
          </a:p>
          <a:p>
            <a:pPr marL="444500" indent="-356870">
              <a:lnSpc>
                <a:spcPct val="150000"/>
              </a:lnSpc>
              <a:buFont typeface="Wingdings" panose="05000000000000000000" pitchFamily="2" charset="2"/>
              <a:buChar char="l"/>
            </a:pPr>
            <a:r>
              <a:rPr lang="zh-CN" altLang="en-US" sz="1600" b="1" dirty="0">
                <a:solidFill>
                  <a:srgbClr val="FF0000"/>
                </a:solidFill>
                <a:latin typeface="方正姚体" panose="02010601030101010101" pitchFamily="2" charset="-122"/>
                <a:ea typeface="方正姚体" panose="02010601030101010101" pitchFamily="2" charset="-122"/>
              </a:rPr>
              <a:t>限制：</a:t>
            </a:r>
            <a:r>
              <a:rPr lang="zh-CN" altLang="en-US" sz="1600" dirty="0">
                <a:latin typeface="方正姚体" panose="02010601030101010101" pitchFamily="2" charset="-122"/>
                <a:ea typeface="方正姚体" panose="02010601030101010101" pitchFamily="2" charset="-122"/>
              </a:rPr>
              <a:t>通过对纳入</a:t>
            </a:r>
            <a:r>
              <a:rPr lang="en-US" altLang="zh-CN" sz="1600" dirty="0">
                <a:latin typeface="方正姚体" panose="02010601030101010101" pitchFamily="2" charset="-122"/>
                <a:ea typeface="方正姚体" panose="02010601030101010101" pitchFamily="2" charset="-122"/>
              </a:rPr>
              <a:t>REACH</a:t>
            </a:r>
            <a:r>
              <a:rPr lang="zh-CN" altLang="en-US" sz="1600" dirty="0">
                <a:latin typeface="方正姚体" panose="02010601030101010101" pitchFamily="2" charset="-122"/>
                <a:ea typeface="方正姚体" panose="02010601030101010101" pitchFamily="2" charset="-122"/>
              </a:rPr>
              <a:t>法规附件</a:t>
            </a:r>
            <a:r>
              <a:rPr lang="en-US" altLang="zh-CN" sz="1600" dirty="0">
                <a:latin typeface="方正姚体" panose="02010601030101010101" pitchFamily="2" charset="-122"/>
                <a:ea typeface="方正姚体" panose="02010601030101010101" pitchFamily="2" charset="-122"/>
              </a:rPr>
              <a:t>XVII</a:t>
            </a:r>
            <a:r>
              <a:rPr lang="zh-CN" altLang="en-US" sz="1600" dirty="0">
                <a:latin typeface="方正姚体" panose="02010601030101010101" pitchFamily="2" charset="-122"/>
                <a:ea typeface="方正姚体" panose="02010601030101010101" pitchFamily="2" charset="-122"/>
              </a:rPr>
              <a:t>中物质的生产、使用或销售实施限制或禁用要求，实现</a:t>
            </a:r>
            <a:r>
              <a:rPr lang="en-US" altLang="zh-CN" sz="1600" dirty="0">
                <a:latin typeface="方正姚体" panose="02010601030101010101" pitchFamily="2" charset="-122"/>
                <a:ea typeface="方正姚体" panose="02010601030101010101" pitchFamily="2" charset="-122"/>
              </a:rPr>
              <a:t>REACH</a:t>
            </a:r>
            <a:r>
              <a:rPr lang="zh-CN" altLang="en-US" sz="1600" dirty="0">
                <a:latin typeface="方正姚体" panose="02010601030101010101" pitchFamily="2" charset="-122"/>
                <a:ea typeface="方正姚体" panose="02010601030101010101" pitchFamily="2" charset="-122"/>
              </a:rPr>
              <a:t>法规保护人类健康和环境的作用。</a:t>
            </a:r>
            <a:endParaRPr lang="zh-CN" altLang="en-US" sz="1600" dirty="0">
              <a:latin typeface="方正姚体" panose="02010601030101010101" pitchFamily="2" charset="-122"/>
              <a:ea typeface="方正姚体" panose="02010601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ln/>
        </p:spPr>
        <p:txBody>
          <a:bodyPr vert="horz" wrap="square" lIns="91440" tIns="45720" rIns="91440" bIns="45720" anchor="t" anchorCtr="0"/>
          <a:p>
            <a:r>
              <a:rPr lang="en-US" altLang="zh-CN" dirty="0"/>
              <a:t>CLP</a:t>
            </a:r>
            <a:r>
              <a:rPr lang="zh-CN" altLang="en-US" dirty="0"/>
              <a:t>法规</a:t>
            </a:r>
            <a:endParaRPr lang="zh-CN" altLang="zh-CN" dirty="0"/>
          </a:p>
        </p:txBody>
      </p:sp>
      <p:sp>
        <p:nvSpPr>
          <p:cNvPr id="23555" name="Rectangle 3"/>
          <p:cNvSpPr>
            <a:spLocks noGrp="1"/>
          </p:cNvSpPr>
          <p:nvPr>
            <p:ph idx="1"/>
          </p:nvPr>
        </p:nvSpPr>
        <p:spPr>
          <a:xfrm>
            <a:off x="323850" y="1989138"/>
            <a:ext cx="8712200" cy="4392612"/>
          </a:xfrm>
          <a:ln/>
        </p:spPr>
        <p:txBody>
          <a:bodyPr vert="horz" wrap="square" lIns="91440" tIns="45720" rIns="91440" bIns="45720" anchor="t" anchorCtr="0"/>
          <a:p>
            <a:pPr>
              <a:buNone/>
            </a:pPr>
            <a:r>
              <a:rPr lang="zh-CN" altLang="zh-CN" sz="1600" b="1" dirty="0"/>
              <a:t>欧盟</a:t>
            </a:r>
            <a:r>
              <a:rPr lang="en-US" altLang="zh-CN" sz="1600" b="1" dirty="0"/>
              <a:t>CLP</a:t>
            </a:r>
            <a:r>
              <a:rPr lang="zh-CN" altLang="zh-CN" sz="1600" b="1" dirty="0"/>
              <a:t>法规</a:t>
            </a:r>
            <a:endParaRPr lang="zh-CN" altLang="zh-CN" sz="1600" dirty="0"/>
          </a:p>
          <a:p>
            <a:endParaRPr lang="en-US" altLang="zh-CN" sz="1600" dirty="0"/>
          </a:p>
          <a:p>
            <a:pPr>
              <a:buNone/>
            </a:pPr>
            <a:endParaRPr lang="zh-CN" altLang="zh-CN" sz="1600" dirty="0"/>
          </a:p>
          <a:p>
            <a:r>
              <a:rPr lang="zh-CN" altLang="zh-CN" sz="1600" dirty="0"/>
              <a:t>欧盟</a:t>
            </a:r>
            <a:r>
              <a:rPr lang="en-US" altLang="zh-CN" sz="1600" dirty="0"/>
              <a:t>CLP </a:t>
            </a:r>
            <a:r>
              <a:rPr lang="zh-CN" altLang="zh-CN" sz="1600" dirty="0"/>
              <a:t>法规已于</a:t>
            </a:r>
            <a:r>
              <a:rPr lang="en-US" altLang="zh-CN" sz="1600" dirty="0"/>
              <a:t>2009 </a:t>
            </a:r>
            <a:r>
              <a:rPr lang="zh-CN" altLang="zh-CN" sz="1600" dirty="0"/>
              <a:t>年</a:t>
            </a:r>
            <a:r>
              <a:rPr lang="en-US" altLang="zh-CN" sz="1600" dirty="0"/>
              <a:t>1 </a:t>
            </a:r>
            <a:r>
              <a:rPr lang="zh-CN" altLang="zh-CN" sz="1600" dirty="0"/>
              <a:t>月</a:t>
            </a:r>
            <a:r>
              <a:rPr lang="en-US" altLang="zh-CN" sz="1600" dirty="0"/>
              <a:t>20 </a:t>
            </a:r>
            <a:r>
              <a:rPr lang="zh-CN" altLang="zh-CN" sz="1600" dirty="0"/>
              <a:t>日生效，它要求物质或配制品按照</a:t>
            </a:r>
            <a:r>
              <a:rPr lang="en-US" altLang="zh-CN" sz="1600" dirty="0"/>
              <a:t>CLP</a:t>
            </a:r>
            <a:r>
              <a:rPr lang="zh-CN" altLang="zh-CN" sz="1600" dirty="0"/>
              <a:t>法规要求进行分类、标签、包装和通报，才能投放到欧盟市场。</a:t>
            </a:r>
            <a:r>
              <a:rPr lang="en-US" altLang="zh-CN" sz="1600" dirty="0"/>
              <a:t>EU-CLP</a:t>
            </a:r>
            <a:r>
              <a:rPr lang="zh-CN" altLang="en-US" sz="1600" dirty="0"/>
              <a:t>贯彻了联合国全球化学品分类与标签统一协调制度（</a:t>
            </a:r>
            <a:r>
              <a:rPr lang="en-US" altLang="zh-CN" sz="1600" dirty="0"/>
              <a:t>GHS</a:t>
            </a:r>
            <a:r>
              <a:rPr lang="zh-CN" altLang="en-US" sz="1600" dirty="0"/>
              <a:t>），将逐步取代欧盟原有的两个指令：</a:t>
            </a:r>
            <a:r>
              <a:rPr lang="en-US" altLang="zh-CN" sz="1600" b="1" dirty="0"/>
              <a:t>Directive 67/548/EEC</a:t>
            </a:r>
            <a:r>
              <a:rPr lang="zh-CN" altLang="en-US" sz="1600" b="1" dirty="0"/>
              <a:t>（物质的分类与标签）和</a:t>
            </a:r>
            <a:r>
              <a:rPr lang="en-US" altLang="zh-CN" sz="1600" b="1" dirty="0"/>
              <a:t>Directive 1999/45/EC</a:t>
            </a:r>
            <a:r>
              <a:rPr lang="zh-CN" altLang="en-US" sz="1600" b="1" dirty="0"/>
              <a:t>（配制品的分类与标签）。</a:t>
            </a:r>
            <a:endParaRPr lang="en-US" altLang="zh-CN" sz="1600" b="1" dirty="0"/>
          </a:p>
          <a:p>
            <a:endParaRPr lang="zh-CN" altLang="zh-CN" sz="1600" dirty="0"/>
          </a:p>
          <a:p>
            <a:r>
              <a:rPr lang="zh-CN" altLang="zh-CN" sz="1600" dirty="0"/>
              <a:t>欧盟</a:t>
            </a:r>
            <a:r>
              <a:rPr lang="en-US" altLang="zh-CN" sz="1600" dirty="0"/>
              <a:t>CLP</a:t>
            </a:r>
            <a:r>
              <a:rPr lang="zh-CN" altLang="zh-CN" sz="1600" dirty="0"/>
              <a:t>法规涵盖了化学品的供应和使用的各个层面，甚至</a:t>
            </a:r>
            <a:r>
              <a:rPr lang="zh-CN" altLang="zh-CN" sz="1600" b="1" dirty="0"/>
              <a:t>杀虫剂和植物保护剂</a:t>
            </a:r>
            <a:r>
              <a:rPr lang="zh-CN" altLang="zh-CN" sz="1600" dirty="0"/>
              <a:t>都在其涵盖范围内。几乎所有可能有危害的物质和混合物，不论吨位多少，都受</a:t>
            </a:r>
            <a:r>
              <a:rPr lang="en-US" altLang="zh-CN" sz="1600" dirty="0"/>
              <a:t>CLP</a:t>
            </a:r>
            <a:r>
              <a:rPr lang="zh-CN" altLang="zh-CN" sz="1600" dirty="0"/>
              <a:t>的管辖。</a:t>
            </a:r>
            <a:endParaRPr lang="en-US" altLang="zh-CN" sz="1600" dirty="0"/>
          </a:p>
          <a:p>
            <a:endParaRPr lang="zh-CN" altLang="zh-CN" sz="1600" dirty="0"/>
          </a:p>
          <a:p>
            <a:r>
              <a:rPr lang="en-US" altLang="zh-CN" sz="1600" dirty="0"/>
              <a:t>CLP</a:t>
            </a:r>
            <a:r>
              <a:rPr lang="zh-CN" altLang="zh-CN" sz="1600" dirty="0"/>
              <a:t>法规所涉及到的物质几乎涵盖了所有在欧盟市场上销售的</a:t>
            </a:r>
            <a:r>
              <a:rPr lang="zh-CN" altLang="zh-CN" sz="1600" b="1" dirty="0"/>
              <a:t>物质和混合物</a:t>
            </a:r>
            <a:r>
              <a:rPr lang="zh-CN" altLang="zh-CN" sz="1600" dirty="0"/>
              <a:t>，即使出口吨位量低于</a:t>
            </a:r>
            <a:r>
              <a:rPr lang="en-US" altLang="zh-CN" sz="1600" dirty="0"/>
              <a:t>1</a:t>
            </a:r>
            <a:r>
              <a:rPr lang="zh-CN" altLang="zh-CN" sz="1600" dirty="0"/>
              <a:t>吨</a:t>
            </a:r>
            <a:r>
              <a:rPr lang="en-US" altLang="zh-CN" sz="1600" dirty="0"/>
              <a:t>/</a:t>
            </a:r>
            <a:r>
              <a:rPr lang="zh-CN" altLang="zh-CN" sz="1600" dirty="0"/>
              <a:t>年也必须</a:t>
            </a:r>
            <a:r>
              <a:rPr lang="zh-CN" altLang="en-US" sz="1600" dirty="0"/>
              <a:t>满足</a:t>
            </a:r>
            <a:r>
              <a:rPr lang="en-US" altLang="zh-CN" sz="1600" dirty="0"/>
              <a:t>CLP</a:t>
            </a:r>
            <a:r>
              <a:rPr lang="zh-CN" altLang="en-US" sz="1600" dirty="0"/>
              <a:t>要求</a:t>
            </a:r>
            <a:r>
              <a:rPr lang="zh-CN" altLang="zh-CN" sz="1600" dirty="0"/>
              <a:t>。</a:t>
            </a:r>
            <a:endParaRPr lang="zh-CN" altLang="en-US" sz="1600" dirty="0"/>
          </a:p>
        </p:txBody>
      </p:sp>
      <p:grpSp>
        <p:nvGrpSpPr>
          <p:cNvPr id="23556" name="组合 8"/>
          <p:cNvGrpSpPr/>
          <p:nvPr/>
        </p:nvGrpSpPr>
        <p:grpSpPr>
          <a:xfrm>
            <a:off x="3816350" y="247650"/>
            <a:ext cx="1727200" cy="2259013"/>
            <a:chOff x="6337170" y="4149080"/>
            <a:chExt cx="1295832" cy="1816782"/>
          </a:xfrm>
        </p:grpSpPr>
        <p:pic>
          <p:nvPicPr>
            <p:cNvPr id="6" name="图片 5" descr="CLP法规-下封面.jpg"/>
            <p:cNvPicPr>
              <a:picLocks noChangeAspect="1"/>
            </p:cNvPicPr>
            <p:nvPr/>
          </p:nvPicPr>
          <p:blipFill>
            <a:blip r:embed="rId1"/>
            <a:stretch>
              <a:fillRect/>
            </a:stretch>
          </p:blipFill>
          <p:spPr>
            <a:xfrm>
              <a:off x="6443171" y="4149080"/>
              <a:ext cx="1189831" cy="1727411"/>
            </a:xfrm>
            <a:prstGeom prst="rect">
              <a:avLst/>
            </a:prstGeom>
            <a:ln>
              <a:noFill/>
            </a:ln>
            <a:effectLst>
              <a:outerShdw blurRad="292100" dist="139700" dir="2700000" algn="tl" rotWithShape="0">
                <a:srgbClr val="333333">
                  <a:alpha val="65000"/>
                </a:srgbClr>
              </a:outerShdw>
            </a:effectLst>
          </p:spPr>
        </p:pic>
        <p:pic>
          <p:nvPicPr>
            <p:cNvPr id="7" name="图片 6" descr="CLP法规-上封面.jpg"/>
            <p:cNvPicPr>
              <a:picLocks noChangeAspect="1"/>
            </p:cNvPicPr>
            <p:nvPr/>
          </p:nvPicPr>
          <p:blipFill>
            <a:blip r:embed="rId2"/>
            <a:stretch>
              <a:fillRect/>
            </a:stretch>
          </p:blipFill>
          <p:spPr>
            <a:xfrm rot="20798712">
              <a:off x="6337170" y="4261432"/>
              <a:ext cx="1171966" cy="1704430"/>
            </a:xfrm>
            <a:prstGeom prst="rect">
              <a:avLst/>
            </a:prstGeom>
            <a:ln>
              <a:noFill/>
            </a:ln>
            <a:effectLst>
              <a:outerShdw blurRad="292100" dist="139700" dir="2700000" algn="tl" rotWithShape="0">
                <a:srgbClr val="333333">
                  <a:alpha val="65000"/>
                </a:srgbClr>
              </a:outerShdw>
            </a:effectLst>
          </p:spPr>
        </p:pic>
      </p:grpSp>
      <p:pic>
        <p:nvPicPr>
          <p:cNvPr id="8" name="图片 7" descr="CLP指南-封面.jpg"/>
          <p:cNvPicPr>
            <a:picLocks noChangeAspect="1"/>
          </p:cNvPicPr>
          <p:nvPr/>
        </p:nvPicPr>
        <p:blipFill>
          <a:blip r:embed="rId3"/>
          <a:stretch>
            <a:fillRect/>
          </a:stretch>
        </p:blipFill>
        <p:spPr>
          <a:xfrm>
            <a:off x="6691313" y="442913"/>
            <a:ext cx="1390650" cy="20097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539750" y="836613"/>
            <a:ext cx="8229600" cy="1066800"/>
          </a:xfrm>
          <a:ln/>
        </p:spPr>
        <p:txBody>
          <a:bodyPr vert="horz" wrap="square" lIns="91440" tIns="45720" rIns="91440" bIns="45720" anchor="t" anchorCtr="0"/>
          <a:p>
            <a:r>
              <a:rPr lang="en-US" altLang="zh-CN" dirty="0"/>
              <a:t>CLP</a:t>
            </a:r>
            <a:r>
              <a:rPr lang="zh-CN" altLang="en-US" dirty="0"/>
              <a:t>法规实施时间表</a:t>
            </a:r>
            <a:endParaRPr lang="zh-CN" altLang="zh-CN" dirty="0"/>
          </a:p>
        </p:txBody>
      </p:sp>
      <p:sp>
        <p:nvSpPr>
          <p:cNvPr id="24579" name="Rectangle 3"/>
          <p:cNvSpPr>
            <a:spLocks noGrp="1"/>
          </p:cNvSpPr>
          <p:nvPr>
            <p:ph idx="1"/>
          </p:nvPr>
        </p:nvSpPr>
        <p:spPr>
          <a:xfrm>
            <a:off x="323850" y="1989138"/>
            <a:ext cx="8712200" cy="4392612"/>
          </a:xfrm>
          <a:ln/>
        </p:spPr>
        <p:txBody>
          <a:bodyPr vert="horz" wrap="square" lIns="91440" tIns="45720" rIns="91440" bIns="45720" anchor="t" anchorCtr="0"/>
          <a:p>
            <a:pPr>
              <a:buNone/>
            </a:pPr>
            <a:endParaRPr lang="zh-CN" altLang="zh-CN" sz="1600" dirty="0"/>
          </a:p>
          <a:p>
            <a:endParaRPr lang="en-US" altLang="zh-CN" sz="1600" dirty="0"/>
          </a:p>
        </p:txBody>
      </p:sp>
      <p:pic>
        <p:nvPicPr>
          <p:cNvPr id="24580" name="图片 3" descr="欧盟CLP法规和REACH法规实施时刻表对比"/>
          <p:cNvPicPr>
            <a:picLocks noChangeAspect="1"/>
          </p:cNvPicPr>
          <p:nvPr/>
        </p:nvPicPr>
        <p:blipFill>
          <a:blip r:embed="rId1"/>
          <a:stretch>
            <a:fillRect/>
          </a:stretch>
        </p:blipFill>
        <p:spPr>
          <a:xfrm>
            <a:off x="395288" y="1920875"/>
            <a:ext cx="8497887" cy="460375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a:spLocks noGrp="1"/>
          </p:cNvSpPr>
          <p:nvPr>
            <p:ph type="title"/>
          </p:nvPr>
        </p:nvSpPr>
        <p:spPr>
          <a:xfrm>
            <a:off x="395288" y="188913"/>
            <a:ext cx="8229600" cy="981075"/>
          </a:xfrm>
          <a:ln/>
        </p:spPr>
        <p:txBody>
          <a:bodyPr vert="horz" wrap="square" lIns="91440" tIns="45720" rIns="91440" bIns="45720" anchor="ctr" anchorCtr="0"/>
          <a:p>
            <a:r>
              <a:rPr lang="zh-CN" altLang="en-US" sz="2800" dirty="0"/>
              <a:t>我国化学品安全管理部门</a:t>
            </a:r>
            <a:endParaRPr lang="zh-CN" altLang="en-US" sz="2800" dirty="0"/>
          </a:p>
        </p:txBody>
      </p:sp>
      <p:graphicFrame>
        <p:nvGraphicFramePr>
          <p:cNvPr id="4" name="内容占位符 3"/>
          <p:cNvGraphicFramePr>
            <a:graphicFrameLocks noGrp="1"/>
          </p:cNvGraphicFramePr>
          <p:nvPr>
            <p:ph idx="1"/>
          </p:nvPr>
        </p:nvGraphicFramePr>
        <p:xfrm>
          <a:off x="-396552" y="980728"/>
          <a:ext cx="9361040" cy="59766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椭圆 7"/>
          <p:cNvSpPr/>
          <p:nvPr/>
        </p:nvSpPr>
        <p:spPr>
          <a:xfrm>
            <a:off x="2051720" y="1844824"/>
            <a:ext cx="4536504" cy="4104456"/>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lvl1pPr indent="182880">
              <a:tabLst>
                <a:tab pos="86995" algn="l"/>
              </a:tabLst>
              <a:defRPr sz="1400">
                <a:solidFill>
                  <a:schemeClr val="tx1"/>
                </a:solidFill>
                <a:latin typeface="Arial" panose="020B0604020202020204" pitchFamily="34" charset="0"/>
                <a:ea typeface="宋体" panose="02010600030101010101" pitchFamily="2" charset="-122"/>
              </a:defRPr>
            </a:lvl1pPr>
            <a:lvl2pPr marL="742950" indent="-285750">
              <a:tabLst>
                <a:tab pos="86995" algn="l"/>
              </a:tabLst>
              <a:defRPr sz="1400">
                <a:solidFill>
                  <a:schemeClr val="tx1"/>
                </a:solidFill>
                <a:latin typeface="Arial" panose="020B0604020202020204" pitchFamily="34" charset="0"/>
                <a:ea typeface="宋体" panose="02010600030101010101" pitchFamily="2" charset="-122"/>
              </a:defRPr>
            </a:lvl2pPr>
            <a:lvl3pPr marL="1143000" indent="-228600">
              <a:tabLst>
                <a:tab pos="86995" algn="l"/>
              </a:tabLst>
              <a:defRPr sz="1400">
                <a:solidFill>
                  <a:schemeClr val="tx1"/>
                </a:solidFill>
                <a:latin typeface="Arial" panose="020B0604020202020204" pitchFamily="34" charset="0"/>
                <a:ea typeface="宋体" panose="02010600030101010101" pitchFamily="2" charset="-122"/>
              </a:defRPr>
            </a:lvl3pPr>
            <a:lvl4pPr marL="1600200" indent="-228600">
              <a:tabLst>
                <a:tab pos="86995" algn="l"/>
              </a:tabLst>
              <a:defRPr sz="1400">
                <a:solidFill>
                  <a:schemeClr val="tx1"/>
                </a:solidFill>
                <a:latin typeface="Arial" panose="020B0604020202020204" pitchFamily="34" charset="0"/>
                <a:ea typeface="宋体" panose="02010600030101010101" pitchFamily="2" charset="-122"/>
              </a:defRPr>
            </a:lvl4pPr>
            <a:lvl5pPr marL="2057400" indent="-228600">
              <a:tabLst>
                <a:tab pos="86995" algn="l"/>
              </a:tabLst>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86995" algn="l"/>
              </a:tabLs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86995" algn="l"/>
              </a:tabLs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86995" algn="l"/>
              </a:tabLs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86995" algn="l"/>
              </a:tabLst>
              <a:defRPr sz="1400">
                <a:solidFill>
                  <a:schemeClr val="tx1"/>
                </a:solidFill>
                <a:latin typeface="Arial" panose="020B0604020202020204" pitchFamily="34" charset="0"/>
                <a:ea typeface="宋体" panose="02010600030101010101" pitchFamily="2" charset="-122"/>
              </a:defRPr>
            </a:lvl9pPr>
          </a:lstStyle>
          <a:p>
            <a:pPr marL="0" marR="0" lvl="0" indent="182880" algn="l" defTabSz="914400" rtl="0" eaLnBrk="0" fontAlgn="base" latinLnBrk="0" hangingPunct="0">
              <a:lnSpc>
                <a:spcPct val="150000"/>
              </a:lnSpc>
              <a:spcBef>
                <a:spcPct val="0"/>
              </a:spcBef>
              <a:spcAft>
                <a:spcPct val="0"/>
              </a:spcAft>
              <a:buClr>
                <a:schemeClr val="tx2"/>
              </a:buClr>
              <a:buSzPct val="95000"/>
              <a:buFont typeface="Wingdings" panose="05000000000000000000" pitchFamily="2" charset="2"/>
              <a:buChar char=""/>
              <a:tabLst>
                <a:tab pos="86995" algn="l"/>
              </a:tabLst>
              <a:defRPr/>
            </a:pP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环保部</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a:t>
            </a: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化学品的污染防治及环境管理</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（下游管理）；</a:t>
            </a:r>
            <a:endParaRPr kumimoji="0" lang="en-US"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endParaRPr>
          </a:p>
          <a:p>
            <a:pPr marL="0" marR="0" lvl="0" indent="182880" algn="l" defTabSz="914400" rtl="0" eaLnBrk="0" fontAlgn="base" latinLnBrk="0" hangingPunct="0">
              <a:lnSpc>
                <a:spcPct val="150000"/>
              </a:lnSpc>
              <a:spcBef>
                <a:spcPct val="0"/>
              </a:spcBef>
              <a:spcAft>
                <a:spcPct val="0"/>
              </a:spcAft>
              <a:buClr>
                <a:schemeClr val="tx2"/>
              </a:buClr>
              <a:buSzPct val="95000"/>
              <a:buFont typeface="Wingdings" panose="05000000000000000000" pitchFamily="2" charset="2"/>
              <a:buChar char=""/>
              <a:tabLst>
                <a:tab pos="86995" algn="l"/>
              </a:tabLst>
              <a:defRPr/>
            </a:pP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工业和信息化部</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a:t>
            </a: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石油和化学行业的生产</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规划与</a:t>
            </a: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管理</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（上游管理）；</a:t>
            </a:r>
            <a:endParaRPr kumimoji="0" lang="en-US"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endParaRPr>
          </a:p>
          <a:p>
            <a:pPr marL="0" marR="0" lvl="0" indent="182880" algn="l" defTabSz="914400" rtl="0" eaLnBrk="0" fontAlgn="base" latinLnBrk="0" hangingPunct="0">
              <a:lnSpc>
                <a:spcPct val="150000"/>
              </a:lnSpc>
              <a:spcBef>
                <a:spcPct val="0"/>
              </a:spcBef>
              <a:spcAft>
                <a:spcPct val="0"/>
              </a:spcAft>
              <a:buClr>
                <a:schemeClr val="tx2"/>
              </a:buClr>
              <a:buSzPct val="95000"/>
              <a:buFont typeface="Wingdings" panose="05000000000000000000" pitchFamily="2" charset="2"/>
              <a:buChar char=""/>
              <a:tabLst>
                <a:tab pos="86995" algn="l"/>
              </a:tabLst>
              <a:defRPr/>
            </a:pP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卫计委：</a:t>
            </a: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化学品职业</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健康</a:t>
            </a: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和环境卫生管理</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a:t>
            </a:r>
            <a:endParaRPr kumimoji="0" lang="en-US"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endParaRPr>
          </a:p>
          <a:p>
            <a:pPr marL="0" marR="0" lvl="0" indent="182880" algn="l" defTabSz="914400" rtl="0" eaLnBrk="0" fontAlgn="base" latinLnBrk="0" hangingPunct="0">
              <a:lnSpc>
                <a:spcPct val="150000"/>
              </a:lnSpc>
              <a:spcBef>
                <a:spcPct val="0"/>
              </a:spcBef>
              <a:spcAft>
                <a:spcPct val="0"/>
              </a:spcAft>
              <a:buClr>
                <a:schemeClr val="tx2"/>
              </a:buClr>
              <a:buSzPct val="95000"/>
              <a:buFont typeface="Wingdings" panose="05000000000000000000" pitchFamily="2" charset="2"/>
              <a:buChar char=""/>
              <a:tabLst>
                <a:tab pos="86995" algn="l"/>
              </a:tabLst>
              <a:defRPr/>
            </a:pP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农业部</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：化学</a:t>
            </a: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农药</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及</a:t>
            </a: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肥料的使用和管理</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a:t>
            </a:r>
            <a:endParaRPr kumimoji="0" lang="en-US"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endParaRPr>
          </a:p>
          <a:p>
            <a:pPr marL="0" marR="0" lvl="0" indent="182880" algn="l" defTabSz="914400" rtl="0" eaLnBrk="0" fontAlgn="base" latinLnBrk="0" hangingPunct="0">
              <a:lnSpc>
                <a:spcPct val="150000"/>
              </a:lnSpc>
              <a:spcBef>
                <a:spcPct val="0"/>
              </a:spcBef>
              <a:spcAft>
                <a:spcPct val="0"/>
              </a:spcAft>
              <a:buClr>
                <a:schemeClr val="tx2"/>
              </a:buClr>
              <a:buSzPct val="95000"/>
              <a:buFont typeface="Wingdings" panose="05000000000000000000" pitchFamily="2" charset="2"/>
              <a:buChar char=""/>
              <a:tabLst>
                <a:tab pos="86995" algn="l"/>
              </a:tabLst>
              <a:defRPr/>
            </a:pP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交通运输部</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a:t>
            </a: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化学品运输安全管理</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a:t>
            </a:r>
            <a:endParaRPr kumimoji="0" lang="en-US"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endParaRPr>
          </a:p>
          <a:p>
            <a:pPr marL="0" marR="0" lvl="0" indent="182880" algn="l" defTabSz="914400" rtl="0" eaLnBrk="0" fontAlgn="base" latinLnBrk="0" hangingPunct="0">
              <a:lnSpc>
                <a:spcPct val="150000"/>
              </a:lnSpc>
              <a:spcBef>
                <a:spcPct val="0"/>
              </a:spcBef>
              <a:spcAft>
                <a:spcPct val="0"/>
              </a:spcAft>
              <a:buClr>
                <a:schemeClr val="tx2"/>
              </a:buClr>
              <a:buSzPct val="95000"/>
              <a:buFont typeface="Wingdings" panose="05000000000000000000" pitchFamily="2" charset="2"/>
              <a:buChar char=""/>
              <a:tabLst>
                <a:tab pos="86995" algn="l"/>
              </a:tabLst>
              <a:defRPr/>
            </a:pP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公安部</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a:t>
            </a: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易燃易爆化学品的消防安全监督管理以及爆炸、剧毒化学品的社会治安管理</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a:t>
            </a:r>
            <a:endParaRPr kumimoji="0" lang="en-US"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endParaRPr>
          </a:p>
          <a:p>
            <a:pPr marL="0" marR="0" lvl="0" indent="182880" algn="l" defTabSz="914400" rtl="0" eaLnBrk="0" fontAlgn="base" latinLnBrk="0" hangingPunct="0">
              <a:lnSpc>
                <a:spcPct val="150000"/>
              </a:lnSpc>
              <a:spcBef>
                <a:spcPct val="0"/>
              </a:spcBef>
              <a:spcAft>
                <a:spcPct val="0"/>
              </a:spcAft>
              <a:buClr>
                <a:schemeClr val="tx2"/>
              </a:buClr>
              <a:buSzPct val="95000"/>
              <a:buFont typeface="Wingdings" panose="05000000000000000000" pitchFamily="2" charset="2"/>
              <a:buChar char=""/>
              <a:tabLst>
                <a:tab pos="86995" algn="l"/>
              </a:tabLst>
              <a:defRPr/>
            </a:pP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安</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全监管总局：</a:t>
            </a: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化学品的安全生产监督管理</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a:t>
            </a:r>
            <a:endParaRPr kumimoji="0" lang="en-US"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endParaRPr>
          </a:p>
          <a:p>
            <a:pPr marL="0" marR="0" lvl="0" indent="182880" algn="l" defTabSz="914400" rtl="0" eaLnBrk="0" fontAlgn="base" latinLnBrk="0" hangingPunct="0">
              <a:lnSpc>
                <a:spcPct val="150000"/>
              </a:lnSpc>
              <a:spcBef>
                <a:spcPct val="0"/>
              </a:spcBef>
              <a:spcAft>
                <a:spcPct val="0"/>
              </a:spcAft>
              <a:buClr>
                <a:schemeClr val="tx2"/>
              </a:buClr>
              <a:buSzPct val="95000"/>
              <a:buFont typeface="Wingdings" panose="05000000000000000000" pitchFamily="2" charset="2"/>
              <a:buChar char=""/>
              <a:tabLst>
                <a:tab pos="86995" algn="l"/>
              </a:tabLst>
              <a:defRPr/>
            </a:pP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质检</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总局：</a:t>
            </a:r>
            <a:r>
              <a:rPr kumimoji="0" lang="zh-CN"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进出口化学品及其包装管理</a:t>
            </a:r>
            <a:r>
              <a:rPr kumimoji="0" lang="zh-CN" altLang="en-US"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a:t>
            </a:r>
            <a:endParaRPr kumimoji="0" lang="en-US"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endParaRPr>
          </a:p>
          <a:p>
            <a:pPr marL="0" marR="0" lvl="0" indent="182880" algn="l" defTabSz="914400" rtl="0" eaLnBrk="0" fontAlgn="base" latinLnBrk="0" hangingPunct="0">
              <a:lnSpc>
                <a:spcPct val="150000"/>
              </a:lnSpc>
              <a:spcBef>
                <a:spcPct val="0"/>
              </a:spcBef>
              <a:spcAft>
                <a:spcPct val="0"/>
              </a:spcAft>
              <a:buClr>
                <a:schemeClr val="tx2"/>
              </a:buClr>
              <a:buSzPct val="95000"/>
              <a:buFont typeface="Wingdings" panose="05000000000000000000" pitchFamily="2" charset="2"/>
              <a:buChar char=""/>
              <a:tabLst>
                <a:tab pos="86995" algn="l"/>
              </a:tabLst>
              <a:defRPr/>
            </a:pPr>
            <a:r>
              <a:rPr kumimoji="0" lang="en-US" altLang="zh-CN" sz="1100" b="0" i="0" u="none" strike="noStrike" kern="1200" cap="none" spc="0" normalizeH="0" baseline="0" noProof="0" smtClean="0">
                <a:ln>
                  <a:noFill/>
                </a:ln>
                <a:solidFill>
                  <a:srgbClr val="000000"/>
                </a:solidFill>
                <a:effectLst/>
                <a:uLnTx/>
                <a:uFillTx/>
                <a:latin typeface="方正姚体" panose="02010601030101010101" pitchFamily="2" charset="-122"/>
                <a:ea typeface="宋体" panose="02010600030101010101" pitchFamily="2" charset="-122"/>
                <a:cs typeface="Times New Roman" panose="02020603050405020304" pitchFamily="18" charset="0"/>
              </a:rPr>
              <a:t>……</a:t>
            </a:r>
            <a:endParaRPr kumimoji="0" lang="zh-CN" altLang="en-US" sz="1100" b="0" i="0" u="none" strike="noStrike" kern="1200" cap="none" spc="0" normalizeH="0" baseline="0" noProof="0" smtClean="0">
              <a:ln>
                <a:noFill/>
              </a:ln>
              <a:solidFill>
                <a:srgbClr val="FFFFFF"/>
              </a:solidFill>
              <a:effectLst/>
              <a:uLnTx/>
              <a:uFillTx/>
              <a:latin typeface="Georgia" panose="02040502050405020303" pitchFamily="18" charset="0"/>
              <a:ea typeface="宋体" panose="02010600030101010101" pitchFamily="2"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1"/>
          <p:cNvSpPr>
            <a:spLocks noGrp="1"/>
          </p:cNvSpPr>
          <p:nvPr>
            <p:ph type="title"/>
          </p:nvPr>
        </p:nvSpPr>
        <p:spPr>
          <a:xfrm>
            <a:off x="914400" y="549275"/>
            <a:ext cx="7772400" cy="1143000"/>
          </a:xfrm>
          <a:ln/>
        </p:spPr>
        <p:txBody>
          <a:bodyPr vert="horz" wrap="square" lIns="91440" tIns="45720" rIns="91440" bIns="45720" anchor="ctr" anchorCtr="0"/>
          <a:p>
            <a:pPr algn="ctr"/>
            <a:r>
              <a:rPr lang="zh-CN" altLang="en-US" sz="3200" b="1" dirty="0"/>
              <a:t>我国化学品安全管理主要政策法规</a:t>
            </a:r>
            <a:endParaRPr lang="zh-CN" altLang="en-US" sz="3200" b="1" dirty="0"/>
          </a:p>
        </p:txBody>
      </p:sp>
      <p:sp>
        <p:nvSpPr>
          <p:cNvPr id="26627" name="内容占位符 5"/>
          <p:cNvSpPr>
            <a:spLocks noGrp="1"/>
          </p:cNvSpPr>
          <p:nvPr>
            <p:ph idx="1"/>
          </p:nvPr>
        </p:nvSpPr>
        <p:spPr>
          <a:xfrm>
            <a:off x="684213" y="1784350"/>
            <a:ext cx="8459787" cy="4668838"/>
          </a:xfrm>
          <a:ln/>
        </p:spPr>
        <p:txBody>
          <a:bodyPr vert="horz" wrap="square" lIns="91440" tIns="45720" rIns="91440" bIns="45720" anchor="t" anchorCtr="0"/>
          <a:p>
            <a:pPr marL="444500" indent="-356870">
              <a:lnSpc>
                <a:spcPct val="150000"/>
              </a:lnSpc>
              <a:buFont typeface="Wingdings" panose="05000000000000000000" pitchFamily="2" charset="2"/>
              <a:buChar char="l"/>
            </a:pPr>
            <a:r>
              <a:rPr lang="zh-CN" altLang="zh-CN" sz="2000" dirty="0">
                <a:latin typeface="方正姚体" panose="02010601030101010101" pitchFamily="2" charset="-122"/>
                <a:ea typeface="方正姚体" panose="02010601030101010101" pitchFamily="2" charset="-122"/>
              </a:rPr>
              <a:t>《危险化学品安全管理条例》（国务院第</a:t>
            </a:r>
            <a:r>
              <a:rPr lang="en-US" altLang="zh-CN" sz="2000" dirty="0">
                <a:latin typeface="方正姚体" panose="02010601030101010101" pitchFamily="2" charset="-122"/>
                <a:ea typeface="方正姚体" panose="02010601030101010101" pitchFamily="2" charset="-122"/>
              </a:rPr>
              <a:t>591</a:t>
            </a:r>
            <a:r>
              <a:rPr lang="zh-CN" altLang="zh-CN" sz="2000" dirty="0">
                <a:latin typeface="方正姚体" panose="02010601030101010101" pitchFamily="2" charset="-122"/>
                <a:ea typeface="方正姚体" panose="02010601030101010101" pitchFamily="2" charset="-122"/>
              </a:rPr>
              <a:t>号令）</a:t>
            </a:r>
            <a:endParaRPr lang="en-US" altLang="zh-CN" sz="2000" dirty="0">
              <a:latin typeface="方正姚体" panose="02010601030101010101" pitchFamily="2" charset="-122"/>
              <a:ea typeface="方正姚体" panose="02010601030101010101" pitchFamily="2" charset="-122"/>
            </a:endParaRPr>
          </a:p>
          <a:p>
            <a:pPr marL="444500" indent="-356870">
              <a:lnSpc>
                <a:spcPct val="150000"/>
              </a:lnSpc>
              <a:buFont typeface="Wingdings" panose="05000000000000000000" pitchFamily="2" charset="2"/>
              <a:buChar char="l"/>
            </a:pPr>
            <a:r>
              <a:rPr lang="en-US" altLang="zh-CN" sz="2000" dirty="0">
                <a:latin typeface="方正姚体" panose="02010601030101010101" pitchFamily="2" charset="-122"/>
                <a:ea typeface="方正姚体" panose="02010601030101010101" pitchFamily="2" charset="-122"/>
              </a:rPr>
              <a:t> </a:t>
            </a:r>
            <a:r>
              <a:rPr lang="zh-CN" altLang="zh-CN" sz="2000" dirty="0">
                <a:latin typeface="方正姚体" panose="02010601030101010101" pitchFamily="2" charset="-122"/>
                <a:ea typeface="方正姚体" panose="02010601030101010101" pitchFamily="2" charset="-122"/>
              </a:rPr>
              <a:t>《危险化学品登记管理办法》（安总局令第</a:t>
            </a:r>
            <a:r>
              <a:rPr lang="en-US" altLang="zh-CN" sz="2000" dirty="0">
                <a:latin typeface="方正姚体" panose="02010601030101010101" pitchFamily="2" charset="-122"/>
                <a:ea typeface="方正姚体" panose="02010601030101010101" pitchFamily="2" charset="-122"/>
              </a:rPr>
              <a:t>53</a:t>
            </a:r>
            <a:r>
              <a:rPr lang="zh-CN" altLang="zh-CN" sz="2000" dirty="0">
                <a:latin typeface="方正姚体" panose="02010601030101010101" pitchFamily="2" charset="-122"/>
                <a:ea typeface="方正姚体" panose="02010601030101010101" pitchFamily="2" charset="-122"/>
              </a:rPr>
              <a:t>号）</a:t>
            </a:r>
            <a:endParaRPr lang="en-US" altLang="zh-CN" sz="2000" dirty="0">
              <a:latin typeface="方正姚体" panose="02010601030101010101" pitchFamily="2" charset="-122"/>
              <a:ea typeface="方正姚体" panose="02010601030101010101" pitchFamily="2" charset="-122"/>
            </a:endParaRPr>
          </a:p>
          <a:p>
            <a:pPr marL="444500" indent="-356870">
              <a:lnSpc>
                <a:spcPct val="150000"/>
              </a:lnSpc>
              <a:buFont typeface="Wingdings" panose="05000000000000000000" pitchFamily="2" charset="2"/>
              <a:buChar char="l"/>
            </a:pPr>
            <a:r>
              <a:rPr lang="en-US" altLang="zh-CN" sz="2000" dirty="0">
                <a:latin typeface="方正姚体" panose="02010601030101010101" pitchFamily="2" charset="-122"/>
                <a:ea typeface="方正姚体" panose="02010601030101010101" pitchFamily="2" charset="-122"/>
              </a:rPr>
              <a:t> </a:t>
            </a:r>
            <a:r>
              <a:rPr lang="zh-CN" altLang="zh-CN" sz="2000" dirty="0">
                <a:latin typeface="方正姚体" panose="02010601030101010101" pitchFamily="2" charset="-122"/>
                <a:ea typeface="方正姚体" panose="02010601030101010101" pitchFamily="2" charset="-122"/>
              </a:rPr>
              <a:t>《化学品物理危险性鉴定与分类管理办法》（安监督总局令第</a:t>
            </a:r>
            <a:r>
              <a:rPr lang="en-US" altLang="zh-CN" sz="2000" dirty="0">
                <a:latin typeface="方正姚体" panose="02010601030101010101" pitchFamily="2" charset="-122"/>
                <a:ea typeface="方正姚体" panose="02010601030101010101" pitchFamily="2" charset="-122"/>
              </a:rPr>
              <a:t>60</a:t>
            </a:r>
            <a:r>
              <a:rPr lang="zh-CN" altLang="zh-CN" sz="2000" dirty="0">
                <a:latin typeface="方正姚体" panose="02010601030101010101" pitchFamily="2" charset="-122"/>
                <a:ea typeface="方正姚体" panose="02010601030101010101" pitchFamily="2" charset="-122"/>
              </a:rPr>
              <a:t>号）</a:t>
            </a:r>
            <a:endParaRPr lang="en-US" altLang="zh-CN" sz="2000" dirty="0">
              <a:latin typeface="方正姚体" panose="02010601030101010101" pitchFamily="2" charset="-122"/>
              <a:ea typeface="方正姚体" panose="02010601030101010101" pitchFamily="2" charset="-122"/>
            </a:endParaRPr>
          </a:p>
          <a:p>
            <a:pPr marL="444500" indent="-356870">
              <a:lnSpc>
                <a:spcPct val="150000"/>
              </a:lnSpc>
              <a:buFont typeface="Wingdings" panose="05000000000000000000" pitchFamily="2" charset="2"/>
              <a:buChar char="l"/>
            </a:pPr>
            <a:r>
              <a:rPr lang="en-US" altLang="zh-CN" sz="2000" dirty="0">
                <a:latin typeface="方正姚体" panose="02010601030101010101" pitchFamily="2" charset="-122"/>
                <a:ea typeface="方正姚体" panose="02010601030101010101" pitchFamily="2" charset="-122"/>
              </a:rPr>
              <a:t> </a:t>
            </a:r>
            <a:r>
              <a:rPr lang="zh-CN" altLang="zh-CN" sz="2000" dirty="0">
                <a:latin typeface="方正姚体" panose="02010601030101010101" pitchFamily="2" charset="-122"/>
                <a:ea typeface="方正姚体" panose="02010601030101010101" pitchFamily="2" charset="-122"/>
              </a:rPr>
              <a:t>《新化学物质环境管理办法》（环境保护部令第</a:t>
            </a:r>
            <a:r>
              <a:rPr lang="en-US" altLang="zh-CN" sz="2000" dirty="0">
                <a:latin typeface="方正姚体" panose="02010601030101010101" pitchFamily="2" charset="-122"/>
                <a:ea typeface="方正姚体" panose="02010601030101010101" pitchFamily="2" charset="-122"/>
              </a:rPr>
              <a:t>7</a:t>
            </a:r>
            <a:r>
              <a:rPr lang="zh-CN" altLang="zh-CN" sz="2000" dirty="0">
                <a:latin typeface="方正姚体" panose="02010601030101010101" pitchFamily="2" charset="-122"/>
                <a:ea typeface="方正姚体" panose="02010601030101010101" pitchFamily="2" charset="-122"/>
              </a:rPr>
              <a:t>号）</a:t>
            </a:r>
            <a:endParaRPr lang="en-US" altLang="zh-CN" sz="2000" dirty="0">
              <a:latin typeface="方正姚体" panose="02010601030101010101" pitchFamily="2" charset="-122"/>
              <a:ea typeface="方正姚体" panose="02010601030101010101" pitchFamily="2" charset="-122"/>
            </a:endParaRPr>
          </a:p>
          <a:p>
            <a:pPr marL="444500" indent="-356870">
              <a:lnSpc>
                <a:spcPct val="150000"/>
              </a:lnSpc>
              <a:buFont typeface="Wingdings" panose="05000000000000000000" pitchFamily="2" charset="2"/>
              <a:buChar char="l"/>
            </a:pPr>
            <a:r>
              <a:rPr lang="en-US" altLang="zh-CN" sz="2000" dirty="0">
                <a:latin typeface="方正姚体" panose="02010601030101010101" pitchFamily="2" charset="-122"/>
                <a:ea typeface="方正姚体" panose="02010601030101010101" pitchFamily="2" charset="-122"/>
              </a:rPr>
              <a:t> </a:t>
            </a:r>
            <a:r>
              <a:rPr lang="zh-CN" altLang="zh-CN" sz="2000" dirty="0">
                <a:latin typeface="方正姚体" panose="02010601030101010101" pitchFamily="2" charset="-122"/>
                <a:ea typeface="方正姚体" panose="02010601030101010101" pitchFamily="2" charset="-122"/>
              </a:rPr>
              <a:t>《工作场所安全使用化学品规定》</a:t>
            </a:r>
            <a:r>
              <a:rPr lang="en-US" altLang="zh-CN" sz="2000" dirty="0">
                <a:latin typeface="方正姚体" panose="02010601030101010101" pitchFamily="2" charset="-122"/>
                <a:ea typeface="方正姚体" panose="02010601030101010101" pitchFamily="2" charset="-122"/>
              </a:rPr>
              <a:t>(</a:t>
            </a:r>
            <a:r>
              <a:rPr lang="zh-CN" altLang="zh-CN" sz="2000" dirty="0">
                <a:latin typeface="方正姚体" panose="02010601030101010101" pitchFamily="2" charset="-122"/>
                <a:ea typeface="方正姚体" panose="02010601030101010101" pitchFamily="2" charset="-122"/>
              </a:rPr>
              <a:t>劳部发</a:t>
            </a:r>
            <a:r>
              <a:rPr lang="en-US" altLang="zh-CN" sz="2000" dirty="0">
                <a:latin typeface="方正姚体" panose="02010601030101010101" pitchFamily="2" charset="-122"/>
                <a:ea typeface="方正姚体" panose="02010601030101010101" pitchFamily="2" charset="-122"/>
              </a:rPr>
              <a:t>[1996]423</a:t>
            </a:r>
            <a:r>
              <a:rPr lang="zh-CN" altLang="zh-CN" sz="2000" dirty="0">
                <a:latin typeface="方正姚体" panose="02010601030101010101" pitchFamily="2" charset="-122"/>
                <a:ea typeface="方正姚体" panose="02010601030101010101" pitchFamily="2" charset="-122"/>
              </a:rPr>
              <a:t>号</a:t>
            </a:r>
            <a:r>
              <a:rPr lang="en-US" altLang="zh-CN" sz="2000" dirty="0">
                <a:latin typeface="方正姚体" panose="02010601030101010101" pitchFamily="2" charset="-122"/>
                <a:ea typeface="方正姚体" panose="02010601030101010101" pitchFamily="2" charset="-122"/>
              </a:rPr>
              <a:t>)</a:t>
            </a:r>
            <a:endParaRPr lang="en-US" altLang="zh-CN" sz="2000" dirty="0">
              <a:latin typeface="方正姚体" panose="02010601030101010101" pitchFamily="2" charset="-122"/>
              <a:ea typeface="方正姚体" panose="02010601030101010101" pitchFamily="2" charset="-122"/>
            </a:endParaRPr>
          </a:p>
          <a:p>
            <a:pPr marL="444500" indent="-356870">
              <a:lnSpc>
                <a:spcPct val="150000"/>
              </a:lnSpc>
              <a:buFont typeface="Wingdings" panose="05000000000000000000" pitchFamily="2" charset="2"/>
              <a:buChar char="l"/>
            </a:pPr>
            <a:r>
              <a:rPr lang="zh-CN" altLang="zh-CN" sz="2000" dirty="0">
                <a:latin typeface="方正姚体" panose="02010601030101010101" pitchFamily="2" charset="-122"/>
                <a:ea typeface="方正姚体" panose="02010601030101010101" pitchFamily="2" charset="-122"/>
              </a:rPr>
              <a:t>《关于进出口危险化学品及其包装检验监管有关问题的公告》（</a:t>
            </a:r>
            <a:r>
              <a:rPr lang="zh-CN" altLang="en-US" sz="2000" dirty="0">
                <a:latin typeface="方正姚体" panose="02010601030101010101" pitchFamily="2" charset="-122"/>
                <a:ea typeface="方正姚体" panose="02010601030101010101" pitchFamily="2" charset="-122"/>
              </a:rPr>
              <a:t>国家质检总局</a:t>
            </a:r>
            <a:r>
              <a:rPr lang="zh-CN" altLang="zh-CN" sz="2000" dirty="0">
                <a:latin typeface="方正姚体" panose="02010601030101010101" pitchFamily="2" charset="-122"/>
                <a:ea typeface="方正姚体" panose="02010601030101010101" pitchFamily="2" charset="-122"/>
              </a:rPr>
              <a:t>第</a:t>
            </a:r>
            <a:r>
              <a:rPr lang="en-US" altLang="zh-CN" sz="2000" dirty="0">
                <a:latin typeface="方正姚体" panose="02010601030101010101" pitchFamily="2" charset="-122"/>
                <a:ea typeface="方正姚体" panose="02010601030101010101" pitchFamily="2" charset="-122"/>
              </a:rPr>
              <a:t>30</a:t>
            </a:r>
            <a:r>
              <a:rPr lang="zh-CN" altLang="zh-CN" sz="2000" dirty="0">
                <a:latin typeface="方正姚体" panose="02010601030101010101" pitchFamily="2" charset="-122"/>
                <a:ea typeface="方正姚体" panose="02010601030101010101" pitchFamily="2" charset="-122"/>
              </a:rPr>
              <a:t>号公告）</a:t>
            </a:r>
            <a:endParaRPr lang="en-US" altLang="zh-CN" sz="2000" dirty="0">
              <a:latin typeface="方正姚体" panose="02010601030101010101" pitchFamily="2" charset="-122"/>
              <a:ea typeface="方正姚体" panose="02010601030101010101" pitchFamily="2" charset="-122"/>
            </a:endParaRPr>
          </a:p>
          <a:p>
            <a:pPr marL="444500" indent="-356870">
              <a:lnSpc>
                <a:spcPct val="150000"/>
              </a:lnSpc>
              <a:buFont typeface="Wingdings" panose="05000000000000000000" pitchFamily="2" charset="2"/>
              <a:buChar char="l"/>
            </a:pPr>
            <a:r>
              <a:rPr lang="en-US" altLang="zh-CN" sz="2000" dirty="0">
                <a:latin typeface="方正姚体" panose="02010601030101010101" pitchFamily="2" charset="-122"/>
                <a:ea typeface="方正姚体" panose="02010601030101010101" pitchFamily="2" charset="-122"/>
              </a:rPr>
              <a:t> 《</a:t>
            </a:r>
            <a:r>
              <a:rPr lang="zh-CN" altLang="en-US" sz="2000" dirty="0">
                <a:latin typeface="方正姚体" panose="02010601030101010101" pitchFamily="2" charset="-122"/>
                <a:ea typeface="方正姚体" panose="02010601030101010101" pitchFamily="2" charset="-122"/>
              </a:rPr>
              <a:t>中华人民共和国产品质量法</a:t>
            </a:r>
            <a:r>
              <a:rPr lang="en-US" altLang="zh-CN" sz="2000" dirty="0">
                <a:latin typeface="方正姚体" panose="02010601030101010101" pitchFamily="2" charset="-122"/>
                <a:ea typeface="方正姚体" panose="02010601030101010101" pitchFamily="2" charset="-122"/>
              </a:rPr>
              <a:t>》</a:t>
            </a:r>
            <a:endParaRPr lang="zh-CN" altLang="en-US" sz="2000" dirty="0">
              <a:latin typeface="方正姚体" panose="02010601030101010101" pitchFamily="2" charset="-122"/>
              <a:ea typeface="方正姚体" panose="02010601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 2"/>
          <p:cNvSpPr txBox="1">
            <a:spLocks noChangeArrowheads="1"/>
          </p:cNvSpPr>
          <p:nvPr/>
        </p:nvSpPr>
        <p:spPr>
          <a:xfrm>
            <a:off x="3419475" y="765175"/>
            <a:ext cx="2808288" cy="863600"/>
          </a:xfrm>
          <a:prstGeom prst="rect">
            <a:avLst/>
          </a:prstGeom>
        </p:spPr>
        <p:txBody>
          <a:bodyPr anchor="ctr">
            <a:norm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a:ln>
                  <a:noFill/>
                </a:ln>
                <a:solidFill>
                  <a:srgbClr val="40404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n-cs"/>
              </a:rPr>
              <a:t>目   录</a:t>
            </a:r>
            <a:endParaRPr kumimoji="0" lang="zh-CN" altLang="en-US" sz="4000" b="1" i="0" u="none" strike="noStrike" kern="1200" cap="none" spc="0" normalizeH="0" baseline="0" noProof="0">
              <a:ln>
                <a:noFill/>
              </a:ln>
              <a:solidFill>
                <a:srgbClr val="40404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n-cs"/>
            </a:endParaRPr>
          </a:p>
        </p:txBody>
      </p:sp>
      <p:grpSp>
        <p:nvGrpSpPr>
          <p:cNvPr id="2" name="Group 5"/>
          <p:cNvGrpSpPr/>
          <p:nvPr/>
        </p:nvGrpSpPr>
        <p:grpSpPr>
          <a:xfrm>
            <a:off x="827584" y="1772816"/>
            <a:ext cx="7560840" cy="552853"/>
            <a:chOff x="2470122" y="-93489"/>
            <a:chExt cx="1465340" cy="1044677"/>
          </a:xfrm>
          <a:effectLst>
            <a:glow rad="139700">
              <a:schemeClr val="accent2">
                <a:satMod val="175000"/>
                <a:alpha val="40000"/>
              </a:schemeClr>
            </a:glow>
          </a:effectLst>
          <a:scene3d>
            <a:camera prst="orthographicFront"/>
            <a:lightRig rig="flat" dir="t"/>
          </a:scene3d>
        </p:grpSpPr>
        <p:sp>
          <p:nvSpPr>
            <p:cNvPr id="14" name="Rounded Rectangle 6"/>
            <p:cNvSpPr/>
            <p:nvPr/>
          </p:nvSpPr>
          <p:spPr>
            <a:xfrm>
              <a:off x="2470122" y="-93489"/>
              <a:ext cx="1465340" cy="1044677"/>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15" name="Rounded Rectangle 4"/>
            <p:cNvSpPr/>
            <p:nvPr/>
          </p:nvSpPr>
          <p:spPr>
            <a:xfrm>
              <a:off x="2516618" y="-4297"/>
              <a:ext cx="1372348" cy="8594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87630" tIns="87630" rIns="87630" bIns="87630" spcCol="127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隶书" panose="02010509060101010101" pitchFamily="49" charset="-122"/>
                  <a:ea typeface="隶书" panose="02010509060101010101" pitchFamily="49" charset="-122"/>
                  <a:cs typeface="+mn-cs"/>
                </a:rPr>
                <a:t>化学品安全概述</a:t>
              </a:r>
              <a:endParaRPr kumimoji="0" lang="zh-CN" alt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pSp>
      <p:grpSp>
        <p:nvGrpSpPr>
          <p:cNvPr id="3" name="Group 8"/>
          <p:cNvGrpSpPr/>
          <p:nvPr/>
        </p:nvGrpSpPr>
        <p:grpSpPr>
          <a:xfrm>
            <a:off x="755576" y="3140968"/>
            <a:ext cx="7560840" cy="504056"/>
            <a:chOff x="4279649" y="1316456"/>
            <a:chExt cx="1465340" cy="952471"/>
          </a:xfrm>
          <a:effectLst>
            <a:glow rad="139700">
              <a:schemeClr val="accent2">
                <a:satMod val="175000"/>
                <a:alpha val="40000"/>
              </a:schemeClr>
            </a:glow>
          </a:effectLst>
          <a:scene3d>
            <a:camera prst="orthographicFront"/>
            <a:lightRig rig="flat" dir="t"/>
          </a:scene3d>
        </p:grpSpPr>
        <p:sp>
          <p:nvSpPr>
            <p:cNvPr id="17" name="Rounded Rectangle 9"/>
            <p:cNvSpPr/>
            <p:nvPr/>
          </p:nvSpPr>
          <p:spPr>
            <a:xfrm>
              <a:off x="4279649" y="1316456"/>
              <a:ext cx="1465340" cy="952471"/>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18" name="Rounded Rectangle 4"/>
            <p:cNvSpPr/>
            <p:nvPr/>
          </p:nvSpPr>
          <p:spPr>
            <a:xfrm>
              <a:off x="4336007" y="1409448"/>
              <a:ext cx="1372348" cy="8594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87630" tIns="87630" rIns="87630" bIns="87630" spcCol="1270" anchor="ctr"/>
            <a:lstStyle/>
            <a:p>
              <a:pPr marL="0" marR="0" lvl="0" indent="0" algn="l" defTabSz="1022350" rtl="0" eaLnBrk="1" fontAlgn="auto" latinLnBrk="0" hangingPunct="1">
                <a:lnSpc>
                  <a:spcPct val="90000"/>
                </a:lnSpc>
                <a:spcBef>
                  <a:spcPts val="0"/>
                </a:spcBef>
                <a:spcAft>
                  <a:spcPct val="3500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隶书" panose="02010509060101010101" pitchFamily="49" charset="-122"/>
                  <a:ea typeface="隶书" panose="02010509060101010101" pitchFamily="49" charset="-122"/>
                  <a:cs typeface="+mn-cs"/>
                </a:rPr>
                <a:t>欧盟化学品管理法规</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隶书" panose="02010509060101010101" pitchFamily="49" charset="-122"/>
                <a:ea typeface="隶书" panose="02010509060101010101" pitchFamily="49" charset="-122"/>
                <a:cs typeface="+mn-cs"/>
              </a:endParaRPr>
            </a:p>
          </p:txBody>
        </p:sp>
      </p:grpSp>
      <p:grpSp>
        <p:nvGrpSpPr>
          <p:cNvPr id="4" name="Group 14"/>
          <p:cNvGrpSpPr/>
          <p:nvPr/>
        </p:nvGrpSpPr>
        <p:grpSpPr>
          <a:xfrm>
            <a:off x="827584" y="2492896"/>
            <a:ext cx="7560840" cy="504056"/>
            <a:chOff x="1351773" y="3443683"/>
            <a:chExt cx="1465340" cy="952471"/>
          </a:xfrm>
          <a:effectLst>
            <a:glow rad="139700">
              <a:schemeClr val="accent2">
                <a:satMod val="175000"/>
                <a:alpha val="40000"/>
              </a:schemeClr>
            </a:glow>
          </a:effectLst>
          <a:scene3d>
            <a:camera prst="orthographicFront"/>
            <a:lightRig rig="flat" dir="t"/>
          </a:scene3d>
        </p:grpSpPr>
        <p:sp>
          <p:nvSpPr>
            <p:cNvPr id="23" name="Rounded Rectangle 15"/>
            <p:cNvSpPr/>
            <p:nvPr/>
          </p:nvSpPr>
          <p:spPr>
            <a:xfrm>
              <a:off x="1351773" y="3443683"/>
              <a:ext cx="1465340" cy="952471"/>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24" name="Rounded Rectangle 4"/>
            <p:cNvSpPr/>
            <p:nvPr/>
          </p:nvSpPr>
          <p:spPr>
            <a:xfrm>
              <a:off x="1398269" y="3490179"/>
              <a:ext cx="1372348" cy="8594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87630" tIns="87630" rIns="87630" bIns="87630" spcCol="127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隶书" panose="02010509060101010101" pitchFamily="49" charset="-122"/>
                  <a:ea typeface="隶书" panose="02010509060101010101" pitchFamily="49" charset="-122"/>
                  <a:cs typeface="+mn-cs"/>
                </a:rPr>
                <a:t>联合国</a:t>
              </a:r>
              <a:r>
                <a:rPr kumimoji="0" lang="en-US" altLang="zh-CN"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隶书" panose="02010509060101010101" pitchFamily="49" charset="-122"/>
                  <a:ea typeface="隶书" panose="02010509060101010101" pitchFamily="49" charset="-122"/>
                  <a:cs typeface="+mn-cs"/>
                </a:rPr>
                <a:t>GHS</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隶书" panose="02010509060101010101" pitchFamily="49" charset="-122"/>
                <a:ea typeface="隶书" panose="02010509060101010101" pitchFamily="49" charset="-122"/>
                <a:cs typeface="+mn-cs"/>
              </a:endParaRPr>
            </a:p>
          </p:txBody>
        </p:sp>
      </p:grpSp>
      <p:grpSp>
        <p:nvGrpSpPr>
          <p:cNvPr id="5" name="Group 8"/>
          <p:cNvGrpSpPr/>
          <p:nvPr/>
        </p:nvGrpSpPr>
        <p:grpSpPr>
          <a:xfrm>
            <a:off x="827584" y="3861049"/>
            <a:ext cx="7632848" cy="504056"/>
            <a:chOff x="4279649" y="1316456"/>
            <a:chExt cx="1465340" cy="952472"/>
          </a:xfrm>
          <a:effectLst>
            <a:glow rad="139700">
              <a:schemeClr val="accent2">
                <a:satMod val="175000"/>
                <a:alpha val="40000"/>
              </a:schemeClr>
            </a:glow>
          </a:effectLst>
          <a:scene3d>
            <a:camera prst="orthographicFront"/>
            <a:lightRig rig="flat" dir="t"/>
          </a:scene3d>
        </p:grpSpPr>
        <p:sp>
          <p:nvSpPr>
            <p:cNvPr id="26" name="Rounded Rectangle 9"/>
            <p:cNvSpPr/>
            <p:nvPr/>
          </p:nvSpPr>
          <p:spPr>
            <a:xfrm>
              <a:off x="4279649" y="1316456"/>
              <a:ext cx="1465340" cy="952472"/>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27" name="Rounded Rectangle 4"/>
            <p:cNvSpPr/>
            <p:nvPr/>
          </p:nvSpPr>
          <p:spPr>
            <a:xfrm>
              <a:off x="4326145" y="1362952"/>
              <a:ext cx="1372348" cy="8594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87630" tIns="87630" rIns="87630" bIns="87630" spcCol="1270" anchor="ctr"/>
            <a:lstStyle/>
            <a:p>
              <a:pPr marL="0" marR="0" lvl="0" indent="0" algn="l" defTabSz="1022350" rtl="0" eaLnBrk="1" fontAlgn="auto" latinLnBrk="0" hangingPunct="1">
                <a:lnSpc>
                  <a:spcPct val="90000"/>
                </a:lnSpc>
                <a:spcBef>
                  <a:spcPts val="0"/>
                </a:spcBef>
                <a:spcAft>
                  <a:spcPct val="3500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隶书" panose="02010509060101010101" pitchFamily="49" charset="-122"/>
                  <a:ea typeface="隶书" panose="02010509060101010101" pitchFamily="49" charset="-122"/>
                  <a:cs typeface="+mn-cs"/>
                </a:rPr>
                <a:t>我国化学品管理</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隶书" panose="02010509060101010101" pitchFamily="49" charset="-122"/>
                <a:ea typeface="隶书" panose="02010509060101010101" pitchFamily="49" charset="-122"/>
                <a:cs typeface="+mn-cs"/>
              </a:endParaRPr>
            </a:p>
          </p:txBody>
        </p:sp>
      </p:grpSp>
      <p:pic>
        <p:nvPicPr>
          <p:cNvPr id="16" name="图片 15" descr="最新检科院带圈.jpg"/>
          <p:cNvPicPr>
            <a:picLocks noChangeAspect="1"/>
          </p:cNvPicPr>
          <p:nvPr/>
        </p:nvPicPr>
        <p:blipFill>
          <a:blip r:embed="rId1" cstate="print"/>
          <a:srcRect l="20459" r="18271" b="43700"/>
          <a:stretch>
            <a:fillRect/>
          </a:stretch>
        </p:blipFill>
        <p:spPr>
          <a:xfrm>
            <a:off x="7865522" y="5633864"/>
            <a:ext cx="1278478" cy="1224136"/>
          </a:xfrm>
          <a:prstGeom prst="rect">
            <a:avLst/>
          </a:prstGeom>
          <a:ln>
            <a:noFill/>
          </a:ln>
          <a:effectLst>
            <a:softEdge rad="112500"/>
          </a:effectLst>
        </p:spPr>
      </p:pic>
      <p:sp>
        <p:nvSpPr>
          <p:cNvPr id="33" name="矩形 32"/>
          <p:cNvSpPr/>
          <p:nvPr/>
        </p:nvSpPr>
        <p:spPr>
          <a:xfrm>
            <a:off x="4359275" y="3213100"/>
            <a:ext cx="184150" cy="461963"/>
          </a:xfrm>
          <a:prstGeom prst="rect">
            <a:avLst/>
          </a:prstGeom>
        </p:spPr>
        <p:txBody>
          <a:bodyPr wrap="none">
            <a:spAutoFit/>
          </a:bodyP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bg1"/>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n-cs"/>
            </a:endParaRPr>
          </a:p>
        </p:txBody>
      </p:sp>
      <p:grpSp>
        <p:nvGrpSpPr>
          <p:cNvPr id="6" name="Group 14"/>
          <p:cNvGrpSpPr/>
          <p:nvPr/>
        </p:nvGrpSpPr>
        <p:grpSpPr>
          <a:xfrm>
            <a:off x="827584" y="4653136"/>
            <a:ext cx="7632848" cy="504056"/>
            <a:chOff x="1351773" y="3443683"/>
            <a:chExt cx="1465340" cy="952471"/>
          </a:xfrm>
          <a:effectLst>
            <a:glow rad="139700">
              <a:schemeClr val="accent2">
                <a:satMod val="175000"/>
                <a:alpha val="40000"/>
              </a:schemeClr>
            </a:glow>
          </a:effectLst>
          <a:scene3d>
            <a:camera prst="orthographicFront"/>
            <a:lightRig rig="flat" dir="t"/>
          </a:scene3d>
        </p:grpSpPr>
        <p:sp>
          <p:nvSpPr>
            <p:cNvPr id="30" name="Rounded Rectangle 15"/>
            <p:cNvSpPr/>
            <p:nvPr/>
          </p:nvSpPr>
          <p:spPr>
            <a:xfrm>
              <a:off x="1351773" y="3443683"/>
              <a:ext cx="1465340" cy="952471"/>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31" name="Rounded Rectangle 4"/>
            <p:cNvSpPr/>
            <p:nvPr/>
          </p:nvSpPr>
          <p:spPr>
            <a:xfrm>
              <a:off x="1398269" y="3490179"/>
              <a:ext cx="1372348" cy="8594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87630" tIns="87630" rIns="87630" bIns="87630" spcCol="1270" anchor="ctr"/>
            <a:lstStyle/>
            <a:p>
              <a:pPr marL="0" marR="0" lvl="0" indent="0" algn="l" defTabSz="1022350" rtl="0" eaLnBrk="1" fontAlgn="auto" latinLnBrk="0" hangingPunct="1">
                <a:lnSpc>
                  <a:spcPct val="90000"/>
                </a:lnSpc>
                <a:spcBef>
                  <a:spcPts val="0"/>
                </a:spcBef>
                <a:spcAft>
                  <a:spcPct val="3500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隶书" panose="02010509060101010101" pitchFamily="49" charset="-122"/>
                  <a:ea typeface="隶书" panose="02010509060101010101" pitchFamily="49" charset="-122"/>
                  <a:cs typeface="+mn-cs"/>
                </a:rPr>
                <a:t>化学品安全法立法建议</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隶书" panose="02010509060101010101" pitchFamily="49" charset="-122"/>
                <a:ea typeface="隶书" panose="02010509060101010101" pitchFamily="49" charset="-122"/>
                <a:cs typeface="+mn-c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539750" y="692150"/>
            <a:ext cx="8135938" cy="504825"/>
          </a:xfrm>
        </p:spPr>
        <p:txBody>
          <a:bodyPr vert="horz" wrap="square" lIns="91440" tIns="45720" rIns="91440" bIns="45720" numCol="1" anchor="ctr" anchorCtr="0" compatLnSpc="1">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800" b="1" i="0" u="none" strike="noStrike" kern="1200" cap="none" spc="0" normalizeH="0" baseline="0" noProof="0" smtClean="0">
                <a:ln>
                  <a:noFill/>
                </a:ln>
                <a:solidFill>
                  <a:schemeClr val="tx2"/>
                </a:solidFill>
                <a:effectLst/>
                <a:uLnTx/>
                <a:uFillTx/>
                <a:latin typeface="方正姚体" panose="02010601030101010101" pitchFamily="2" charset="-122"/>
                <a:ea typeface="方正姚体" panose="02010601030101010101" pitchFamily="2" charset="-122"/>
                <a:cs typeface="+mj-cs"/>
              </a:rPr>
              <a:t>《危险化学品安全管理条例》（国务院第</a:t>
            </a:r>
            <a:r>
              <a:rPr kumimoji="0" lang="en-US" altLang="zh-CN" sz="2800" b="1" i="0" u="none" strike="noStrike" kern="1200" cap="none" spc="0" normalizeH="0" baseline="0" noProof="0" smtClean="0">
                <a:ln>
                  <a:noFill/>
                </a:ln>
                <a:solidFill>
                  <a:schemeClr val="tx2"/>
                </a:solidFill>
                <a:effectLst/>
                <a:uLnTx/>
                <a:uFillTx/>
                <a:latin typeface="方正姚体" panose="02010601030101010101" pitchFamily="2" charset="-122"/>
                <a:ea typeface="方正姚体" panose="02010601030101010101" pitchFamily="2" charset="-122"/>
                <a:cs typeface="+mj-cs"/>
              </a:rPr>
              <a:t>591</a:t>
            </a:r>
            <a:r>
              <a:rPr kumimoji="0" lang="zh-CN" altLang="zh-CN" sz="2800" b="1" i="0" u="none" strike="noStrike" kern="1200" cap="none" spc="0" normalizeH="0" baseline="0" noProof="0" smtClean="0">
                <a:ln>
                  <a:noFill/>
                </a:ln>
                <a:solidFill>
                  <a:schemeClr val="tx2"/>
                </a:solidFill>
                <a:effectLst/>
                <a:uLnTx/>
                <a:uFillTx/>
                <a:latin typeface="方正姚体" panose="02010601030101010101" pitchFamily="2" charset="-122"/>
                <a:ea typeface="方正姚体" panose="02010601030101010101" pitchFamily="2" charset="-122"/>
                <a:cs typeface="+mj-cs"/>
              </a:rPr>
              <a:t>号令）</a:t>
            </a:r>
            <a:br>
              <a:rPr kumimoji="0" lang="en-US" altLang="zh-CN" sz="3600" b="1" i="0" u="none" strike="noStrike" kern="1200" cap="none" spc="0" normalizeH="0" baseline="0" noProof="0" smtClean="0">
                <a:ln>
                  <a:noFill/>
                </a:ln>
                <a:solidFill>
                  <a:schemeClr val="tx2"/>
                </a:solidFill>
                <a:effectLst/>
                <a:uLnTx/>
                <a:uFillTx/>
                <a:latin typeface="方正姚体" panose="02010601030101010101" pitchFamily="2" charset="-122"/>
                <a:ea typeface="方正姚体" panose="02010601030101010101" pitchFamily="2" charset="-122"/>
                <a:cs typeface="+mj-cs"/>
              </a:rPr>
            </a:br>
            <a:endParaRPr kumimoji="0" lang="zh-CN" altLang="en-US" sz="32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endParaRPr>
          </a:p>
        </p:txBody>
      </p:sp>
      <p:pic>
        <p:nvPicPr>
          <p:cNvPr id="6" name="图片 5" descr="最新检科院带圈.jpg"/>
          <p:cNvPicPr>
            <a:picLocks noChangeAspect="1"/>
          </p:cNvPicPr>
          <p:nvPr/>
        </p:nvPicPr>
        <p:blipFill>
          <a:blip r:embed="rId1" cstate="print"/>
          <a:srcRect l="24022" r="20698" b="44209"/>
          <a:stretch>
            <a:fillRect/>
          </a:stretch>
        </p:blipFill>
        <p:spPr>
          <a:xfrm>
            <a:off x="8100391" y="5760497"/>
            <a:ext cx="1043609" cy="1097503"/>
          </a:xfrm>
          <a:prstGeom prst="rect">
            <a:avLst/>
          </a:prstGeom>
          <a:ln>
            <a:noFill/>
          </a:ln>
          <a:effectLst>
            <a:softEdge rad="112500"/>
          </a:effectLst>
        </p:spPr>
      </p:pic>
      <p:sp>
        <p:nvSpPr>
          <p:cNvPr id="27652" name="内容占位符 4"/>
          <p:cNvSpPr>
            <a:spLocks noGrp="1"/>
          </p:cNvSpPr>
          <p:nvPr>
            <p:ph idx="1"/>
          </p:nvPr>
        </p:nvSpPr>
        <p:spPr>
          <a:xfrm>
            <a:off x="468313" y="1484313"/>
            <a:ext cx="8229600" cy="3744912"/>
          </a:xfrm>
          <a:ln/>
        </p:spPr>
        <p:txBody>
          <a:bodyPr vert="horz" wrap="square" lIns="91440" tIns="45720" rIns="91440" bIns="45720" anchor="t" anchorCtr="0"/>
          <a:p>
            <a:pPr eaLnBrk="1" hangingPunct="1">
              <a:lnSpc>
                <a:spcPct val="120000"/>
              </a:lnSpc>
            </a:pPr>
            <a:endParaRPr lang="en-US" altLang="zh-CN" dirty="0"/>
          </a:p>
          <a:p>
            <a:pPr eaLnBrk="1" hangingPunct="1">
              <a:lnSpc>
                <a:spcPct val="120000"/>
              </a:lnSpc>
            </a:pPr>
            <a:endParaRPr lang="zh-CN" altLang="en-US" dirty="0"/>
          </a:p>
        </p:txBody>
      </p:sp>
      <p:sp>
        <p:nvSpPr>
          <p:cNvPr id="27653" name="流程图: 可选过程 11"/>
          <p:cNvSpPr/>
          <p:nvPr/>
        </p:nvSpPr>
        <p:spPr>
          <a:xfrm>
            <a:off x="619125" y="5373688"/>
            <a:ext cx="3660775" cy="863600"/>
          </a:xfrm>
          <a:prstGeom prst="flowChartAlternateProcess">
            <a:avLst/>
          </a:prstGeom>
          <a:solidFill>
            <a:schemeClr val="tx1"/>
          </a:solidFill>
          <a:ln w="9525">
            <a:noFill/>
          </a:ln>
        </p:spPr>
        <p:txBody>
          <a:bodyPr wrap="none" anchor="ctr" anchorCtr="0"/>
          <a:p>
            <a:pPr algn="ctr" eaLnBrk="1" hangingPunct="1"/>
            <a:r>
              <a:rPr lang="en-US" altLang="zh-CN" sz="2000" dirty="0">
                <a:solidFill>
                  <a:schemeClr val="bg1"/>
                </a:solidFill>
                <a:latin typeface="华文楷体" panose="02010600040101010101" pitchFamily="2" charset="-122"/>
                <a:ea typeface="华文楷体" panose="02010600040101010101" pitchFamily="2" charset="-122"/>
              </a:rPr>
              <a:t>《</a:t>
            </a:r>
            <a:r>
              <a:rPr lang="zh-CN" altLang="en-US" sz="2000" dirty="0">
                <a:solidFill>
                  <a:schemeClr val="bg1"/>
                </a:solidFill>
                <a:latin typeface="华文楷体" panose="02010600040101010101" pitchFamily="2" charset="-122"/>
                <a:ea typeface="华文楷体" panose="02010600040101010101" pitchFamily="2" charset="-122"/>
              </a:rPr>
              <a:t>化学危险物品安全管理条例</a:t>
            </a:r>
            <a:r>
              <a:rPr lang="en-US" altLang="zh-CN" sz="2000" dirty="0">
                <a:solidFill>
                  <a:schemeClr val="bg1"/>
                </a:solidFill>
                <a:latin typeface="华文楷体" panose="02010600040101010101" pitchFamily="2" charset="-122"/>
                <a:ea typeface="华文楷体" panose="02010600040101010101" pitchFamily="2" charset="-122"/>
              </a:rPr>
              <a:t>》</a:t>
            </a:r>
            <a:endParaRPr lang="en-US" altLang="zh-CN" sz="2000" dirty="0">
              <a:solidFill>
                <a:schemeClr val="bg1"/>
              </a:solidFill>
              <a:latin typeface="华文楷体" panose="02010600040101010101" pitchFamily="2" charset="-122"/>
              <a:ea typeface="华文楷体" panose="02010600040101010101" pitchFamily="2" charset="-122"/>
            </a:endParaRPr>
          </a:p>
          <a:p>
            <a:pPr algn="ctr" eaLnBrk="1" hangingPunct="1"/>
            <a:r>
              <a:rPr lang="en-US" altLang="zh-CN" sz="2000" dirty="0">
                <a:solidFill>
                  <a:schemeClr val="bg1"/>
                </a:solidFill>
                <a:latin typeface="华文楷体" panose="02010600040101010101" pitchFamily="2" charset="-122"/>
                <a:ea typeface="华文楷体" panose="02010600040101010101" pitchFamily="2" charset="-122"/>
              </a:rPr>
              <a:t>1987</a:t>
            </a:r>
            <a:r>
              <a:rPr lang="zh-CN" altLang="en-US" sz="2000" dirty="0">
                <a:solidFill>
                  <a:schemeClr val="bg1"/>
                </a:solidFill>
                <a:latin typeface="华文楷体" panose="02010600040101010101" pitchFamily="2" charset="-122"/>
                <a:ea typeface="华文楷体" panose="02010600040101010101" pitchFamily="2" charset="-122"/>
              </a:rPr>
              <a:t>年</a:t>
            </a:r>
            <a:r>
              <a:rPr lang="en-US" altLang="zh-CN" sz="2000" dirty="0">
                <a:solidFill>
                  <a:schemeClr val="bg1"/>
                </a:solidFill>
                <a:latin typeface="华文楷体" panose="02010600040101010101" pitchFamily="2" charset="-122"/>
                <a:ea typeface="华文楷体" panose="02010600040101010101" pitchFamily="2" charset="-122"/>
              </a:rPr>
              <a:t>2</a:t>
            </a:r>
            <a:r>
              <a:rPr lang="zh-CN" altLang="en-US" sz="2000" dirty="0">
                <a:solidFill>
                  <a:schemeClr val="bg1"/>
                </a:solidFill>
                <a:latin typeface="华文楷体" panose="02010600040101010101" pitchFamily="2" charset="-122"/>
                <a:ea typeface="华文楷体" panose="02010600040101010101" pitchFamily="2" charset="-122"/>
              </a:rPr>
              <a:t>月</a:t>
            </a:r>
            <a:r>
              <a:rPr lang="en-US" altLang="zh-CN" sz="2000" dirty="0">
                <a:solidFill>
                  <a:schemeClr val="bg1"/>
                </a:solidFill>
                <a:latin typeface="华文楷体" panose="02010600040101010101" pitchFamily="2" charset="-122"/>
                <a:ea typeface="华文楷体" panose="02010600040101010101" pitchFamily="2" charset="-122"/>
              </a:rPr>
              <a:t>17</a:t>
            </a:r>
            <a:r>
              <a:rPr lang="zh-CN" altLang="en-US" sz="2000" dirty="0">
                <a:solidFill>
                  <a:schemeClr val="bg1"/>
                </a:solidFill>
                <a:latin typeface="华文楷体" panose="02010600040101010101" pitchFamily="2" charset="-122"/>
                <a:ea typeface="华文楷体" panose="02010600040101010101" pitchFamily="2" charset="-122"/>
              </a:rPr>
              <a:t>日发布、实施</a:t>
            </a:r>
            <a:endParaRPr lang="zh-CN" altLang="en-US" sz="2000" dirty="0">
              <a:solidFill>
                <a:schemeClr val="bg1"/>
              </a:solidFill>
              <a:latin typeface="华文楷体" panose="02010600040101010101" pitchFamily="2" charset="-122"/>
              <a:ea typeface="华文楷体" panose="02010600040101010101" pitchFamily="2" charset="-122"/>
            </a:endParaRPr>
          </a:p>
        </p:txBody>
      </p:sp>
      <p:sp>
        <p:nvSpPr>
          <p:cNvPr id="27654" name="流程图: 可选过程 13"/>
          <p:cNvSpPr/>
          <p:nvPr/>
        </p:nvSpPr>
        <p:spPr>
          <a:xfrm>
            <a:off x="2979738" y="3573463"/>
            <a:ext cx="3455987" cy="1008062"/>
          </a:xfrm>
          <a:prstGeom prst="flowChartAlternateProcess">
            <a:avLst/>
          </a:prstGeom>
          <a:solidFill>
            <a:schemeClr val="tx1"/>
          </a:solidFill>
          <a:ln w="9525">
            <a:noFill/>
          </a:ln>
        </p:spPr>
        <p:txBody>
          <a:bodyPr wrap="none" anchor="ctr" anchorCtr="0"/>
          <a:p>
            <a:pPr algn="ctr" eaLnBrk="1" hangingPunct="1"/>
            <a:r>
              <a:rPr lang="en-US" altLang="zh-CN" sz="2000" dirty="0">
                <a:solidFill>
                  <a:schemeClr val="bg1"/>
                </a:solidFill>
                <a:latin typeface="华文楷体" panose="02010600040101010101" pitchFamily="2" charset="-122"/>
                <a:ea typeface="华文楷体" panose="02010600040101010101" pitchFamily="2" charset="-122"/>
              </a:rPr>
              <a:t>《</a:t>
            </a:r>
            <a:r>
              <a:rPr lang="zh-CN" altLang="en-US" sz="2000" dirty="0">
                <a:solidFill>
                  <a:schemeClr val="bg1"/>
                </a:solidFill>
                <a:latin typeface="华文楷体" panose="02010600040101010101" pitchFamily="2" charset="-122"/>
                <a:ea typeface="华文楷体" panose="02010600040101010101" pitchFamily="2" charset="-122"/>
              </a:rPr>
              <a:t>危险化学品安全管理条例</a:t>
            </a:r>
            <a:r>
              <a:rPr lang="en-US" altLang="zh-CN" sz="2000" dirty="0">
                <a:solidFill>
                  <a:schemeClr val="bg1"/>
                </a:solidFill>
                <a:latin typeface="华文楷体" panose="02010600040101010101" pitchFamily="2" charset="-122"/>
                <a:ea typeface="华文楷体" panose="02010600040101010101" pitchFamily="2" charset="-122"/>
              </a:rPr>
              <a:t>》</a:t>
            </a:r>
            <a:endParaRPr lang="en-US" altLang="zh-CN" sz="2000" dirty="0">
              <a:solidFill>
                <a:schemeClr val="bg1"/>
              </a:solidFill>
              <a:latin typeface="华文楷体" panose="02010600040101010101" pitchFamily="2" charset="-122"/>
              <a:ea typeface="华文楷体" panose="02010600040101010101" pitchFamily="2" charset="-122"/>
            </a:endParaRPr>
          </a:p>
          <a:p>
            <a:pPr algn="ctr" eaLnBrk="1" hangingPunct="1"/>
            <a:r>
              <a:rPr lang="zh-CN" altLang="zh-CN" sz="2000" dirty="0">
                <a:solidFill>
                  <a:schemeClr val="bg1"/>
                </a:solidFill>
                <a:latin typeface="华文楷体" panose="02010600040101010101" pitchFamily="2" charset="-122"/>
                <a:ea typeface="华文楷体" panose="02010600040101010101" pitchFamily="2" charset="-122"/>
              </a:rPr>
              <a:t>（国务院第</a:t>
            </a:r>
            <a:r>
              <a:rPr lang="en-US" altLang="zh-CN" sz="2000" dirty="0">
                <a:solidFill>
                  <a:schemeClr val="bg1"/>
                </a:solidFill>
                <a:latin typeface="华文楷体" panose="02010600040101010101" pitchFamily="2" charset="-122"/>
                <a:ea typeface="华文楷体" panose="02010600040101010101" pitchFamily="2" charset="-122"/>
              </a:rPr>
              <a:t>344</a:t>
            </a:r>
            <a:r>
              <a:rPr lang="zh-CN" altLang="zh-CN" sz="2000" dirty="0">
                <a:solidFill>
                  <a:schemeClr val="bg1"/>
                </a:solidFill>
                <a:latin typeface="华文楷体" panose="02010600040101010101" pitchFamily="2" charset="-122"/>
                <a:ea typeface="华文楷体" panose="02010600040101010101" pitchFamily="2" charset="-122"/>
              </a:rPr>
              <a:t>号令）</a:t>
            </a:r>
            <a:endParaRPr lang="en-US" altLang="zh-CN" sz="2000" dirty="0">
              <a:solidFill>
                <a:schemeClr val="bg1"/>
              </a:solidFill>
              <a:latin typeface="华文楷体" panose="02010600040101010101" pitchFamily="2" charset="-122"/>
              <a:ea typeface="华文楷体" panose="02010600040101010101" pitchFamily="2" charset="-122"/>
            </a:endParaRPr>
          </a:p>
          <a:p>
            <a:pPr algn="ctr" eaLnBrk="1" hangingPunct="1"/>
            <a:r>
              <a:rPr lang="en-US" altLang="zh-CN" sz="2000" dirty="0">
                <a:solidFill>
                  <a:schemeClr val="bg1"/>
                </a:solidFill>
                <a:latin typeface="华文楷体" panose="02010600040101010101" pitchFamily="2" charset="-122"/>
                <a:ea typeface="华文楷体" panose="02010600040101010101" pitchFamily="2" charset="-122"/>
              </a:rPr>
              <a:t>2002</a:t>
            </a:r>
            <a:r>
              <a:rPr lang="zh-CN" altLang="en-US" sz="2000" dirty="0">
                <a:solidFill>
                  <a:schemeClr val="bg1"/>
                </a:solidFill>
                <a:latin typeface="华文楷体" panose="02010600040101010101" pitchFamily="2" charset="-122"/>
                <a:ea typeface="华文楷体" panose="02010600040101010101" pitchFamily="2" charset="-122"/>
              </a:rPr>
              <a:t>年</a:t>
            </a:r>
            <a:r>
              <a:rPr lang="en-US" altLang="zh-CN" sz="2000" dirty="0">
                <a:solidFill>
                  <a:schemeClr val="bg1"/>
                </a:solidFill>
                <a:latin typeface="华文楷体" panose="02010600040101010101" pitchFamily="2" charset="-122"/>
                <a:ea typeface="华文楷体" panose="02010600040101010101" pitchFamily="2" charset="-122"/>
              </a:rPr>
              <a:t>3</a:t>
            </a:r>
            <a:r>
              <a:rPr lang="zh-CN" altLang="en-US" sz="2000" dirty="0">
                <a:solidFill>
                  <a:schemeClr val="bg1"/>
                </a:solidFill>
                <a:latin typeface="华文楷体" panose="02010600040101010101" pitchFamily="2" charset="-122"/>
                <a:ea typeface="华文楷体" panose="02010600040101010101" pitchFamily="2" charset="-122"/>
              </a:rPr>
              <a:t>月</a:t>
            </a:r>
            <a:r>
              <a:rPr lang="en-US" altLang="zh-CN" sz="2000" dirty="0">
                <a:solidFill>
                  <a:schemeClr val="bg1"/>
                </a:solidFill>
                <a:latin typeface="华文楷体" panose="02010600040101010101" pitchFamily="2" charset="-122"/>
                <a:ea typeface="华文楷体" panose="02010600040101010101" pitchFamily="2" charset="-122"/>
              </a:rPr>
              <a:t>15</a:t>
            </a:r>
            <a:r>
              <a:rPr lang="zh-CN" altLang="en-US" sz="2000" dirty="0">
                <a:solidFill>
                  <a:schemeClr val="bg1"/>
                </a:solidFill>
                <a:latin typeface="华文楷体" panose="02010600040101010101" pitchFamily="2" charset="-122"/>
                <a:ea typeface="华文楷体" panose="02010600040101010101" pitchFamily="2" charset="-122"/>
              </a:rPr>
              <a:t>日施行</a:t>
            </a:r>
            <a:endParaRPr lang="zh-CN" altLang="en-US" sz="2000" dirty="0">
              <a:solidFill>
                <a:schemeClr val="bg1"/>
              </a:solidFill>
              <a:latin typeface="华文楷体" panose="02010600040101010101" pitchFamily="2" charset="-122"/>
              <a:ea typeface="华文楷体" panose="02010600040101010101" pitchFamily="2" charset="-122"/>
            </a:endParaRPr>
          </a:p>
        </p:txBody>
      </p:sp>
      <p:sp>
        <p:nvSpPr>
          <p:cNvPr id="27655" name="流程图: 可选过程 15"/>
          <p:cNvSpPr/>
          <p:nvPr/>
        </p:nvSpPr>
        <p:spPr>
          <a:xfrm>
            <a:off x="4314825" y="1349375"/>
            <a:ext cx="3306763" cy="1435100"/>
          </a:xfrm>
          <a:prstGeom prst="flowChartAlternateProcess">
            <a:avLst/>
          </a:prstGeom>
          <a:solidFill>
            <a:schemeClr val="tx1"/>
          </a:solidFill>
          <a:ln w="9525">
            <a:noFill/>
          </a:ln>
        </p:spPr>
        <p:txBody>
          <a:bodyPr wrap="none" anchor="ctr" anchorCtr="0"/>
          <a:p>
            <a:pPr algn="ctr" eaLnBrk="1" hangingPunct="1"/>
            <a:r>
              <a:rPr lang="en-US" altLang="zh-CN" sz="2000" dirty="0">
                <a:solidFill>
                  <a:schemeClr val="bg1"/>
                </a:solidFill>
                <a:latin typeface="华文楷体" panose="02010600040101010101" pitchFamily="2" charset="-122"/>
                <a:ea typeface="华文楷体" panose="02010600040101010101" pitchFamily="2" charset="-122"/>
              </a:rPr>
              <a:t>《</a:t>
            </a:r>
            <a:r>
              <a:rPr lang="zh-CN" altLang="en-US" sz="2000" dirty="0">
                <a:solidFill>
                  <a:schemeClr val="bg1"/>
                </a:solidFill>
                <a:latin typeface="华文楷体" panose="02010600040101010101" pitchFamily="2" charset="-122"/>
                <a:ea typeface="华文楷体" panose="02010600040101010101" pitchFamily="2" charset="-122"/>
              </a:rPr>
              <a:t>危险化学品安全管理条例</a:t>
            </a:r>
            <a:r>
              <a:rPr lang="en-US" altLang="zh-CN" sz="2000" dirty="0">
                <a:solidFill>
                  <a:schemeClr val="bg1"/>
                </a:solidFill>
                <a:latin typeface="华文楷体" panose="02010600040101010101" pitchFamily="2" charset="-122"/>
                <a:ea typeface="华文楷体" panose="02010600040101010101" pitchFamily="2" charset="-122"/>
              </a:rPr>
              <a:t>》</a:t>
            </a:r>
            <a:endParaRPr lang="en-US" altLang="zh-CN" sz="2000" dirty="0">
              <a:solidFill>
                <a:schemeClr val="bg1"/>
              </a:solidFill>
              <a:latin typeface="华文楷体" panose="02010600040101010101" pitchFamily="2" charset="-122"/>
              <a:ea typeface="华文楷体" panose="02010600040101010101" pitchFamily="2" charset="-122"/>
            </a:endParaRPr>
          </a:p>
          <a:p>
            <a:pPr algn="ctr" eaLnBrk="1" hangingPunct="1"/>
            <a:r>
              <a:rPr lang="zh-CN" altLang="zh-CN" sz="2000" dirty="0">
                <a:solidFill>
                  <a:schemeClr val="bg1"/>
                </a:solidFill>
                <a:latin typeface="华文楷体" panose="02010600040101010101" pitchFamily="2" charset="-122"/>
                <a:ea typeface="华文楷体" panose="02010600040101010101" pitchFamily="2" charset="-122"/>
              </a:rPr>
              <a:t>（国务院第</a:t>
            </a:r>
            <a:r>
              <a:rPr lang="en-US" altLang="zh-CN" sz="2000" dirty="0">
                <a:solidFill>
                  <a:schemeClr val="bg1"/>
                </a:solidFill>
                <a:latin typeface="华文楷体" panose="02010600040101010101" pitchFamily="2" charset="-122"/>
                <a:ea typeface="华文楷体" panose="02010600040101010101" pitchFamily="2" charset="-122"/>
              </a:rPr>
              <a:t>591</a:t>
            </a:r>
            <a:r>
              <a:rPr lang="zh-CN" altLang="zh-CN" sz="2000" dirty="0">
                <a:solidFill>
                  <a:schemeClr val="bg1"/>
                </a:solidFill>
                <a:latin typeface="华文楷体" panose="02010600040101010101" pitchFamily="2" charset="-122"/>
                <a:ea typeface="华文楷体" panose="02010600040101010101" pitchFamily="2" charset="-122"/>
              </a:rPr>
              <a:t>号令）</a:t>
            </a:r>
            <a:endParaRPr lang="en-US" altLang="zh-CN" sz="2000" dirty="0">
              <a:solidFill>
                <a:schemeClr val="bg1"/>
              </a:solidFill>
              <a:latin typeface="华文楷体" panose="02010600040101010101" pitchFamily="2" charset="-122"/>
              <a:ea typeface="华文楷体" panose="02010600040101010101" pitchFamily="2" charset="-122"/>
            </a:endParaRPr>
          </a:p>
          <a:p>
            <a:pPr algn="ctr" eaLnBrk="1" hangingPunct="1"/>
            <a:r>
              <a:rPr lang="en-US" altLang="zh-CN" sz="2000" dirty="0">
                <a:solidFill>
                  <a:schemeClr val="bg1"/>
                </a:solidFill>
                <a:latin typeface="华文楷体" panose="02010600040101010101" pitchFamily="2" charset="-122"/>
                <a:ea typeface="华文楷体" panose="02010600040101010101" pitchFamily="2" charset="-122"/>
              </a:rPr>
              <a:t>2011</a:t>
            </a:r>
            <a:r>
              <a:rPr lang="zh-CN" altLang="en-US" sz="2000" dirty="0">
                <a:solidFill>
                  <a:schemeClr val="bg1"/>
                </a:solidFill>
                <a:latin typeface="华文楷体" panose="02010600040101010101" pitchFamily="2" charset="-122"/>
                <a:ea typeface="华文楷体" panose="02010600040101010101" pitchFamily="2" charset="-122"/>
              </a:rPr>
              <a:t>年</a:t>
            </a:r>
            <a:r>
              <a:rPr lang="en-US" altLang="zh-CN" sz="2000" dirty="0">
                <a:solidFill>
                  <a:schemeClr val="bg1"/>
                </a:solidFill>
                <a:latin typeface="华文楷体" panose="02010600040101010101" pitchFamily="2" charset="-122"/>
                <a:ea typeface="华文楷体" panose="02010600040101010101" pitchFamily="2" charset="-122"/>
              </a:rPr>
              <a:t>3</a:t>
            </a:r>
            <a:r>
              <a:rPr lang="zh-CN" altLang="en-US" sz="2000" dirty="0">
                <a:solidFill>
                  <a:schemeClr val="bg1"/>
                </a:solidFill>
                <a:latin typeface="华文楷体" panose="02010600040101010101" pitchFamily="2" charset="-122"/>
                <a:ea typeface="华文楷体" panose="02010600040101010101" pitchFamily="2" charset="-122"/>
              </a:rPr>
              <a:t>月</a:t>
            </a:r>
            <a:r>
              <a:rPr lang="en-US" altLang="zh-CN" sz="2000" dirty="0">
                <a:solidFill>
                  <a:schemeClr val="bg1"/>
                </a:solidFill>
                <a:latin typeface="华文楷体" panose="02010600040101010101" pitchFamily="2" charset="-122"/>
                <a:ea typeface="华文楷体" panose="02010600040101010101" pitchFamily="2" charset="-122"/>
              </a:rPr>
              <a:t>2</a:t>
            </a:r>
            <a:r>
              <a:rPr lang="zh-CN" altLang="en-US" sz="2000" dirty="0">
                <a:solidFill>
                  <a:schemeClr val="bg1"/>
                </a:solidFill>
                <a:latin typeface="华文楷体" panose="02010600040101010101" pitchFamily="2" charset="-122"/>
                <a:ea typeface="华文楷体" panose="02010600040101010101" pitchFamily="2" charset="-122"/>
              </a:rPr>
              <a:t>日签署</a:t>
            </a:r>
            <a:endParaRPr lang="en-US" altLang="zh-CN" sz="2000" dirty="0">
              <a:solidFill>
                <a:schemeClr val="bg1"/>
              </a:solidFill>
              <a:latin typeface="华文楷体" panose="02010600040101010101" pitchFamily="2" charset="-122"/>
              <a:ea typeface="华文楷体" panose="02010600040101010101" pitchFamily="2" charset="-122"/>
            </a:endParaRPr>
          </a:p>
          <a:p>
            <a:pPr algn="ctr" eaLnBrk="1" hangingPunct="1"/>
            <a:r>
              <a:rPr lang="en-US" altLang="zh-CN" sz="2000" b="1" dirty="0">
                <a:solidFill>
                  <a:srgbClr val="FF3300"/>
                </a:solidFill>
                <a:latin typeface="华文楷体" panose="02010600040101010101" pitchFamily="2" charset="-122"/>
                <a:ea typeface="华文楷体" panose="02010600040101010101" pitchFamily="2" charset="-122"/>
              </a:rPr>
              <a:t>2011</a:t>
            </a:r>
            <a:r>
              <a:rPr lang="zh-CN" altLang="en-US" sz="2000" b="1" dirty="0">
                <a:solidFill>
                  <a:srgbClr val="FF3300"/>
                </a:solidFill>
                <a:latin typeface="华文楷体" panose="02010600040101010101" pitchFamily="2" charset="-122"/>
                <a:ea typeface="华文楷体" panose="02010600040101010101" pitchFamily="2" charset="-122"/>
              </a:rPr>
              <a:t>年</a:t>
            </a:r>
            <a:r>
              <a:rPr lang="en-US" altLang="zh-CN" sz="2000" b="1" dirty="0">
                <a:solidFill>
                  <a:srgbClr val="FF3300"/>
                </a:solidFill>
                <a:latin typeface="华文楷体" panose="02010600040101010101" pitchFamily="2" charset="-122"/>
                <a:ea typeface="华文楷体" panose="02010600040101010101" pitchFamily="2" charset="-122"/>
              </a:rPr>
              <a:t>12</a:t>
            </a:r>
            <a:r>
              <a:rPr lang="zh-CN" altLang="en-US" sz="2000" b="1" dirty="0">
                <a:solidFill>
                  <a:srgbClr val="FF3300"/>
                </a:solidFill>
                <a:latin typeface="华文楷体" panose="02010600040101010101" pitchFamily="2" charset="-122"/>
                <a:ea typeface="华文楷体" panose="02010600040101010101" pitchFamily="2" charset="-122"/>
              </a:rPr>
              <a:t>月</a:t>
            </a:r>
            <a:r>
              <a:rPr lang="en-US" altLang="zh-CN" sz="2000" b="1" dirty="0">
                <a:solidFill>
                  <a:srgbClr val="FF3300"/>
                </a:solidFill>
                <a:latin typeface="华文楷体" panose="02010600040101010101" pitchFamily="2" charset="-122"/>
                <a:ea typeface="华文楷体" panose="02010600040101010101" pitchFamily="2" charset="-122"/>
              </a:rPr>
              <a:t>1</a:t>
            </a:r>
            <a:r>
              <a:rPr lang="zh-CN" altLang="en-US" sz="2000" b="1" dirty="0">
                <a:solidFill>
                  <a:srgbClr val="FF3300"/>
                </a:solidFill>
                <a:latin typeface="华文楷体" panose="02010600040101010101" pitchFamily="2" charset="-122"/>
                <a:ea typeface="华文楷体" panose="02010600040101010101" pitchFamily="2" charset="-122"/>
              </a:rPr>
              <a:t>日施行</a:t>
            </a:r>
            <a:endParaRPr lang="zh-CN" altLang="en-US" sz="2000" dirty="0">
              <a:solidFill>
                <a:srgbClr val="FF3300"/>
              </a:solidFill>
              <a:latin typeface="华文楷体" panose="02010600040101010101" pitchFamily="2" charset="-122"/>
              <a:ea typeface="华文楷体" panose="02010600040101010101" pitchFamily="2" charset="-122"/>
            </a:endParaRPr>
          </a:p>
        </p:txBody>
      </p:sp>
      <p:sp>
        <p:nvSpPr>
          <p:cNvPr id="27656" name="TextBox 6"/>
          <p:cNvSpPr txBox="1"/>
          <p:nvPr/>
        </p:nvSpPr>
        <p:spPr>
          <a:xfrm>
            <a:off x="2538413" y="4740275"/>
            <a:ext cx="749300" cy="369888"/>
          </a:xfrm>
          <a:prstGeom prst="rect">
            <a:avLst/>
          </a:prstGeom>
          <a:noFill/>
          <a:ln w="9525">
            <a:noFill/>
          </a:ln>
        </p:spPr>
        <p:txBody>
          <a:bodyPr>
            <a:spAutoFit/>
          </a:bodyPr>
          <a:p>
            <a:pPr algn="ctr" eaLnBrk="1" hangingPunct="1"/>
            <a:r>
              <a:rPr lang="zh-CN" altLang="en-US" b="1" dirty="0">
                <a:solidFill>
                  <a:srgbClr val="FF3300"/>
                </a:solidFill>
                <a:latin typeface="华文楷体" panose="02010600040101010101" pitchFamily="2" charset="-122"/>
                <a:ea typeface="华文楷体" panose="02010600040101010101" pitchFamily="2" charset="-122"/>
              </a:rPr>
              <a:t>废止</a:t>
            </a:r>
            <a:endParaRPr lang="zh-CN" altLang="en-US" b="1" dirty="0">
              <a:solidFill>
                <a:srgbClr val="FF3300"/>
              </a:solidFill>
              <a:latin typeface="华文楷体" panose="02010600040101010101" pitchFamily="2" charset="-122"/>
              <a:ea typeface="华文楷体" panose="02010600040101010101" pitchFamily="2" charset="-122"/>
            </a:endParaRPr>
          </a:p>
        </p:txBody>
      </p:sp>
      <p:sp>
        <p:nvSpPr>
          <p:cNvPr id="27657" name="TextBox 20"/>
          <p:cNvSpPr txBox="1"/>
          <p:nvPr/>
        </p:nvSpPr>
        <p:spPr>
          <a:xfrm>
            <a:off x="4152900" y="2967038"/>
            <a:ext cx="750888" cy="369887"/>
          </a:xfrm>
          <a:prstGeom prst="rect">
            <a:avLst/>
          </a:prstGeom>
          <a:noFill/>
          <a:ln w="9525">
            <a:noFill/>
          </a:ln>
        </p:spPr>
        <p:txBody>
          <a:bodyPr>
            <a:spAutoFit/>
          </a:bodyPr>
          <a:p>
            <a:pPr algn="ctr" eaLnBrk="1" hangingPunct="1"/>
            <a:r>
              <a:rPr lang="zh-CN" altLang="en-US" b="1" dirty="0">
                <a:solidFill>
                  <a:srgbClr val="FF3300"/>
                </a:solidFill>
                <a:latin typeface="华文楷体" panose="02010600040101010101" pitchFamily="2" charset="-122"/>
                <a:ea typeface="华文楷体" panose="02010600040101010101" pitchFamily="2" charset="-122"/>
              </a:rPr>
              <a:t>修订</a:t>
            </a:r>
            <a:endParaRPr lang="zh-CN" altLang="en-US" b="1" dirty="0">
              <a:solidFill>
                <a:srgbClr val="FF3300"/>
              </a:solidFill>
              <a:latin typeface="华文楷体" panose="02010600040101010101" pitchFamily="2" charset="-122"/>
              <a:ea typeface="华文楷体" panose="02010600040101010101" pitchFamily="2" charset="-122"/>
            </a:endParaRPr>
          </a:p>
        </p:txBody>
      </p:sp>
      <p:sp>
        <p:nvSpPr>
          <p:cNvPr id="27658" name="右箭头 23"/>
          <p:cNvSpPr/>
          <p:nvPr/>
        </p:nvSpPr>
        <p:spPr>
          <a:xfrm rot="-2460127">
            <a:off x="2868613" y="4856163"/>
            <a:ext cx="1001712" cy="238125"/>
          </a:xfrm>
          <a:prstGeom prst="rightArrow">
            <a:avLst>
              <a:gd name="adj1" fmla="val 50000"/>
              <a:gd name="adj2" fmla="val 156931"/>
            </a:avLst>
          </a:prstGeom>
          <a:solidFill>
            <a:srgbClr val="FFC000"/>
          </a:solidFill>
          <a:ln w="9525" cap="flat" cmpd="sng">
            <a:solidFill>
              <a:schemeClr val="tx1"/>
            </a:solidFill>
            <a:prstDash val="dash"/>
            <a:round/>
            <a:headEnd type="none" w="med" len="med"/>
            <a:tailEnd type="none" w="med" len="med"/>
          </a:ln>
        </p:spPr>
        <p:txBody>
          <a:bodyPr wrap="none" anchor="ctr" anchorCtr="0"/>
          <a:p>
            <a:pPr algn="ctr" eaLnBrk="1" hangingPunct="1"/>
            <a:endParaRPr lang="zh-CN" altLang="en-US" dirty="0">
              <a:latin typeface="华文楷体" panose="02010600040101010101" pitchFamily="2" charset="-122"/>
              <a:ea typeface="华文楷体" panose="02010600040101010101" pitchFamily="2" charset="-122"/>
            </a:endParaRPr>
          </a:p>
        </p:txBody>
      </p:sp>
      <p:sp>
        <p:nvSpPr>
          <p:cNvPr id="27659" name="右箭头 28"/>
          <p:cNvSpPr/>
          <p:nvPr/>
        </p:nvSpPr>
        <p:spPr>
          <a:xfrm rot="-2460127">
            <a:off x="4498975" y="3030538"/>
            <a:ext cx="1001713" cy="244475"/>
          </a:xfrm>
          <a:prstGeom prst="rightArrow">
            <a:avLst>
              <a:gd name="adj1" fmla="val 50000"/>
              <a:gd name="adj2" fmla="val 156479"/>
            </a:avLst>
          </a:prstGeom>
          <a:solidFill>
            <a:srgbClr val="FFC000"/>
          </a:solidFill>
          <a:ln w="9525" cap="flat" cmpd="sng">
            <a:solidFill>
              <a:schemeClr val="tx1"/>
            </a:solidFill>
            <a:prstDash val="dash"/>
            <a:round/>
            <a:headEnd type="none" w="med" len="med"/>
            <a:tailEnd type="none" w="med" len="med"/>
          </a:ln>
        </p:spPr>
        <p:txBody>
          <a:bodyPr wrap="none" anchor="ctr" anchorCtr="0"/>
          <a:p>
            <a:pPr algn="ctr" eaLnBrk="1" hangingPunct="1"/>
            <a:endParaRPr lang="zh-CN" altLang="en-US" dirty="0">
              <a:latin typeface="华文楷体" panose="02010600040101010101" pitchFamily="2" charset="-122"/>
              <a:ea typeface="华文楷体" panose="02010600040101010101" pitchFamily="2" charset="-122"/>
            </a:endParaRPr>
          </a:p>
        </p:txBody>
      </p:sp>
      <p:sp>
        <p:nvSpPr>
          <p:cNvPr id="27660" name="TextBox 9"/>
          <p:cNvSpPr txBox="1"/>
          <p:nvPr/>
        </p:nvSpPr>
        <p:spPr>
          <a:xfrm>
            <a:off x="4452938" y="5621338"/>
            <a:ext cx="1849437" cy="425450"/>
          </a:xfrm>
          <a:prstGeom prst="rect">
            <a:avLst/>
          </a:prstGeom>
          <a:noFill/>
          <a:ln w="28575" cap="flat" cmpd="sng">
            <a:solidFill>
              <a:schemeClr val="tx1"/>
            </a:solidFill>
            <a:prstDash val="sysDot"/>
            <a:miter/>
            <a:headEnd type="none" w="med" len="med"/>
            <a:tailEnd type="none" w="med" len="med"/>
          </a:ln>
        </p:spPr>
        <p:txBody>
          <a:bodyPr>
            <a:spAutoFit/>
          </a:bodyPr>
          <a:p>
            <a:pPr algn="ctr" eaLnBrk="1" hangingPunct="1"/>
            <a:r>
              <a:rPr lang="zh-CN" altLang="en-US" sz="2000" dirty="0">
                <a:solidFill>
                  <a:schemeClr val="tx2"/>
                </a:solidFill>
                <a:latin typeface="华文楷体" panose="02010600040101010101" pitchFamily="2" charset="-122"/>
                <a:ea typeface="华文楷体" panose="02010600040101010101" pitchFamily="2" charset="-122"/>
              </a:rPr>
              <a:t>共</a:t>
            </a:r>
            <a:r>
              <a:rPr lang="en-US" altLang="zh-CN" sz="2000" dirty="0">
                <a:solidFill>
                  <a:schemeClr val="tx2"/>
                </a:solidFill>
                <a:latin typeface="华文楷体" panose="02010600040101010101" pitchFamily="2" charset="-122"/>
                <a:ea typeface="华文楷体" panose="02010600040101010101" pitchFamily="2" charset="-122"/>
              </a:rPr>
              <a:t>7</a:t>
            </a:r>
            <a:r>
              <a:rPr lang="zh-CN" altLang="en-US" sz="2000" dirty="0">
                <a:solidFill>
                  <a:schemeClr val="tx2"/>
                </a:solidFill>
                <a:latin typeface="华文楷体" panose="02010600040101010101" pitchFamily="2" charset="-122"/>
                <a:ea typeface="华文楷体" panose="02010600040101010101" pitchFamily="2" charset="-122"/>
              </a:rPr>
              <a:t>章，</a:t>
            </a:r>
            <a:r>
              <a:rPr lang="en-US" altLang="zh-CN" sz="2000" dirty="0">
                <a:solidFill>
                  <a:schemeClr val="tx2"/>
                </a:solidFill>
                <a:latin typeface="华文楷体" panose="02010600040101010101" pitchFamily="2" charset="-122"/>
                <a:ea typeface="华文楷体" panose="02010600040101010101" pitchFamily="2" charset="-122"/>
              </a:rPr>
              <a:t>42</a:t>
            </a:r>
            <a:r>
              <a:rPr lang="zh-CN" altLang="en-US" sz="2000" dirty="0">
                <a:solidFill>
                  <a:schemeClr val="tx2"/>
                </a:solidFill>
                <a:latin typeface="华文楷体" panose="02010600040101010101" pitchFamily="2" charset="-122"/>
                <a:ea typeface="华文楷体" panose="02010600040101010101" pitchFamily="2" charset="-122"/>
              </a:rPr>
              <a:t>条</a:t>
            </a:r>
            <a:endParaRPr lang="zh-CN" altLang="en-US" sz="2000" dirty="0">
              <a:solidFill>
                <a:schemeClr val="tx2"/>
              </a:solidFill>
              <a:latin typeface="华文楷体" panose="02010600040101010101" pitchFamily="2" charset="-122"/>
              <a:ea typeface="华文楷体" panose="02010600040101010101" pitchFamily="2" charset="-122"/>
            </a:endParaRPr>
          </a:p>
        </p:txBody>
      </p:sp>
      <p:sp>
        <p:nvSpPr>
          <p:cNvPr id="27661" name="TextBox 31"/>
          <p:cNvSpPr txBox="1"/>
          <p:nvPr/>
        </p:nvSpPr>
        <p:spPr>
          <a:xfrm>
            <a:off x="2354263" y="1882775"/>
            <a:ext cx="1849437" cy="425450"/>
          </a:xfrm>
          <a:prstGeom prst="rect">
            <a:avLst/>
          </a:prstGeom>
          <a:noFill/>
          <a:ln w="28575" cap="flat" cmpd="sng">
            <a:solidFill>
              <a:schemeClr val="tx1"/>
            </a:solidFill>
            <a:prstDash val="sysDot"/>
            <a:miter/>
            <a:headEnd type="none" w="med" len="med"/>
            <a:tailEnd type="none" w="med" len="med"/>
          </a:ln>
        </p:spPr>
        <p:txBody>
          <a:bodyPr>
            <a:spAutoFit/>
          </a:bodyPr>
          <a:p>
            <a:pPr algn="ctr" eaLnBrk="1" hangingPunct="1"/>
            <a:r>
              <a:rPr lang="zh-CN" altLang="en-US" sz="2000" dirty="0">
                <a:solidFill>
                  <a:schemeClr val="tx2"/>
                </a:solidFill>
                <a:latin typeface="华文楷体" panose="02010600040101010101" pitchFamily="2" charset="-122"/>
                <a:ea typeface="华文楷体" panose="02010600040101010101" pitchFamily="2" charset="-122"/>
              </a:rPr>
              <a:t>共</a:t>
            </a:r>
            <a:r>
              <a:rPr lang="en-US" altLang="zh-CN" sz="2000" dirty="0">
                <a:solidFill>
                  <a:schemeClr val="tx2"/>
                </a:solidFill>
                <a:latin typeface="华文楷体" panose="02010600040101010101" pitchFamily="2" charset="-122"/>
                <a:ea typeface="华文楷体" panose="02010600040101010101" pitchFamily="2" charset="-122"/>
              </a:rPr>
              <a:t>8</a:t>
            </a:r>
            <a:r>
              <a:rPr lang="zh-CN" altLang="en-US" sz="2000" dirty="0">
                <a:solidFill>
                  <a:schemeClr val="tx2"/>
                </a:solidFill>
                <a:latin typeface="华文楷体" panose="02010600040101010101" pitchFamily="2" charset="-122"/>
                <a:ea typeface="华文楷体" panose="02010600040101010101" pitchFamily="2" charset="-122"/>
              </a:rPr>
              <a:t>章，</a:t>
            </a:r>
            <a:r>
              <a:rPr lang="en-US" altLang="zh-CN" sz="2000" dirty="0">
                <a:solidFill>
                  <a:schemeClr val="tx2"/>
                </a:solidFill>
                <a:latin typeface="华文楷体" panose="02010600040101010101" pitchFamily="2" charset="-122"/>
                <a:ea typeface="华文楷体" panose="02010600040101010101" pitchFamily="2" charset="-122"/>
              </a:rPr>
              <a:t>102</a:t>
            </a:r>
            <a:r>
              <a:rPr lang="zh-CN" altLang="en-US" sz="2000" dirty="0">
                <a:solidFill>
                  <a:schemeClr val="tx2"/>
                </a:solidFill>
                <a:latin typeface="华文楷体" panose="02010600040101010101" pitchFamily="2" charset="-122"/>
                <a:ea typeface="华文楷体" panose="02010600040101010101" pitchFamily="2" charset="-122"/>
              </a:rPr>
              <a:t>条</a:t>
            </a:r>
            <a:endParaRPr lang="zh-CN" altLang="en-US" sz="2000" dirty="0">
              <a:solidFill>
                <a:schemeClr val="tx2"/>
              </a:solidFill>
              <a:latin typeface="华文楷体" panose="02010600040101010101" pitchFamily="2" charset="-122"/>
              <a:ea typeface="华文楷体" panose="02010600040101010101" pitchFamily="2" charset="-122"/>
            </a:endParaRPr>
          </a:p>
        </p:txBody>
      </p:sp>
      <p:sp>
        <p:nvSpPr>
          <p:cNvPr id="27662" name="TextBox 32"/>
          <p:cNvSpPr txBox="1"/>
          <p:nvPr/>
        </p:nvSpPr>
        <p:spPr>
          <a:xfrm>
            <a:off x="1031875" y="3873500"/>
            <a:ext cx="1849438" cy="425450"/>
          </a:xfrm>
          <a:prstGeom prst="rect">
            <a:avLst/>
          </a:prstGeom>
          <a:noFill/>
          <a:ln w="28575" cap="flat" cmpd="sng">
            <a:solidFill>
              <a:schemeClr val="tx1"/>
            </a:solidFill>
            <a:prstDash val="sysDot"/>
            <a:miter/>
            <a:headEnd type="none" w="med" len="med"/>
            <a:tailEnd type="none" w="med" len="med"/>
          </a:ln>
        </p:spPr>
        <p:txBody>
          <a:bodyPr>
            <a:spAutoFit/>
          </a:bodyPr>
          <a:p>
            <a:pPr algn="ctr" eaLnBrk="1" hangingPunct="1"/>
            <a:r>
              <a:rPr lang="zh-CN" altLang="en-US" sz="2000" dirty="0">
                <a:solidFill>
                  <a:schemeClr val="tx2"/>
                </a:solidFill>
                <a:latin typeface="华文楷体" panose="02010600040101010101" pitchFamily="2" charset="-122"/>
                <a:ea typeface="华文楷体" panose="02010600040101010101" pitchFamily="2" charset="-122"/>
              </a:rPr>
              <a:t>共</a:t>
            </a:r>
            <a:r>
              <a:rPr lang="en-US" altLang="zh-CN" sz="2000" dirty="0">
                <a:solidFill>
                  <a:schemeClr val="tx2"/>
                </a:solidFill>
                <a:latin typeface="华文楷体" panose="02010600040101010101" pitchFamily="2" charset="-122"/>
                <a:ea typeface="华文楷体" panose="02010600040101010101" pitchFamily="2" charset="-122"/>
              </a:rPr>
              <a:t>7</a:t>
            </a:r>
            <a:r>
              <a:rPr lang="zh-CN" altLang="en-US" sz="2000" dirty="0">
                <a:solidFill>
                  <a:schemeClr val="tx2"/>
                </a:solidFill>
                <a:latin typeface="华文楷体" panose="02010600040101010101" pitchFamily="2" charset="-122"/>
                <a:ea typeface="华文楷体" panose="02010600040101010101" pitchFamily="2" charset="-122"/>
              </a:rPr>
              <a:t>章，</a:t>
            </a:r>
            <a:r>
              <a:rPr lang="en-US" altLang="zh-CN" sz="2000" dirty="0">
                <a:solidFill>
                  <a:schemeClr val="tx2"/>
                </a:solidFill>
                <a:latin typeface="华文楷体" panose="02010600040101010101" pitchFamily="2" charset="-122"/>
                <a:ea typeface="华文楷体" panose="02010600040101010101" pitchFamily="2" charset="-122"/>
              </a:rPr>
              <a:t>74</a:t>
            </a:r>
            <a:r>
              <a:rPr lang="zh-CN" altLang="en-US" sz="2000" dirty="0">
                <a:solidFill>
                  <a:schemeClr val="tx2"/>
                </a:solidFill>
                <a:latin typeface="华文楷体" panose="02010600040101010101" pitchFamily="2" charset="-122"/>
                <a:ea typeface="华文楷体" panose="02010600040101010101" pitchFamily="2" charset="-122"/>
              </a:rPr>
              <a:t>条</a:t>
            </a:r>
            <a:endParaRPr lang="zh-CN" altLang="en-US" sz="2000" dirty="0">
              <a:solidFill>
                <a:schemeClr val="tx2"/>
              </a:solidFill>
              <a:latin typeface="华文楷体" panose="02010600040101010101" pitchFamily="2" charset="-122"/>
              <a:ea typeface="华文楷体" panose="0201060004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1"/>
          <p:cNvSpPr>
            <a:spLocks noGrp="1"/>
          </p:cNvSpPr>
          <p:nvPr>
            <p:ph type="title"/>
          </p:nvPr>
        </p:nvSpPr>
        <p:spPr>
          <a:xfrm>
            <a:off x="395288" y="549275"/>
            <a:ext cx="8424862" cy="1143000"/>
          </a:xfrm>
          <a:ln/>
        </p:spPr>
        <p:txBody>
          <a:bodyPr vert="horz" wrap="square" lIns="91440" tIns="45720" rIns="91440" bIns="45720" anchor="ctr" anchorCtr="0"/>
          <a:p>
            <a:r>
              <a:rPr lang="zh-CN" altLang="zh-CN" sz="2800" b="1" dirty="0">
                <a:latin typeface="方正姚体" panose="02010601030101010101" pitchFamily="2" charset="-122"/>
              </a:rPr>
              <a:t>《危险化学品安全管理条例》（国务院第</a:t>
            </a:r>
            <a:r>
              <a:rPr lang="en-US" altLang="zh-CN" sz="2800" b="1" dirty="0">
                <a:latin typeface="方正姚体" panose="02010601030101010101" pitchFamily="2" charset="-122"/>
              </a:rPr>
              <a:t>591</a:t>
            </a:r>
            <a:r>
              <a:rPr lang="zh-CN" altLang="zh-CN" sz="2800" b="1" dirty="0">
                <a:latin typeface="方正姚体" panose="02010601030101010101" pitchFamily="2" charset="-122"/>
              </a:rPr>
              <a:t>号令）</a:t>
            </a:r>
            <a:br>
              <a:rPr lang="en-US" altLang="zh-CN" sz="4800" b="1" dirty="0">
                <a:latin typeface="方正姚体" panose="02010601030101010101" pitchFamily="2" charset="-122"/>
              </a:rPr>
            </a:br>
            <a:endParaRPr lang="zh-CN" altLang="en-US" dirty="0"/>
          </a:p>
        </p:txBody>
      </p:sp>
      <p:sp>
        <p:nvSpPr>
          <p:cNvPr id="3" name="内容占位符 2"/>
          <p:cNvSpPr>
            <a:spLocks noGrp="1"/>
          </p:cNvSpPr>
          <p:nvPr>
            <p:ph idx="1"/>
          </p:nvPr>
        </p:nvSpPr>
        <p:spPr bwMode="auto">
          <a:xfrm>
            <a:off x="395536" y="1412776"/>
            <a:ext cx="8060432" cy="4932040"/>
          </a:xfrm>
          <a:prstGeom prst="round2DiagRect">
            <a:avLst/>
          </a:prstGeom>
          <a:gradFill rotWithShape="1">
            <a:gsLst>
              <a:gs pos="0">
                <a:schemeClr val="accent3">
                  <a:tint val="1000"/>
                  <a:satMod val="255000"/>
                </a:schemeClr>
              </a:gs>
              <a:gs pos="55000">
                <a:schemeClr val="accent3">
                  <a:tint val="12000"/>
                  <a:satMod val="255000"/>
                </a:schemeClr>
              </a:gs>
              <a:gs pos="100000">
                <a:schemeClr val="accent3">
                  <a:tint val="45000"/>
                  <a:satMod val="250000"/>
                </a:schemeClr>
              </a:gs>
            </a:gsLst>
            <a:path path="circle">
              <a:fillToRect l="-40000" t="-90000" r="140000" b="190000"/>
            </a:path>
          </a:gradFill>
          <a:ln w="9525" cap="flat" cmpd="sng" algn="ctr">
            <a:solidFill>
              <a:schemeClr val="accent3"/>
            </a:solidFill>
            <a:prstDash val="solid"/>
            <a:miter lim="800000"/>
          </a:ln>
          <a:effectLst>
            <a:outerShdw blurRad="51500" dist="25400" dir="5400000" rotWithShape="0">
              <a:srgbClr val="000000">
                <a:alpha val="40000"/>
              </a:srgbClr>
            </a:outerShdw>
          </a:effectLst>
          <a:scene3d>
            <a:camera prst="orthographicFront"/>
            <a:lightRig rig="balanced" dir="t"/>
          </a:scene3d>
          <a:sp3d prstMaterial="plastic"/>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normAutofit/>
          </a:bodyPr>
          <a:lstStyle>
            <a:lvl1pPr marL="444500" indent="-357505">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444500" marR="0" lvl="0" indent="-357505" algn="l" defTabSz="914400" rtl="0" eaLnBrk="0" fontAlgn="base" latinLnBrk="0" hangingPunct="0">
              <a:lnSpc>
                <a:spcPct val="140000"/>
              </a:lnSpc>
              <a:spcBef>
                <a:spcPts val="300"/>
              </a:spcBef>
              <a:spcAft>
                <a:spcPct val="0"/>
              </a:spcAft>
              <a:buClr>
                <a:srgbClr val="8D89A4"/>
              </a:buClr>
              <a:buSzTx/>
              <a:buFont typeface="Wingdings" panose="05000000000000000000" pitchFamily="2" charset="2"/>
              <a:buChar char="l"/>
              <a:defRPr/>
            </a:pPr>
            <a:r>
              <a:rPr kumimoji="0" lang="en-US" altLang="zh-CN"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2011</a:t>
            </a:r>
            <a:r>
              <a:rPr kumimoji="0" lang="zh-CN" altLang="en-US"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年</a:t>
            </a:r>
            <a:r>
              <a:rPr kumimoji="0" lang="en-US" altLang="zh-CN"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12</a:t>
            </a:r>
            <a:r>
              <a:rPr kumimoji="0" lang="zh-CN" altLang="en-US"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月</a:t>
            </a:r>
            <a:r>
              <a:rPr kumimoji="0" lang="en-US" altLang="zh-CN"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1</a:t>
            </a:r>
            <a:r>
              <a:rPr kumimoji="0" lang="zh-CN" altLang="en-US"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日，中国正式实施新的</a:t>
            </a:r>
            <a:r>
              <a:rPr kumimoji="0" lang="en-US" altLang="zh-CN"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危险化学品安全管理条例</a:t>
            </a:r>
            <a:r>
              <a:rPr kumimoji="0" lang="en-US" altLang="zh-CN"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（即</a:t>
            </a:r>
            <a:r>
              <a:rPr kumimoji="0" lang="en-US" altLang="zh-CN"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591</a:t>
            </a:r>
            <a:r>
              <a:rPr kumimoji="0" lang="zh-CN" altLang="en-US"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号令），对危险化学品生产、进口、储存、使用、经营、运输及处置实施全生命周期管理。</a:t>
            </a:r>
            <a:endParaRPr kumimoji="0" lang="en-US" altLang="zh-CN"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444500" marR="0" lvl="0" indent="-357505" algn="l" defTabSz="914400" rtl="0" eaLnBrk="0" fontAlgn="base" latinLnBrk="0" hangingPunct="0">
              <a:lnSpc>
                <a:spcPct val="140000"/>
              </a:lnSpc>
              <a:spcBef>
                <a:spcPts val="300"/>
              </a:spcBef>
              <a:spcAft>
                <a:spcPct val="0"/>
              </a:spcAft>
              <a:buClr>
                <a:srgbClr val="8D89A4"/>
              </a:buClr>
              <a:buSzTx/>
              <a:buFont typeface="Wingdings" panose="05000000000000000000" pitchFamily="2" charset="2"/>
              <a:buChar char="l"/>
              <a:defRPr/>
            </a:pPr>
            <a:endParaRPr kumimoji="0" lang="en-US" altLang="zh-CN"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444500" marR="0" lvl="0" indent="-357505" algn="l" defTabSz="914400" rtl="0" eaLnBrk="0" fontAlgn="base" latinLnBrk="0" hangingPunct="0">
              <a:lnSpc>
                <a:spcPct val="140000"/>
              </a:lnSpc>
              <a:spcBef>
                <a:spcPts val="300"/>
              </a:spcBef>
              <a:spcAft>
                <a:spcPct val="0"/>
              </a:spcAft>
              <a:buClr>
                <a:srgbClr val="8D89A4"/>
              </a:buClr>
              <a:buSzTx/>
              <a:buFont typeface="Wingdings" panose="05000000000000000000" pitchFamily="2" charset="2"/>
              <a:buChar char="l"/>
              <a:defRPr/>
            </a:pPr>
            <a:endParaRPr kumimoji="0" lang="en-US" altLang="zh-CN"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444500" marR="0" lvl="0" indent="-357505" algn="l" defTabSz="914400" rtl="0" eaLnBrk="0" fontAlgn="base" latinLnBrk="0" hangingPunct="0">
              <a:lnSpc>
                <a:spcPct val="140000"/>
              </a:lnSpc>
              <a:spcBef>
                <a:spcPts val="300"/>
              </a:spcBef>
              <a:spcAft>
                <a:spcPct val="0"/>
              </a:spcAft>
              <a:buClr>
                <a:srgbClr val="8D89A4"/>
              </a:buClr>
              <a:buSzTx/>
              <a:buFont typeface="Wingdings" panose="05000000000000000000" pitchFamily="2" charset="2"/>
              <a:buChar char="l"/>
              <a:defRPr/>
            </a:pPr>
            <a:r>
              <a:rPr kumimoji="0" lang="zh-CN" altLang="en-US" sz="2200" b="1"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mn-cs"/>
              </a:rPr>
              <a:t>管辖范围：</a:t>
            </a:r>
            <a:r>
              <a:rPr kumimoji="0" lang="zh-CN" altLang="en-US"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任何列入</a:t>
            </a:r>
            <a:r>
              <a:rPr kumimoji="0" lang="en-US" altLang="zh-CN"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危险化学品目录</a:t>
            </a:r>
            <a:r>
              <a:rPr kumimoji="0" lang="en-US" altLang="zh-CN"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a:t>
            </a:r>
            <a:r>
              <a:rPr kumimoji="0" lang="zh-CN" altLang="en-US" sz="22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中的化学品，即具有毒害、腐蚀、爆炸、燃烧、助燃等性质，对人体、设施、环境具有危害的剧毒化学品和其他化学品都受到该条例管辖。</a:t>
            </a:r>
            <a:endParaRPr kumimoji="0" lang="zh-CN" altLang="en-US" sz="14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1"/>
          <p:cNvSpPr>
            <a:spLocks noGrp="1"/>
          </p:cNvSpPr>
          <p:nvPr>
            <p:ph type="title"/>
          </p:nvPr>
        </p:nvSpPr>
        <p:spPr>
          <a:xfrm>
            <a:off x="539750" y="908050"/>
            <a:ext cx="8208963" cy="936625"/>
          </a:xfrm>
          <a:ln/>
        </p:spPr>
        <p:txBody>
          <a:bodyPr vert="horz" wrap="square" lIns="91440" tIns="45720" rIns="91440" bIns="45720" anchor="ctr" anchorCtr="0"/>
          <a:p>
            <a:r>
              <a:rPr lang="zh-CN" altLang="zh-CN" sz="2400" b="1" dirty="0">
                <a:latin typeface="方正姚体" panose="02010601030101010101" pitchFamily="2" charset="-122"/>
              </a:rPr>
              <a:t>《危险化学品登记管理办法》（安总局令第</a:t>
            </a:r>
            <a:r>
              <a:rPr lang="en-US" altLang="zh-CN" sz="2400" b="1" dirty="0">
                <a:latin typeface="方正姚体" panose="02010601030101010101" pitchFamily="2" charset="-122"/>
              </a:rPr>
              <a:t>53</a:t>
            </a:r>
            <a:r>
              <a:rPr lang="zh-CN" altLang="zh-CN" sz="2400" b="1" dirty="0">
                <a:latin typeface="方正姚体" panose="02010601030101010101" pitchFamily="2" charset="-122"/>
              </a:rPr>
              <a:t>号）</a:t>
            </a:r>
            <a:endParaRPr lang="zh-CN" altLang="en-US" sz="2400" b="1" dirty="0"/>
          </a:p>
        </p:txBody>
      </p:sp>
      <p:sp>
        <p:nvSpPr>
          <p:cNvPr id="29699" name="内容占位符 2"/>
          <p:cNvSpPr>
            <a:spLocks noGrp="1"/>
          </p:cNvSpPr>
          <p:nvPr>
            <p:ph idx="1"/>
          </p:nvPr>
        </p:nvSpPr>
        <p:spPr>
          <a:xfrm>
            <a:off x="827088" y="2205038"/>
            <a:ext cx="7772400" cy="4067175"/>
          </a:xfrm>
          <a:ln/>
        </p:spPr>
        <p:txBody>
          <a:bodyPr vert="horz" wrap="square" lIns="91440" tIns="45720" rIns="91440" bIns="45720" anchor="t" anchorCtr="0"/>
          <a:p>
            <a:r>
              <a:rPr lang="zh-CN" altLang="zh-CN" sz="2400" dirty="0"/>
              <a:t>《危险化学品登记管理办法》经</a:t>
            </a:r>
            <a:r>
              <a:rPr lang="en-US" altLang="zh-CN" sz="2400" dirty="0"/>
              <a:t>2012</a:t>
            </a:r>
            <a:r>
              <a:rPr lang="zh-CN" altLang="zh-CN" sz="2400" dirty="0"/>
              <a:t>年</a:t>
            </a:r>
            <a:r>
              <a:rPr lang="en-US" altLang="zh-CN" sz="2400" dirty="0"/>
              <a:t>5</a:t>
            </a:r>
            <a:r>
              <a:rPr lang="zh-CN" altLang="zh-CN" sz="2400" dirty="0"/>
              <a:t>月</a:t>
            </a:r>
            <a:r>
              <a:rPr lang="en-US" altLang="zh-CN" sz="2400" dirty="0"/>
              <a:t>21</a:t>
            </a:r>
            <a:r>
              <a:rPr lang="zh-CN" altLang="zh-CN" sz="2400" dirty="0"/>
              <a:t>日国家安全生产监督管理总局局长办公会议审议通过，</a:t>
            </a:r>
            <a:r>
              <a:rPr lang="en-US" altLang="zh-CN" sz="2400" b="1" dirty="0"/>
              <a:t>2012</a:t>
            </a:r>
            <a:r>
              <a:rPr lang="zh-CN" altLang="zh-CN" sz="2400" b="1" dirty="0"/>
              <a:t>年</a:t>
            </a:r>
            <a:r>
              <a:rPr lang="en-US" altLang="zh-CN" sz="2400" b="1" dirty="0"/>
              <a:t>7</a:t>
            </a:r>
            <a:r>
              <a:rPr lang="zh-CN" altLang="zh-CN" sz="2400" b="1" dirty="0"/>
              <a:t>月</a:t>
            </a:r>
            <a:r>
              <a:rPr lang="en-US" altLang="zh-CN" sz="2400" b="1" dirty="0"/>
              <a:t>1</a:t>
            </a:r>
            <a:r>
              <a:rPr lang="zh-CN" altLang="zh-CN" sz="2400" b="1" dirty="0"/>
              <a:t>日国家安全生产监督管理总局令第</a:t>
            </a:r>
            <a:r>
              <a:rPr lang="en-US" altLang="zh-CN" sz="2400" b="1" dirty="0"/>
              <a:t>53</a:t>
            </a:r>
            <a:r>
              <a:rPr lang="zh-CN" altLang="zh-CN" sz="2400" b="1" dirty="0"/>
              <a:t>号公布</a:t>
            </a:r>
            <a:r>
              <a:rPr lang="zh-CN" altLang="zh-CN" sz="2400" dirty="0"/>
              <a:t>。</a:t>
            </a:r>
            <a:endParaRPr lang="en-US" altLang="zh-CN" sz="2400" dirty="0"/>
          </a:p>
          <a:p>
            <a:endParaRPr lang="en-US" altLang="zh-CN" sz="2400" dirty="0"/>
          </a:p>
          <a:p>
            <a:pPr>
              <a:buNone/>
            </a:pPr>
            <a:r>
              <a:rPr lang="en-US" altLang="zh-CN" sz="2400" dirty="0"/>
              <a:t> </a:t>
            </a:r>
            <a:endParaRPr lang="zh-CN" altLang="zh-CN" sz="2400" dirty="0"/>
          </a:p>
          <a:p>
            <a:r>
              <a:rPr lang="zh-CN" altLang="zh-CN" sz="2400" dirty="0"/>
              <a:t>《办法》第十二条对危险化学品登记的具体内容做了规定：包括</a:t>
            </a:r>
            <a:r>
              <a:rPr lang="zh-CN" altLang="zh-CN" sz="2400" b="1" dirty="0"/>
              <a:t>分类和标签信息、物理化学性质、主要用途、危险特性、储存使用运输的安全要求、应急处置措施</a:t>
            </a:r>
            <a:r>
              <a:rPr lang="zh-CN" altLang="zh-CN" sz="2400" dirty="0"/>
              <a:t>等六个方面。</a:t>
            </a:r>
            <a:endParaRPr lang="en-US" altLang="zh-CN" sz="2400" dirty="0"/>
          </a:p>
          <a:p>
            <a:pPr>
              <a:buNone/>
            </a:pPr>
            <a:endParaRPr lang="zh-CN" altLang="zh-CN"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1"/>
          <p:cNvSpPr>
            <a:spLocks noGrp="1"/>
          </p:cNvSpPr>
          <p:nvPr>
            <p:ph type="title"/>
          </p:nvPr>
        </p:nvSpPr>
        <p:spPr>
          <a:xfrm>
            <a:off x="539750" y="908050"/>
            <a:ext cx="8208963" cy="936625"/>
          </a:xfrm>
          <a:ln/>
        </p:spPr>
        <p:txBody>
          <a:bodyPr vert="horz" wrap="square" lIns="91440" tIns="45720" rIns="91440" bIns="45720" anchor="ctr" anchorCtr="0"/>
          <a:p>
            <a:pPr algn="ctr"/>
            <a:r>
              <a:rPr lang="zh-CN" altLang="zh-CN" sz="2400" b="1" dirty="0">
                <a:latin typeface="方正姚体" panose="02010601030101010101" pitchFamily="2" charset="-122"/>
              </a:rPr>
              <a:t>《化学品物理危险性鉴定与分类管理办法》</a:t>
            </a:r>
            <a:br>
              <a:rPr lang="en-US" altLang="zh-CN" sz="2400" b="1" dirty="0">
                <a:latin typeface="方正姚体" panose="02010601030101010101" pitchFamily="2" charset="-122"/>
              </a:rPr>
            </a:br>
            <a:r>
              <a:rPr lang="zh-CN" altLang="zh-CN" sz="2400" b="1" dirty="0">
                <a:latin typeface="方正姚体" panose="02010601030101010101" pitchFamily="2" charset="-122"/>
              </a:rPr>
              <a:t>（安监督总局令第</a:t>
            </a:r>
            <a:r>
              <a:rPr lang="en-US" altLang="zh-CN" sz="2400" b="1" dirty="0">
                <a:latin typeface="方正姚体" panose="02010601030101010101" pitchFamily="2" charset="-122"/>
              </a:rPr>
              <a:t>60</a:t>
            </a:r>
            <a:r>
              <a:rPr lang="zh-CN" altLang="zh-CN" sz="2400" b="1" dirty="0">
                <a:latin typeface="方正姚体" panose="02010601030101010101" pitchFamily="2" charset="-122"/>
              </a:rPr>
              <a:t>号）</a:t>
            </a:r>
            <a:endParaRPr lang="zh-CN" altLang="en-US" sz="2400" b="1" dirty="0">
              <a:latin typeface="方正姚体" panose="02010601030101010101" pitchFamily="2" charset="-122"/>
            </a:endParaRPr>
          </a:p>
        </p:txBody>
      </p:sp>
      <p:sp>
        <p:nvSpPr>
          <p:cNvPr id="30723" name="内容占位符 2"/>
          <p:cNvSpPr>
            <a:spLocks noGrp="1"/>
          </p:cNvSpPr>
          <p:nvPr>
            <p:ph idx="1"/>
          </p:nvPr>
        </p:nvSpPr>
        <p:spPr>
          <a:xfrm>
            <a:off x="827088" y="2205038"/>
            <a:ext cx="7772400" cy="4067175"/>
          </a:xfrm>
          <a:ln/>
        </p:spPr>
        <p:txBody>
          <a:bodyPr vert="horz" wrap="square" lIns="91440" tIns="45720" rIns="91440" bIns="45720" anchor="t" anchorCtr="0"/>
          <a:p>
            <a:r>
              <a:rPr lang="en-US" altLang="zh-CN" sz="1600" dirty="0"/>
              <a:t>2013</a:t>
            </a:r>
            <a:r>
              <a:rPr lang="zh-CN" altLang="zh-CN" sz="1600" dirty="0"/>
              <a:t>年</a:t>
            </a:r>
            <a:r>
              <a:rPr lang="en-US" altLang="zh-CN" sz="1600" dirty="0"/>
              <a:t>7</a:t>
            </a:r>
            <a:r>
              <a:rPr lang="zh-CN" altLang="zh-CN" sz="1600" dirty="0"/>
              <a:t>月</a:t>
            </a:r>
            <a:r>
              <a:rPr lang="en-US" altLang="zh-CN" sz="1600" dirty="0"/>
              <a:t>10</a:t>
            </a:r>
            <a:r>
              <a:rPr lang="zh-CN" altLang="zh-CN" sz="1600" dirty="0"/>
              <a:t>日国家安全生产监督管理总局公布了《化学品物理危险性鉴定与分类管理办法》，</a:t>
            </a:r>
            <a:r>
              <a:rPr lang="zh-CN" altLang="zh-CN" sz="1600" b="1" dirty="0"/>
              <a:t>自</a:t>
            </a:r>
            <a:r>
              <a:rPr lang="en-US" altLang="zh-CN" sz="1600" b="1" dirty="0"/>
              <a:t>2013</a:t>
            </a:r>
            <a:r>
              <a:rPr lang="zh-CN" altLang="zh-CN" sz="1600" b="1" dirty="0"/>
              <a:t>年</a:t>
            </a:r>
            <a:r>
              <a:rPr lang="en-US" altLang="zh-CN" sz="1600" b="1" dirty="0"/>
              <a:t>9</a:t>
            </a:r>
            <a:r>
              <a:rPr lang="zh-CN" altLang="zh-CN" sz="1600" b="1" dirty="0"/>
              <a:t>月</a:t>
            </a:r>
            <a:r>
              <a:rPr lang="en-US" altLang="zh-CN" sz="1600" b="1" dirty="0"/>
              <a:t>1</a:t>
            </a:r>
            <a:r>
              <a:rPr lang="zh-CN" altLang="zh-CN" sz="1600" b="1" dirty="0"/>
              <a:t>日起施行</a:t>
            </a:r>
            <a:r>
              <a:rPr lang="zh-CN" altLang="zh-CN" sz="1600" dirty="0"/>
              <a:t>。</a:t>
            </a:r>
            <a:endParaRPr lang="en-US" altLang="zh-CN" sz="1600" dirty="0"/>
          </a:p>
          <a:p>
            <a:endParaRPr lang="en-US" altLang="zh-CN" sz="1600" dirty="0"/>
          </a:p>
          <a:p>
            <a:r>
              <a:rPr lang="zh-CN" altLang="zh-CN" sz="1600" dirty="0"/>
              <a:t>《办法》适用于对危险特性尚未确定的化学品进行物理危险性鉴定与分类，以及安全生产监督管理部门对鉴定与分类工作实施监督管理。规定了</a:t>
            </a:r>
            <a:r>
              <a:rPr lang="zh-CN" altLang="zh-CN" sz="1600" b="1" dirty="0"/>
              <a:t>化学品生产、进口单位应当对本单位生产或者进口的化学品进行普查和物理危险性辨识。</a:t>
            </a:r>
            <a:endParaRPr lang="en-US" altLang="zh-CN" sz="1600" b="1" dirty="0"/>
          </a:p>
          <a:p>
            <a:endParaRPr lang="zh-CN" altLang="zh-CN" sz="1600" dirty="0"/>
          </a:p>
          <a:p>
            <a:r>
              <a:rPr lang="zh-CN" altLang="zh-CN" sz="1600" dirty="0"/>
              <a:t>根据《办法》的有关规定，安监总局于</a:t>
            </a:r>
            <a:r>
              <a:rPr lang="en-US" altLang="zh-CN" sz="1600" dirty="0"/>
              <a:t>2014</a:t>
            </a:r>
            <a:r>
              <a:rPr lang="zh-CN" altLang="zh-CN" sz="1600" dirty="0"/>
              <a:t>年</a:t>
            </a:r>
            <a:r>
              <a:rPr lang="en-US" altLang="zh-CN" sz="1600" dirty="0"/>
              <a:t>5</a:t>
            </a:r>
            <a:r>
              <a:rPr lang="zh-CN" altLang="zh-CN" sz="1600" dirty="0"/>
              <a:t>月</a:t>
            </a:r>
            <a:r>
              <a:rPr lang="en-US" altLang="zh-CN" sz="1600" dirty="0"/>
              <a:t>28</a:t>
            </a:r>
            <a:r>
              <a:rPr lang="zh-CN" altLang="zh-CN" sz="1600" dirty="0"/>
              <a:t>日发布了</a:t>
            </a:r>
            <a:r>
              <a:rPr lang="en-US" altLang="zh-CN" sz="1600" dirty="0"/>
              <a:t>5</a:t>
            </a:r>
            <a:r>
              <a:rPr lang="zh-CN" altLang="zh-CN" sz="1600" dirty="0"/>
              <a:t>个相关配套文书，并于</a:t>
            </a:r>
            <a:r>
              <a:rPr lang="en-US" altLang="zh-CN" sz="1600" dirty="0"/>
              <a:t>2016</a:t>
            </a:r>
            <a:r>
              <a:rPr lang="zh-CN" altLang="zh-CN" sz="1600" dirty="0"/>
              <a:t>年</a:t>
            </a:r>
            <a:r>
              <a:rPr lang="en-US" altLang="zh-CN" sz="1600" dirty="0"/>
              <a:t>11</a:t>
            </a:r>
            <a:r>
              <a:rPr lang="zh-CN" altLang="zh-CN" sz="1600" dirty="0"/>
              <a:t>月</a:t>
            </a:r>
            <a:r>
              <a:rPr lang="en-US" altLang="zh-CN" sz="1600" dirty="0"/>
              <a:t>14</a:t>
            </a:r>
            <a:r>
              <a:rPr lang="zh-CN" altLang="zh-CN" sz="1600" dirty="0"/>
              <a:t>日和</a:t>
            </a:r>
            <a:r>
              <a:rPr lang="en-US" altLang="zh-CN" sz="1600" dirty="0"/>
              <a:t>2016</a:t>
            </a:r>
            <a:r>
              <a:rPr lang="zh-CN" altLang="zh-CN" sz="1600" dirty="0"/>
              <a:t>年</a:t>
            </a:r>
            <a:r>
              <a:rPr lang="en-US" altLang="zh-CN" sz="1600" dirty="0"/>
              <a:t>12</a:t>
            </a:r>
            <a:r>
              <a:rPr lang="zh-CN" altLang="zh-CN" sz="1600" dirty="0"/>
              <a:t>月</a:t>
            </a:r>
            <a:r>
              <a:rPr lang="en-US" altLang="zh-CN" sz="1600" dirty="0"/>
              <a:t>27</a:t>
            </a:r>
            <a:r>
              <a:rPr lang="zh-CN" altLang="zh-CN" sz="1600" dirty="0"/>
              <a:t>日相继公布了首批化学品物理危险性鉴定机构名单（</a:t>
            </a:r>
            <a:r>
              <a:rPr lang="en-US" altLang="zh-CN" sz="1600" dirty="0"/>
              <a:t>11</a:t>
            </a:r>
            <a:r>
              <a:rPr lang="zh-CN" altLang="zh-CN" sz="1600" dirty="0"/>
              <a:t>家）及《免于物理危险性鉴定与分类的化学品目录（第一批）》（</a:t>
            </a:r>
            <a:r>
              <a:rPr lang="en-US" altLang="zh-CN" sz="1600" dirty="0"/>
              <a:t>100</a:t>
            </a:r>
            <a:r>
              <a:rPr lang="zh-CN" altLang="zh-CN" sz="1600" dirty="0"/>
              <a:t>种），全部配套文件的公布意味着</a:t>
            </a:r>
            <a:r>
              <a:rPr lang="zh-CN" altLang="zh-CN" sz="1600" b="1" dirty="0"/>
              <a:t>广大企业已经可以全面开展化学品物理危险性鉴定与分类的工作。</a:t>
            </a:r>
            <a:endParaRPr lang="zh-CN" altLang="zh-CN" sz="1200" b="1" dirty="0">
              <a:latin typeface="方正姚体" panose="02010601030101010101" pitchFamily="2" charset="-122"/>
              <a:ea typeface="方正姚体" panose="02010601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395288" y="549275"/>
            <a:ext cx="8229600" cy="1066800"/>
          </a:xfrm>
          <a:ln/>
        </p:spPr>
        <p:txBody>
          <a:bodyPr vert="horz" wrap="square" lIns="91440" tIns="45720" rIns="91440" bIns="45720" anchor="ctr" anchorCtr="0"/>
          <a:p>
            <a:pPr algn="ctr"/>
            <a:r>
              <a:rPr lang="zh-CN" altLang="zh-CN" sz="2400" b="1" dirty="0">
                <a:latin typeface="方正姚体" panose="02010601030101010101" pitchFamily="2" charset="-122"/>
              </a:rPr>
              <a:t>《新化学物质环境管理办法》</a:t>
            </a:r>
            <a:br>
              <a:rPr lang="en-US" altLang="zh-CN" sz="2400" b="1" dirty="0">
                <a:latin typeface="方正姚体" panose="02010601030101010101" pitchFamily="2" charset="-122"/>
              </a:rPr>
            </a:br>
            <a:r>
              <a:rPr lang="zh-CN" altLang="zh-CN" sz="2400" b="1" dirty="0">
                <a:latin typeface="方正姚体" panose="02010601030101010101" pitchFamily="2" charset="-122"/>
              </a:rPr>
              <a:t>（环境保护部令第</a:t>
            </a:r>
            <a:r>
              <a:rPr lang="en-US" altLang="zh-CN" sz="2400" b="1" dirty="0">
                <a:latin typeface="方正姚体" panose="02010601030101010101" pitchFamily="2" charset="-122"/>
              </a:rPr>
              <a:t>7</a:t>
            </a:r>
            <a:r>
              <a:rPr lang="zh-CN" altLang="zh-CN" sz="2400" b="1" dirty="0">
                <a:latin typeface="方正姚体" panose="02010601030101010101" pitchFamily="2" charset="-122"/>
              </a:rPr>
              <a:t>号）</a:t>
            </a:r>
            <a:endParaRPr lang="zh-CN" altLang="en-US" sz="2400" b="1" dirty="0">
              <a:latin typeface="方正姚体" panose="02010601030101010101" pitchFamily="2" charset="-122"/>
            </a:endParaRPr>
          </a:p>
        </p:txBody>
      </p:sp>
      <p:sp>
        <p:nvSpPr>
          <p:cNvPr id="31747" name="内容占位符 5"/>
          <p:cNvSpPr>
            <a:spLocks noGrp="1"/>
          </p:cNvSpPr>
          <p:nvPr>
            <p:ph idx="1"/>
          </p:nvPr>
        </p:nvSpPr>
        <p:spPr>
          <a:xfrm>
            <a:off x="457200" y="1700213"/>
            <a:ext cx="8229600" cy="4873625"/>
          </a:xfrm>
          <a:ln/>
        </p:spPr>
        <p:txBody>
          <a:bodyPr vert="horz" wrap="square" lIns="91440" tIns="45720" rIns="91440" bIns="45720" anchor="t" anchorCtr="0"/>
          <a:p>
            <a:r>
              <a:rPr lang="en-US" altLang="zh-CN" sz="1800" dirty="0"/>
              <a:t>2010</a:t>
            </a:r>
            <a:r>
              <a:rPr lang="zh-CN" altLang="zh-CN" sz="1800" dirty="0"/>
              <a:t>年</a:t>
            </a:r>
            <a:r>
              <a:rPr lang="en-US" altLang="zh-CN" sz="1800" dirty="0"/>
              <a:t>1</a:t>
            </a:r>
            <a:r>
              <a:rPr lang="zh-CN" altLang="zh-CN" sz="1800" dirty="0"/>
              <a:t>月环境保护部发布了新修订的《新化学物质环境管理办法》（环保部令</a:t>
            </a:r>
            <a:r>
              <a:rPr lang="en-US" altLang="zh-CN" sz="1800" dirty="0"/>
              <a:t>7</a:t>
            </a:r>
            <a:r>
              <a:rPr lang="zh-CN" altLang="zh-CN" sz="1800" dirty="0"/>
              <a:t>号</a:t>
            </a:r>
            <a:r>
              <a:rPr lang="zh-CN" altLang="en-US" sz="1800" dirty="0"/>
              <a:t>）</a:t>
            </a:r>
            <a:r>
              <a:rPr lang="zh-CN" altLang="zh-CN" sz="1800" dirty="0"/>
              <a:t>，于</a:t>
            </a:r>
            <a:r>
              <a:rPr lang="en-US" altLang="zh-CN" sz="1800" b="1" dirty="0"/>
              <a:t>2010</a:t>
            </a:r>
            <a:r>
              <a:rPr lang="zh-CN" altLang="zh-CN" sz="1800" b="1" dirty="0"/>
              <a:t>年</a:t>
            </a:r>
            <a:r>
              <a:rPr lang="en-US" altLang="zh-CN" sz="1800" b="1" dirty="0"/>
              <a:t>10</a:t>
            </a:r>
            <a:r>
              <a:rPr lang="zh-CN" altLang="zh-CN" sz="1800" b="1" dirty="0"/>
              <a:t>月</a:t>
            </a:r>
            <a:r>
              <a:rPr lang="en-US" altLang="zh-CN" sz="1800" b="1" dirty="0"/>
              <a:t>15</a:t>
            </a:r>
            <a:r>
              <a:rPr lang="zh-CN" altLang="zh-CN" sz="1800" b="1" dirty="0"/>
              <a:t>日起正式实施。</a:t>
            </a:r>
            <a:endParaRPr lang="en-US" altLang="zh-CN" sz="1800" b="1" dirty="0"/>
          </a:p>
          <a:p>
            <a:endParaRPr lang="en-US" altLang="zh-CN" sz="1800" b="1" dirty="0"/>
          </a:p>
          <a:p>
            <a:r>
              <a:rPr lang="zh-CN" altLang="zh-CN" sz="1800" dirty="0"/>
              <a:t>根据《办法》，我国对新化学物质实行</a:t>
            </a:r>
            <a:r>
              <a:rPr lang="zh-CN" altLang="zh-CN" sz="1800" b="1" dirty="0"/>
              <a:t>风险分类管理，实施申报登记和跟踪控制制度</a:t>
            </a:r>
            <a:r>
              <a:rPr lang="zh-CN" altLang="zh-CN" sz="1800" dirty="0"/>
              <a:t>。</a:t>
            </a:r>
            <a:endParaRPr lang="en-US" altLang="zh-CN" sz="1800" dirty="0"/>
          </a:p>
          <a:p>
            <a:endParaRPr lang="zh-CN" altLang="zh-CN" sz="1800" dirty="0"/>
          </a:p>
          <a:p>
            <a:r>
              <a:rPr lang="zh-CN" altLang="zh-CN" sz="1800" dirty="0"/>
              <a:t>《办法》规定了新化学物质的</a:t>
            </a:r>
            <a:r>
              <a:rPr lang="zh-CN" altLang="zh-CN" sz="1800" b="1" dirty="0"/>
              <a:t>生产、进口前进行申报登记的基本制度</a:t>
            </a:r>
            <a:r>
              <a:rPr lang="zh-CN" altLang="zh-CN" sz="1800" dirty="0"/>
              <a:t>，</a:t>
            </a:r>
            <a:r>
              <a:rPr lang="zh-CN" altLang="zh-CN" sz="1800" b="1" dirty="0"/>
              <a:t>在生产上市前对化学物质的有毒有害性质进行登记识别和监督控制，预防有毒有害化学物质可能造成的环境污染，</a:t>
            </a:r>
            <a:r>
              <a:rPr lang="zh-CN" altLang="zh-CN" sz="1800" dirty="0"/>
              <a:t>从源头保护人类健康与环境安全。</a:t>
            </a:r>
            <a:endParaRPr lang="en-US" altLang="zh-CN" sz="1800" dirty="0"/>
          </a:p>
          <a:p>
            <a:endParaRPr lang="zh-CN" altLang="zh-CN" sz="1800" dirty="0"/>
          </a:p>
          <a:p>
            <a:r>
              <a:rPr lang="zh-CN" altLang="zh-CN" sz="1800" dirty="0"/>
              <a:t>《办法》引入了</a:t>
            </a:r>
            <a:r>
              <a:rPr lang="zh-CN" altLang="zh-CN" sz="1800" b="1" dirty="0"/>
              <a:t>风险评价的技术内容及物品管理、物质分类、代理申报、风险评价、重复申报、科研备案、控制措施、信息共享、年度报告、新信息报告、新用途申报、回顾性评估</a:t>
            </a:r>
            <a:r>
              <a:rPr lang="zh-CN" altLang="zh-CN" sz="1800" dirty="0"/>
              <a:t>等许多新的技术和概念。</a:t>
            </a:r>
            <a:endParaRPr lang="zh-CN" alt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p:cNvSpPr>
          <p:nvPr>
            <p:ph type="title"/>
          </p:nvPr>
        </p:nvSpPr>
        <p:spPr>
          <a:xfrm>
            <a:off x="395288" y="549275"/>
            <a:ext cx="8229600" cy="1066800"/>
          </a:xfrm>
          <a:ln/>
        </p:spPr>
        <p:txBody>
          <a:bodyPr vert="horz" wrap="square" lIns="91440" tIns="45720" rIns="91440" bIns="45720" anchor="ctr" anchorCtr="0"/>
          <a:p>
            <a:pPr algn="ctr"/>
            <a:r>
              <a:rPr lang="zh-CN" altLang="zh-CN" sz="2400" b="1" dirty="0">
                <a:latin typeface="方正姚体" panose="02010601030101010101" pitchFamily="2" charset="-122"/>
              </a:rPr>
              <a:t>《工作场所安全使用化学品规定》</a:t>
            </a:r>
            <a:br>
              <a:rPr lang="en-US" altLang="zh-CN" sz="2400" b="1" dirty="0">
                <a:latin typeface="方正姚体" panose="02010601030101010101" pitchFamily="2" charset="-122"/>
              </a:rPr>
            </a:br>
            <a:r>
              <a:rPr lang="en-US" altLang="zh-CN" sz="2400" b="1" dirty="0">
                <a:latin typeface="方正姚体" panose="02010601030101010101" pitchFamily="2" charset="-122"/>
              </a:rPr>
              <a:t>(</a:t>
            </a:r>
            <a:r>
              <a:rPr lang="zh-CN" altLang="zh-CN" sz="2400" b="1" dirty="0">
                <a:latin typeface="方正姚体" panose="02010601030101010101" pitchFamily="2" charset="-122"/>
              </a:rPr>
              <a:t>劳部发</a:t>
            </a:r>
            <a:r>
              <a:rPr lang="en-US" altLang="zh-CN" sz="2400" b="1" dirty="0">
                <a:latin typeface="方正姚体" panose="02010601030101010101" pitchFamily="2" charset="-122"/>
              </a:rPr>
              <a:t>[1996]423</a:t>
            </a:r>
            <a:r>
              <a:rPr lang="zh-CN" altLang="zh-CN" sz="2400" b="1" dirty="0">
                <a:latin typeface="方正姚体" panose="02010601030101010101" pitchFamily="2" charset="-122"/>
              </a:rPr>
              <a:t>号</a:t>
            </a:r>
            <a:r>
              <a:rPr lang="en-US" altLang="zh-CN" sz="2400" b="1" dirty="0">
                <a:latin typeface="方正姚体" panose="02010601030101010101" pitchFamily="2" charset="-122"/>
              </a:rPr>
              <a:t>)</a:t>
            </a:r>
            <a:endParaRPr lang="zh-CN" altLang="en-US" sz="2400" b="1" dirty="0">
              <a:latin typeface="方正姚体" panose="02010601030101010101" pitchFamily="2" charset="-122"/>
            </a:endParaRPr>
          </a:p>
        </p:txBody>
      </p:sp>
      <p:sp>
        <p:nvSpPr>
          <p:cNvPr id="33795" name="内容占位符 5"/>
          <p:cNvSpPr>
            <a:spLocks noGrp="1"/>
          </p:cNvSpPr>
          <p:nvPr>
            <p:ph idx="1"/>
          </p:nvPr>
        </p:nvSpPr>
        <p:spPr>
          <a:xfrm>
            <a:off x="457200" y="1700213"/>
            <a:ext cx="8229600" cy="4873625"/>
          </a:xfrm>
          <a:ln/>
        </p:spPr>
        <p:txBody>
          <a:bodyPr vert="horz" wrap="square" lIns="91440" tIns="45720" rIns="91440" bIns="45720" anchor="t" anchorCtr="0"/>
          <a:p>
            <a:r>
              <a:rPr lang="zh-CN" altLang="en-US" sz="1800" dirty="0"/>
              <a:t>根据</a:t>
            </a:r>
            <a:r>
              <a:rPr lang="zh-CN" altLang="zh-CN" sz="1800" dirty="0"/>
              <a:t>第八届</a:t>
            </a:r>
            <a:r>
              <a:rPr lang="zh-CN" altLang="en-US" sz="1800" dirty="0"/>
              <a:t>全国人大</a:t>
            </a:r>
            <a:r>
              <a:rPr lang="zh-CN" altLang="zh-CN" sz="1800" dirty="0"/>
              <a:t>第十次会议审议批准的</a:t>
            </a:r>
            <a:r>
              <a:rPr lang="zh-CN" altLang="zh-CN" sz="1800" b="1" dirty="0"/>
              <a:t>《</a:t>
            </a:r>
            <a:r>
              <a:rPr lang="zh-CN" altLang="en-US" sz="1800" b="1" dirty="0"/>
              <a:t>作业场所安全使用化学品公约</a:t>
            </a:r>
            <a:r>
              <a:rPr lang="zh-CN" altLang="zh-CN" sz="1800" b="1" dirty="0"/>
              <a:t>》，</a:t>
            </a:r>
            <a:r>
              <a:rPr lang="zh-CN" altLang="zh-CN" sz="1800" dirty="0"/>
              <a:t>有效控制危险化学品事故发生，保障劳动者的安全与健康，根据</a:t>
            </a:r>
            <a:r>
              <a:rPr lang="zh-CN" altLang="zh-CN" sz="1800" b="1" dirty="0"/>
              <a:t>《劳动法》</a:t>
            </a:r>
            <a:r>
              <a:rPr lang="zh-CN" altLang="zh-CN" sz="1800" dirty="0"/>
              <a:t>和有关法规，制定了《工作场所安全使用化学品规定》，于</a:t>
            </a:r>
            <a:r>
              <a:rPr lang="en-US" altLang="zh-CN" sz="1800" dirty="0"/>
              <a:t>1996</a:t>
            </a:r>
            <a:r>
              <a:rPr lang="zh-CN" altLang="zh-CN" sz="1800" dirty="0"/>
              <a:t>年</a:t>
            </a:r>
            <a:r>
              <a:rPr lang="en-US" altLang="zh-CN" sz="1800" dirty="0"/>
              <a:t>12</a:t>
            </a:r>
            <a:r>
              <a:rPr lang="zh-CN" altLang="zh-CN" sz="1800" dirty="0"/>
              <a:t>月</a:t>
            </a:r>
            <a:r>
              <a:rPr lang="en-US" altLang="zh-CN" sz="1800" dirty="0"/>
              <a:t>20</a:t>
            </a:r>
            <a:r>
              <a:rPr lang="zh-CN" altLang="zh-CN" sz="1800" dirty="0"/>
              <a:t>日颁发，</a:t>
            </a:r>
            <a:r>
              <a:rPr lang="en-US" altLang="zh-CN" sz="1800" b="1" dirty="0"/>
              <a:t>1997</a:t>
            </a:r>
            <a:r>
              <a:rPr lang="zh-CN" altLang="zh-CN" sz="1800" b="1" dirty="0"/>
              <a:t>年</a:t>
            </a:r>
            <a:r>
              <a:rPr lang="en-US" altLang="zh-CN" sz="1800" b="1" dirty="0"/>
              <a:t>1</a:t>
            </a:r>
            <a:r>
              <a:rPr lang="zh-CN" altLang="zh-CN" sz="1800" b="1" dirty="0"/>
              <a:t>月</a:t>
            </a:r>
            <a:r>
              <a:rPr lang="en-US" altLang="zh-CN" sz="1800" b="1" dirty="0"/>
              <a:t>1</a:t>
            </a:r>
            <a:r>
              <a:rPr lang="zh-CN" altLang="zh-CN" sz="1800" b="1" dirty="0"/>
              <a:t>日</a:t>
            </a:r>
            <a:r>
              <a:rPr lang="en-US" altLang="zh-CN" sz="1800" b="1" dirty="0"/>
              <a:t> </a:t>
            </a:r>
            <a:r>
              <a:rPr lang="zh-CN" altLang="zh-CN" sz="1800" b="1" dirty="0"/>
              <a:t>开始实施。</a:t>
            </a:r>
            <a:endParaRPr lang="en-US" altLang="zh-CN" sz="1800" b="1" dirty="0"/>
          </a:p>
          <a:p>
            <a:pPr>
              <a:buNone/>
            </a:pPr>
            <a:endParaRPr lang="zh-CN" altLang="zh-CN" sz="1800" b="1" dirty="0"/>
          </a:p>
          <a:p>
            <a:r>
              <a:rPr lang="zh-CN" altLang="zh-CN" sz="1800" dirty="0"/>
              <a:t>《规定》中</a:t>
            </a:r>
            <a:r>
              <a:rPr lang="zh-CN" altLang="en-US" sz="1800" dirty="0"/>
              <a:t>要求</a:t>
            </a:r>
            <a:r>
              <a:rPr lang="zh-CN" altLang="zh-CN" sz="1800" b="1" dirty="0"/>
              <a:t>生产单位应对所生产的化学品进行危险性鉴别</a:t>
            </a:r>
            <a:r>
              <a:rPr lang="en-US" altLang="zh-CN" sz="1800" b="1" dirty="0"/>
              <a:t> , </a:t>
            </a:r>
            <a:r>
              <a:rPr lang="zh-CN" altLang="zh-CN" sz="1800" b="1" dirty="0"/>
              <a:t>并对其进行标识。生产单位应对所生产的危险化学品挂贴“危险化学品安全标签”填写“危险化学品安全技术说明书”</a:t>
            </a:r>
            <a:r>
              <a:rPr lang="zh-CN" altLang="zh-CN" sz="1800" dirty="0"/>
              <a:t>。</a:t>
            </a:r>
            <a:endParaRPr lang="en-US" altLang="zh-CN" sz="1800" dirty="0"/>
          </a:p>
          <a:p>
            <a:pPr>
              <a:buNone/>
            </a:pPr>
            <a:endParaRPr lang="zh-CN" altLang="zh-CN" sz="1800" dirty="0"/>
          </a:p>
          <a:p>
            <a:r>
              <a:rPr lang="zh-CN" altLang="zh-CN" sz="1800" dirty="0"/>
              <a:t>《规定》</a:t>
            </a:r>
            <a:r>
              <a:rPr lang="zh-CN" altLang="en-US" sz="1800" dirty="0"/>
              <a:t>明确</a:t>
            </a:r>
            <a:r>
              <a:rPr lang="zh-CN" altLang="zh-CN" sz="1800" dirty="0"/>
              <a:t>了关于</a:t>
            </a:r>
            <a:r>
              <a:rPr lang="zh-CN" altLang="zh-CN" sz="1800" b="1" dirty="0"/>
              <a:t>安全技术说明书的更新，和涉及商业秘密的管理规定</a:t>
            </a:r>
            <a:r>
              <a:rPr lang="zh-CN" altLang="en-US" sz="1800" b="1" dirty="0"/>
              <a:t>。</a:t>
            </a:r>
            <a:r>
              <a:rPr lang="zh-CN" altLang="zh-CN" sz="1800" dirty="0"/>
              <a:t>安全技术说明书每五年更换一次</a:t>
            </a:r>
            <a:r>
              <a:rPr lang="zh-CN" altLang="en-US" sz="1800" dirty="0"/>
              <a:t>，</a:t>
            </a:r>
            <a:r>
              <a:rPr lang="zh-CN" altLang="zh-CN" sz="1800" dirty="0"/>
              <a:t>在此期间若发现新的危害特性</a:t>
            </a:r>
            <a:r>
              <a:rPr lang="en-US" altLang="zh-CN" sz="1800" dirty="0"/>
              <a:t>, </a:t>
            </a:r>
            <a:r>
              <a:rPr lang="zh-CN" altLang="zh-CN" sz="1800" dirty="0"/>
              <a:t>在有关信息发布后的半年内</a:t>
            </a:r>
            <a:r>
              <a:rPr lang="en-US" altLang="zh-CN" sz="1800" dirty="0"/>
              <a:t>, </a:t>
            </a:r>
            <a:r>
              <a:rPr lang="zh-CN" altLang="zh-CN" sz="1800" dirty="0"/>
              <a:t>生产单位必须相应修改安全技术说明书</a:t>
            </a:r>
            <a:r>
              <a:rPr lang="en-US" altLang="zh-CN" sz="1800" dirty="0"/>
              <a:t>, </a:t>
            </a:r>
            <a:r>
              <a:rPr lang="zh-CN" altLang="zh-CN" sz="1800" dirty="0"/>
              <a:t>并提供给经营、运输、贮存和使用单位。生产单位生产危险化学品</a:t>
            </a:r>
            <a:r>
              <a:rPr lang="en-US" altLang="zh-CN" sz="1800" dirty="0"/>
              <a:t>, </a:t>
            </a:r>
            <a:r>
              <a:rPr lang="zh-CN" altLang="zh-CN" sz="1800" dirty="0"/>
              <a:t>在填写安全技术说明书时</a:t>
            </a:r>
            <a:r>
              <a:rPr lang="en-US" altLang="zh-CN" sz="1800" dirty="0"/>
              <a:t>, </a:t>
            </a:r>
            <a:r>
              <a:rPr lang="zh-CN" altLang="zh-CN" sz="1800" dirty="0"/>
              <a:t>若涉及商业秘密</a:t>
            </a:r>
            <a:r>
              <a:rPr lang="en-US" altLang="zh-CN" sz="1800" dirty="0"/>
              <a:t>, </a:t>
            </a:r>
            <a:r>
              <a:rPr lang="zh-CN" altLang="zh-CN" sz="1800" dirty="0"/>
              <a:t>经化学品登记部门批准后</a:t>
            </a:r>
            <a:r>
              <a:rPr lang="en-US" altLang="zh-CN" sz="1800" dirty="0"/>
              <a:t>, </a:t>
            </a:r>
            <a:r>
              <a:rPr lang="zh-CN" altLang="zh-CN" sz="1800" dirty="0"/>
              <a:t>可不填写有关内容</a:t>
            </a:r>
            <a:r>
              <a:rPr lang="en-US" altLang="zh-CN" sz="1800" dirty="0"/>
              <a:t>, </a:t>
            </a:r>
            <a:r>
              <a:rPr lang="zh-CN" altLang="zh-CN" sz="1800" dirty="0"/>
              <a:t>但必须列出该种危险化学品的主要危害特性。</a:t>
            </a:r>
            <a:endParaRPr lang="zh-CN" altLang="zh-CN"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nvPr>
        </p:nvSpPr>
        <p:spPr>
          <a:xfrm>
            <a:off x="107950" y="692150"/>
            <a:ext cx="8640763" cy="1152525"/>
          </a:xfrm>
          <a:ln/>
        </p:spPr>
        <p:txBody>
          <a:bodyPr vert="horz" wrap="square" lIns="91440" tIns="45720" rIns="91440" bIns="45720" anchor="ctr" anchorCtr="0"/>
          <a:p>
            <a:pPr algn="ctr"/>
            <a:r>
              <a:rPr lang="zh-CN" altLang="zh-CN" sz="2400" b="1" dirty="0">
                <a:latin typeface="方正姚体" panose="02010601030101010101" pitchFamily="2" charset="-122"/>
              </a:rPr>
              <a:t>《关于进出口危险化学品及其包装检验监管有关问题的公告》</a:t>
            </a:r>
            <a:br>
              <a:rPr lang="en-US" altLang="zh-CN" sz="2400" b="1" dirty="0">
                <a:latin typeface="方正姚体" panose="02010601030101010101" pitchFamily="2" charset="-122"/>
              </a:rPr>
            </a:br>
            <a:r>
              <a:rPr lang="zh-CN" altLang="zh-CN" sz="2400" b="1" dirty="0">
                <a:latin typeface="方正姚体" panose="02010601030101010101" pitchFamily="2" charset="-122"/>
              </a:rPr>
              <a:t>（</a:t>
            </a:r>
            <a:r>
              <a:rPr lang="zh-CN" altLang="en-US" sz="2400" b="1" dirty="0">
                <a:latin typeface="方正姚体" panose="02010601030101010101" pitchFamily="2" charset="-122"/>
              </a:rPr>
              <a:t>国家质检总局  </a:t>
            </a:r>
            <a:r>
              <a:rPr lang="zh-CN" altLang="zh-CN" sz="2400" b="1" dirty="0">
                <a:latin typeface="方正姚体" panose="02010601030101010101" pitchFamily="2" charset="-122"/>
              </a:rPr>
              <a:t>第</a:t>
            </a:r>
            <a:r>
              <a:rPr lang="en-US" altLang="zh-CN" sz="2400" b="1" dirty="0">
                <a:latin typeface="方正姚体" panose="02010601030101010101" pitchFamily="2" charset="-122"/>
              </a:rPr>
              <a:t>30</a:t>
            </a:r>
            <a:r>
              <a:rPr lang="zh-CN" altLang="zh-CN" sz="2400" b="1" dirty="0">
                <a:latin typeface="方正姚体" panose="02010601030101010101" pitchFamily="2" charset="-122"/>
              </a:rPr>
              <a:t>号公告）</a:t>
            </a:r>
            <a:br>
              <a:rPr lang="zh-CN" altLang="en-US" b="1" dirty="0">
                <a:latin typeface="方正姚体" panose="02010601030101010101" pitchFamily="2" charset="-122"/>
              </a:rPr>
            </a:br>
            <a:endParaRPr lang="zh-CN" altLang="en-US" b="1" dirty="0"/>
          </a:p>
        </p:txBody>
      </p:sp>
      <p:sp>
        <p:nvSpPr>
          <p:cNvPr id="3" name="内容占位符 2"/>
          <p:cNvSpPr>
            <a:spLocks noGrp="1"/>
          </p:cNvSpPr>
          <p:nvPr>
            <p:ph idx="1"/>
          </p:nvPr>
        </p:nvSpPr>
        <p:spPr bwMode="auto">
          <a:xfrm>
            <a:off x="899592" y="1700808"/>
            <a:ext cx="7772400" cy="4572000"/>
          </a:xfrm>
          <a:prstGeom prst="round2DiagRect">
            <a:avLst/>
          </a:prstGeom>
          <a:gradFill rotWithShape="1">
            <a:gsLst>
              <a:gs pos="0">
                <a:schemeClr val="accent3">
                  <a:tint val="1000"/>
                  <a:satMod val="255000"/>
                </a:schemeClr>
              </a:gs>
              <a:gs pos="55000">
                <a:schemeClr val="accent3">
                  <a:tint val="12000"/>
                  <a:satMod val="255000"/>
                </a:schemeClr>
              </a:gs>
              <a:gs pos="100000">
                <a:schemeClr val="accent3">
                  <a:tint val="45000"/>
                  <a:satMod val="250000"/>
                </a:schemeClr>
              </a:gs>
            </a:gsLst>
            <a:path path="circle">
              <a:fillToRect l="-40000" t="-90000" r="140000" b="190000"/>
            </a:path>
          </a:gradFill>
          <a:ln w="9525" cap="flat" cmpd="sng" algn="ctr">
            <a:solidFill>
              <a:schemeClr val="accent3"/>
            </a:solidFill>
            <a:prstDash val="solid"/>
            <a:miter lim="800000"/>
          </a:ln>
          <a:effectLst>
            <a:outerShdw blurRad="51500" dist="25400" dir="5400000" rotWithShape="0">
              <a:srgbClr val="000000">
                <a:alpha val="40000"/>
              </a:srgbClr>
            </a:outerShdw>
          </a:effectLst>
          <a:scene3d>
            <a:camera prst="orthographicFront"/>
            <a:lightRig rig="balanced" dir="t"/>
          </a:scene3d>
          <a:sp3d prstMaterial="plastic"/>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normAutofit/>
          </a:bodyPr>
          <a:lstStyle>
            <a:lvl1pPr marL="365125" indent="-255905">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365125" marR="0" lvl="0" indent="-255905" algn="l" defTabSz="914400" rtl="0" eaLnBrk="0" fontAlgn="base" latinLnBrk="0" hangingPunct="0">
              <a:lnSpc>
                <a:spcPct val="140000"/>
              </a:lnSpc>
              <a:spcBef>
                <a:spcPts val="300"/>
              </a:spcBef>
              <a:spcAft>
                <a:spcPct val="0"/>
              </a:spcAft>
              <a:buClr>
                <a:srgbClr val="8D89A4"/>
              </a:buClr>
              <a:buSzTx/>
              <a:buFont typeface="Georgia" panose="02040502050405020303" pitchFamily="18" charset="0"/>
              <a:buChar char="•"/>
              <a:defRPr/>
            </a:pPr>
            <a:r>
              <a:rPr kumimoji="0" lang="en-US"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2012</a:t>
            </a:r>
            <a:r>
              <a:rPr kumimoji="0" lang="zh-CN"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年</a:t>
            </a:r>
            <a:r>
              <a:rPr kumimoji="0" lang="en-US"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2</a:t>
            </a:r>
            <a:r>
              <a:rPr kumimoji="0" lang="zh-CN"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月</a:t>
            </a:r>
            <a:r>
              <a:rPr kumimoji="0" lang="en-US"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29</a:t>
            </a:r>
            <a:r>
              <a:rPr kumimoji="0" lang="zh-CN"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日，国家质检总局发布</a:t>
            </a:r>
            <a:r>
              <a:rPr kumimoji="0" lang="zh-CN" altLang="zh-CN" sz="1500" b="1"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《关于进出口危险化学品及其包装检验监管有关问题的公告》（</a:t>
            </a:r>
            <a:r>
              <a:rPr kumimoji="0" lang="en-US" altLang="zh-CN" sz="1500" b="1"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2012</a:t>
            </a:r>
            <a:r>
              <a:rPr kumimoji="0" lang="zh-CN" altLang="zh-CN" sz="1500" b="1"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年第</a:t>
            </a:r>
            <a:r>
              <a:rPr kumimoji="0" lang="en-US" altLang="zh-CN" sz="1500" b="1"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30</a:t>
            </a:r>
            <a:r>
              <a:rPr kumimoji="0" lang="zh-CN" altLang="zh-CN" sz="1500" b="1"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号公告）</a:t>
            </a:r>
            <a:r>
              <a:rPr kumimoji="0" lang="zh-CN"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，提出对《危险化学品名录》（</a:t>
            </a:r>
            <a:r>
              <a:rPr kumimoji="0" lang="en-US"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2002</a:t>
            </a:r>
            <a:r>
              <a:rPr kumimoji="0" lang="zh-CN"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版）中列出的危险化学品及其包装实施进出口检验监管。</a:t>
            </a:r>
            <a:endParaRPr kumimoji="0" lang="en-US"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endParaRPr>
          </a:p>
          <a:p>
            <a:pPr marL="365125" marR="0" lvl="0" indent="-255905" algn="l" defTabSz="914400" rtl="0" eaLnBrk="0" fontAlgn="base" latinLnBrk="0" hangingPunct="0">
              <a:lnSpc>
                <a:spcPct val="140000"/>
              </a:lnSpc>
              <a:spcBef>
                <a:spcPts val="300"/>
              </a:spcBef>
              <a:spcAft>
                <a:spcPct val="0"/>
              </a:spcAft>
              <a:buClr>
                <a:srgbClr val="8D89A4"/>
              </a:buClr>
              <a:buSzTx/>
              <a:buFont typeface="Georgia" panose="02040502050405020303" pitchFamily="18" charset="0"/>
              <a:buNone/>
              <a:defRPr/>
            </a:pPr>
            <a:endParaRPr kumimoji="0" lang="zh-CN"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endParaRPr>
          </a:p>
          <a:p>
            <a:pPr marL="365125" marR="0" lvl="0" indent="-255905" algn="l" defTabSz="914400" rtl="0" eaLnBrk="0" fontAlgn="base" latinLnBrk="0" hangingPunct="0">
              <a:lnSpc>
                <a:spcPct val="140000"/>
              </a:lnSpc>
              <a:spcBef>
                <a:spcPts val="300"/>
              </a:spcBef>
              <a:spcAft>
                <a:spcPct val="0"/>
              </a:spcAft>
              <a:buClr>
                <a:srgbClr val="8D89A4"/>
              </a:buClr>
              <a:buSzTx/>
              <a:buFont typeface="Georgia" panose="02040502050405020303" pitchFamily="18" charset="0"/>
              <a:buChar char="•"/>
              <a:defRPr/>
            </a:pPr>
            <a:r>
              <a:rPr kumimoji="0" lang="zh-CN"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按照公告要求，进口和出口危险化学品企业应分别向海关报关地检验检疫机构或产地检验检疫机构提交进口危险化学品经营企业符合性声明、</a:t>
            </a:r>
            <a:r>
              <a:rPr kumimoji="0" lang="zh-CN" altLang="zh-CN" sz="1500" b="0"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出口危险化学品生产企业符合性声明、危险公示标签和安全数据表、危险特性分类鉴别报告等相关报检材料。</a:t>
            </a:r>
            <a:endParaRPr kumimoji="0" lang="en-US" altLang="zh-CN" sz="1500" b="0"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Times New Roman" panose="02020603050405020304" pitchFamily="18" charset="0"/>
            </a:endParaRPr>
          </a:p>
          <a:p>
            <a:pPr marL="365125" marR="0" lvl="0" indent="-255905" algn="l" defTabSz="914400" rtl="0" eaLnBrk="0" fontAlgn="base" latinLnBrk="0" hangingPunct="0">
              <a:lnSpc>
                <a:spcPct val="140000"/>
              </a:lnSpc>
              <a:spcBef>
                <a:spcPts val="300"/>
              </a:spcBef>
              <a:spcAft>
                <a:spcPct val="0"/>
              </a:spcAft>
              <a:buClr>
                <a:srgbClr val="8D89A4"/>
              </a:buClr>
              <a:buSzTx/>
              <a:buFont typeface="Georgia" panose="02040502050405020303" pitchFamily="18" charset="0"/>
              <a:buNone/>
              <a:defRPr/>
            </a:pPr>
            <a:endParaRPr kumimoji="0" lang="zh-CN" altLang="zh-CN" sz="1500" b="0"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Times New Roman" panose="02020603050405020304" pitchFamily="18" charset="0"/>
            </a:endParaRPr>
          </a:p>
          <a:p>
            <a:pPr marL="365125" marR="0" lvl="0" indent="-255905" algn="l" defTabSz="914400" rtl="0" eaLnBrk="0" fontAlgn="base" latinLnBrk="0" hangingPunct="0">
              <a:lnSpc>
                <a:spcPct val="140000"/>
              </a:lnSpc>
              <a:spcBef>
                <a:spcPts val="300"/>
              </a:spcBef>
              <a:spcAft>
                <a:spcPct val="0"/>
              </a:spcAft>
              <a:buClr>
                <a:srgbClr val="8D89A4"/>
              </a:buClr>
              <a:buSzTx/>
              <a:buFont typeface="Georgia" panose="02040502050405020303" pitchFamily="18" charset="0"/>
              <a:buChar char="•"/>
              <a:defRPr/>
            </a:pPr>
            <a:r>
              <a:rPr kumimoji="0" lang="zh-CN" altLang="zh-CN"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出入境检验检疫机构将对进出口危险化学品的品质、数量、重量，以及</a:t>
            </a:r>
            <a:r>
              <a:rPr kumimoji="0" lang="zh-CN" altLang="zh-CN" sz="1500" b="0"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Times New Roman" panose="02020603050405020304" pitchFamily="18" charset="0"/>
              </a:rPr>
              <a:t>安全、卫生、健康、环境保护、防欺诈等项目的符合性实施检验，并检验危化品包装是否符合相关国家技术规范、国际公约和协定或技术法规标准的要求。</a:t>
            </a:r>
            <a:endParaRPr kumimoji="0" lang="zh-CN" altLang="zh-CN" sz="1500" b="0"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Times New Roman" panose="02020603050405020304" pitchFamily="18" charset="0"/>
            </a:endParaRPr>
          </a:p>
          <a:p>
            <a:pPr marL="365125" marR="0" lvl="0" indent="-255905" algn="l" defTabSz="914400" rtl="0" eaLnBrk="0" fontAlgn="base" latinLnBrk="0" hangingPunct="0">
              <a:lnSpc>
                <a:spcPct val="90000"/>
              </a:lnSpc>
              <a:spcBef>
                <a:spcPts val="300"/>
              </a:spcBef>
              <a:spcAft>
                <a:spcPct val="0"/>
              </a:spcAft>
              <a:buClr>
                <a:srgbClr val="8D89A4"/>
              </a:buClr>
              <a:buSzTx/>
              <a:buFont typeface="Georgia" panose="02040502050405020303" pitchFamily="18" charset="0"/>
              <a:buChar char="•"/>
              <a:defRPr/>
            </a:pPr>
            <a:endParaRPr kumimoji="0" lang="zh-CN" altLang="en-US" sz="1500" b="0" i="0" u="none" strike="noStrike" kern="1200" cap="none" spc="0" normalizeH="0" baseline="0" noProof="0" smtClean="0">
              <a:ln>
                <a:noFill/>
              </a:ln>
              <a:solidFill>
                <a:srgbClr val="000000"/>
              </a:solidFill>
              <a:effectLst/>
              <a:uLnTx/>
              <a:uFillTx/>
              <a:latin typeface="方正姚体" panose="02010601030101010101" pitchFamily="2" charset="-122"/>
              <a:ea typeface="方正姚体" panose="02010601030101010101" pitchFamily="2"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1"/>
          <p:cNvSpPr>
            <a:spLocks noGrp="1"/>
          </p:cNvSpPr>
          <p:nvPr>
            <p:ph type="title"/>
          </p:nvPr>
        </p:nvSpPr>
        <p:spPr>
          <a:xfrm>
            <a:off x="395288" y="549275"/>
            <a:ext cx="8229600" cy="1066800"/>
          </a:xfrm>
          <a:ln/>
        </p:spPr>
        <p:txBody>
          <a:bodyPr vert="horz" wrap="square" lIns="91440" tIns="45720" rIns="91440" bIns="45720" anchor="ctr" anchorCtr="0"/>
          <a:p>
            <a:pPr algn="ctr"/>
            <a:r>
              <a:rPr lang="en-US" altLang="zh-CN" sz="2400" b="1" dirty="0">
                <a:latin typeface="方正姚体" panose="02010601030101010101" pitchFamily="2" charset="-122"/>
              </a:rPr>
              <a:t>《</a:t>
            </a:r>
            <a:r>
              <a:rPr lang="zh-CN" altLang="en-US" sz="2400" b="1" dirty="0">
                <a:latin typeface="方正姚体" panose="02010601030101010101" pitchFamily="2" charset="-122"/>
              </a:rPr>
              <a:t>中华人民共和国产品质量法</a:t>
            </a:r>
            <a:r>
              <a:rPr lang="en-US" altLang="zh-CN" sz="2400" b="1" dirty="0">
                <a:latin typeface="方正姚体" panose="02010601030101010101" pitchFamily="2" charset="-122"/>
              </a:rPr>
              <a:t>》</a:t>
            </a:r>
            <a:endParaRPr lang="zh-CN" altLang="en-US" sz="2400" b="1" dirty="0">
              <a:latin typeface="方正姚体" panose="02010601030101010101" pitchFamily="2" charset="-122"/>
            </a:endParaRPr>
          </a:p>
        </p:txBody>
      </p:sp>
      <p:sp>
        <p:nvSpPr>
          <p:cNvPr id="36867" name="内容占位符 5"/>
          <p:cNvSpPr>
            <a:spLocks noGrp="1"/>
          </p:cNvSpPr>
          <p:nvPr>
            <p:ph idx="1"/>
          </p:nvPr>
        </p:nvSpPr>
        <p:spPr>
          <a:xfrm>
            <a:off x="457200" y="1700213"/>
            <a:ext cx="8229600" cy="4873625"/>
          </a:xfrm>
          <a:ln/>
        </p:spPr>
        <p:txBody>
          <a:bodyPr vert="horz" wrap="square" lIns="91440" tIns="45720" rIns="91440" bIns="45720" anchor="t" anchorCtr="0"/>
          <a:p>
            <a:r>
              <a:rPr lang="zh-CN" altLang="en-US" sz="2000" dirty="0"/>
              <a:t>是为了加强对产品质量的监督管理，提高产品质量水平，明确产品质量责任，保护消费者的合法权益，维护社会经济秩序而制定。</a:t>
            </a:r>
            <a:r>
              <a:rPr lang="en-US" altLang="zh-CN" sz="2000" dirty="0"/>
              <a:t>(1993</a:t>
            </a:r>
            <a:r>
              <a:rPr lang="zh-CN" altLang="en-US" sz="2000" dirty="0"/>
              <a:t>年</a:t>
            </a:r>
            <a:r>
              <a:rPr lang="en-US" altLang="zh-CN" sz="2000" dirty="0"/>
              <a:t>2</a:t>
            </a:r>
            <a:r>
              <a:rPr lang="zh-CN" altLang="en-US" sz="2000" dirty="0"/>
              <a:t>月</a:t>
            </a:r>
            <a:r>
              <a:rPr lang="en-US" altLang="zh-CN" sz="2000" dirty="0"/>
              <a:t>22</a:t>
            </a:r>
            <a:r>
              <a:rPr lang="zh-CN" altLang="en-US" sz="2000" dirty="0"/>
              <a:t>日第七届全国人民代表大会常务委员会第三十次会议通过，自</a:t>
            </a:r>
            <a:r>
              <a:rPr lang="en-US" altLang="zh-CN" sz="2000" dirty="0"/>
              <a:t>1993</a:t>
            </a:r>
            <a:r>
              <a:rPr lang="zh-CN" altLang="en-US" sz="2000" dirty="0"/>
              <a:t>年</a:t>
            </a:r>
            <a:r>
              <a:rPr lang="en-US" altLang="zh-CN" sz="2000" dirty="0"/>
              <a:t>9</a:t>
            </a:r>
            <a:r>
              <a:rPr lang="zh-CN" altLang="en-US" sz="2000" dirty="0"/>
              <a:t>月</a:t>
            </a:r>
            <a:r>
              <a:rPr lang="en-US" altLang="zh-CN" sz="2000" dirty="0"/>
              <a:t>1</a:t>
            </a:r>
            <a:r>
              <a:rPr lang="zh-CN" altLang="en-US" sz="2000" dirty="0"/>
              <a:t>日起施行。当前版本是</a:t>
            </a:r>
            <a:r>
              <a:rPr lang="en-US" altLang="zh-CN" sz="2000" dirty="0"/>
              <a:t>2018</a:t>
            </a:r>
            <a:r>
              <a:rPr lang="zh-CN" altLang="en-US" sz="2000" dirty="0"/>
              <a:t>年</a:t>
            </a:r>
            <a:r>
              <a:rPr lang="en-US" altLang="zh-CN" sz="2000" dirty="0"/>
              <a:t>12</a:t>
            </a:r>
            <a:r>
              <a:rPr lang="zh-CN" altLang="en-US" sz="2000" dirty="0"/>
              <a:t>月</a:t>
            </a:r>
            <a:r>
              <a:rPr lang="en-US" altLang="zh-CN" sz="2000" dirty="0"/>
              <a:t>29</a:t>
            </a:r>
            <a:r>
              <a:rPr lang="zh-CN" altLang="en-US" sz="2000" dirty="0"/>
              <a:t>日第十三届全国人民代表大会常务委员会第七次会议通过第十三届全国人民代表大会常务委员会第七次会议修改。</a:t>
            </a:r>
            <a:r>
              <a:rPr lang="en-US" altLang="zh-CN" sz="2000" dirty="0"/>
              <a:t>)</a:t>
            </a:r>
            <a:endParaRPr lang="en-US" altLang="zh-CN" sz="2000" dirty="0"/>
          </a:p>
          <a:p>
            <a:endParaRPr lang="en-US" altLang="zh-CN" sz="2000" dirty="0"/>
          </a:p>
          <a:p>
            <a:r>
              <a:rPr lang="zh-CN" altLang="en-US" sz="2000" dirty="0"/>
              <a:t>第一条　为了加强对产品质量的监督管理，提高产品质量水平，明确产品质量责任，保护消费者的合法权益，维护社会经济秩序，制定本法。</a:t>
            </a:r>
            <a:endParaRPr lang="en-US" altLang="zh-CN" sz="2000" dirty="0"/>
          </a:p>
          <a:p>
            <a:endParaRPr lang="en-US" altLang="zh-CN" sz="2000" dirty="0"/>
          </a:p>
          <a:p>
            <a:r>
              <a:rPr lang="zh-CN" altLang="en-US" sz="2000" dirty="0"/>
              <a:t>第二条　在中华人民共和国境内从事产品生产、销售活动，必须遵守本法。本法所称产品是指经过加工、制作，用于销售的产品。</a:t>
            </a:r>
            <a:endParaRPr lang="zh-CN" altLang="zh-CN"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1"/>
          <p:cNvSpPr>
            <a:spLocks noGrp="1"/>
          </p:cNvSpPr>
          <p:nvPr>
            <p:ph type="title"/>
          </p:nvPr>
        </p:nvSpPr>
        <p:spPr>
          <a:ln/>
        </p:spPr>
        <p:txBody>
          <a:bodyPr vert="horz" wrap="square" lIns="91440" tIns="45720" rIns="91440" bIns="45720" anchor="ctr" anchorCtr="0"/>
          <a:p>
            <a:pPr algn="ctr"/>
            <a:r>
              <a:rPr lang="zh-CN" altLang="en-US" sz="2800" b="1" dirty="0"/>
              <a:t>化学品安全法立法建议</a:t>
            </a:r>
            <a:endParaRPr lang="zh-CN" altLang="en-US" sz="2800" b="1" dirty="0"/>
          </a:p>
        </p:txBody>
      </p:sp>
      <p:sp>
        <p:nvSpPr>
          <p:cNvPr id="38915" name="内容占位符 3"/>
          <p:cNvSpPr>
            <a:spLocks noGrp="1"/>
          </p:cNvSpPr>
          <p:nvPr>
            <p:ph idx="1"/>
          </p:nvPr>
        </p:nvSpPr>
        <p:spPr>
          <a:xfrm>
            <a:off x="179388" y="2249488"/>
            <a:ext cx="8713787" cy="4324350"/>
          </a:xfrm>
          <a:ln/>
        </p:spPr>
        <p:txBody>
          <a:bodyPr vert="horz" wrap="square" lIns="91440" tIns="45720" rIns="91440" bIns="45720" anchor="t" anchorCtr="0"/>
          <a:p>
            <a:pPr marL="107950" indent="0">
              <a:buNone/>
            </a:pPr>
            <a:r>
              <a:rPr lang="zh-CN" altLang="en-US" sz="2000" b="1" dirty="0">
                <a:latin typeface="宋体" panose="02010600030101010101" pitchFamily="2" charset="-122"/>
              </a:rPr>
              <a:t>一、化学品安全法立法刻不容缓</a:t>
            </a:r>
            <a:endParaRPr lang="en-US" altLang="zh-CN" sz="2000" b="1" dirty="0">
              <a:latin typeface="宋体" panose="02010600030101010101" pitchFamily="2" charset="-122"/>
            </a:endParaRPr>
          </a:p>
          <a:p>
            <a:pPr marL="107950" indent="0">
              <a:buNone/>
            </a:pPr>
            <a:r>
              <a:rPr lang="zh-CN" altLang="en-US" sz="2000" dirty="0">
                <a:latin typeface="宋体" panose="02010600030101010101" pitchFamily="2" charset="-122"/>
              </a:rPr>
              <a:t> </a:t>
            </a:r>
            <a:endParaRPr lang="en-US" altLang="zh-CN" sz="2000" dirty="0">
              <a:latin typeface="宋体" panose="02010600030101010101" pitchFamily="2" charset="-122"/>
            </a:endParaRPr>
          </a:p>
          <a:p>
            <a:pPr marL="107950" indent="0"/>
            <a:r>
              <a:rPr lang="zh-CN" altLang="en-US" sz="2000" b="1" dirty="0">
                <a:latin typeface="宋体" panose="02010600030101010101" pitchFamily="2" charset="-122"/>
              </a:rPr>
              <a:t>国家“五位一体”的“生态文明”建设，核心目标是为了保护生态环境和人体健康</a:t>
            </a:r>
            <a:r>
              <a:rPr lang="zh-CN" altLang="en-US" sz="2000" dirty="0">
                <a:latin typeface="宋体" panose="02010600030101010101" pitchFamily="2" charset="-122"/>
              </a:rPr>
              <a:t>，而这恰恰也是化学品安全法最主要目标，应将化学品安全立法提高到国家战略高度认识。</a:t>
            </a:r>
            <a:endParaRPr lang="en-US" altLang="zh-CN" sz="2000" dirty="0">
              <a:latin typeface="宋体" panose="02010600030101010101" pitchFamily="2" charset="-122"/>
            </a:endParaRPr>
          </a:p>
          <a:p>
            <a:pPr marL="107950" indent="0"/>
            <a:endParaRPr lang="en-US" altLang="zh-CN" sz="2000" dirty="0">
              <a:latin typeface="宋体" panose="02010600030101010101" pitchFamily="2" charset="-122"/>
            </a:endParaRPr>
          </a:p>
          <a:p>
            <a:pPr marL="107950" indent="0"/>
            <a:r>
              <a:rPr lang="en-US" altLang="zh-CN" sz="2000" dirty="0">
                <a:latin typeface="宋体" panose="02010600030101010101" pitchFamily="2" charset="-122"/>
              </a:rPr>
              <a:t> </a:t>
            </a:r>
            <a:r>
              <a:rPr lang="zh-CN" altLang="en-US" sz="2000" dirty="0">
                <a:latin typeface="宋体" panose="02010600030101010101" pitchFamily="2" charset="-122"/>
              </a:rPr>
              <a:t>可以有效</a:t>
            </a:r>
            <a:r>
              <a:rPr lang="zh-CN" altLang="en-US" sz="2000" b="1" dirty="0">
                <a:latin typeface="宋体" panose="02010600030101010101" pitchFamily="2" charset="-122"/>
              </a:rPr>
              <a:t>促进化工及其相关行业转型升级，促进化工行业创新发展、绿色发展、可持续发展</a:t>
            </a:r>
            <a:r>
              <a:rPr lang="zh-CN" altLang="en-US" sz="2000" dirty="0">
                <a:latin typeface="宋体" panose="02010600030101010101" pitchFamily="2" charset="-122"/>
              </a:rPr>
              <a:t>。</a:t>
            </a:r>
            <a:endParaRPr lang="en-US" altLang="zh-CN" sz="2000" dirty="0">
              <a:latin typeface="宋体" panose="02010600030101010101" pitchFamily="2" charset="-122"/>
            </a:endParaRPr>
          </a:p>
          <a:p>
            <a:pPr marL="107950" indent="0"/>
            <a:endParaRPr lang="en-US" altLang="zh-CN" sz="2000" dirty="0">
              <a:latin typeface="宋体" panose="02010600030101010101" pitchFamily="2" charset="-122"/>
            </a:endParaRPr>
          </a:p>
          <a:p>
            <a:pPr marL="107950" indent="0"/>
            <a:r>
              <a:rPr lang="zh-CN" altLang="en-US" sz="2000" dirty="0">
                <a:latin typeface="宋体" panose="02010600030101010101" pitchFamily="2" charset="-122"/>
              </a:rPr>
              <a:t>可为有效</a:t>
            </a:r>
            <a:r>
              <a:rPr lang="zh-CN" altLang="en-US" sz="2000" b="1" dirty="0">
                <a:latin typeface="宋体" panose="02010600030101010101" pitchFamily="2" charset="-122"/>
              </a:rPr>
              <a:t>改善水、土、气等环境介质的环境质量</a:t>
            </a:r>
            <a:r>
              <a:rPr lang="zh-CN" altLang="en-US" sz="2000" dirty="0">
                <a:latin typeface="宋体" panose="02010600030101010101" pitchFamily="2" charset="-122"/>
              </a:rPr>
              <a:t>。</a:t>
            </a:r>
            <a:endParaRPr lang="en-US" altLang="zh-CN" sz="2000" dirty="0">
              <a:latin typeface="宋体" panose="02010600030101010101" pitchFamily="2" charset="-122"/>
            </a:endParaRPr>
          </a:p>
          <a:p>
            <a:pPr marL="107950" indent="0"/>
            <a:endParaRPr lang="en-US" altLang="zh-CN" dirty="0"/>
          </a:p>
          <a:p>
            <a:pPr marL="107950" indent="0"/>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p:nvPr>
        </p:nvSpPr>
        <p:spPr>
          <a:xfrm>
            <a:off x="539750" y="765175"/>
            <a:ext cx="8229600" cy="1066800"/>
          </a:xfrm>
          <a:ln/>
        </p:spPr>
        <p:txBody>
          <a:bodyPr vert="horz" wrap="square" lIns="91440" tIns="45720" rIns="91440" bIns="45720" anchor="ctr" anchorCtr="0"/>
          <a:p>
            <a:pPr algn="ctr"/>
            <a:r>
              <a:rPr lang="zh-CN" altLang="en-US" sz="2800" b="1" dirty="0"/>
              <a:t>化学品安全法立法建议</a:t>
            </a:r>
            <a:endParaRPr lang="zh-CN" altLang="en-US" sz="2800" b="1" dirty="0"/>
          </a:p>
        </p:txBody>
      </p:sp>
      <p:sp>
        <p:nvSpPr>
          <p:cNvPr id="39939" name="内容占位符 3"/>
          <p:cNvSpPr>
            <a:spLocks noGrp="1"/>
          </p:cNvSpPr>
          <p:nvPr>
            <p:ph idx="1"/>
          </p:nvPr>
        </p:nvSpPr>
        <p:spPr>
          <a:xfrm>
            <a:off x="395288" y="1916113"/>
            <a:ext cx="8229600" cy="4324350"/>
          </a:xfrm>
          <a:ln/>
        </p:spPr>
        <p:txBody>
          <a:bodyPr vert="horz" wrap="square" lIns="91440" tIns="45720" rIns="91440" bIns="45720" anchor="t" anchorCtr="0"/>
          <a:p>
            <a:pPr marL="107950" indent="0">
              <a:buNone/>
            </a:pPr>
            <a:r>
              <a:rPr lang="zh-CN" altLang="en-US" sz="1800" b="1" dirty="0">
                <a:latin typeface="宋体" panose="02010600030101010101" pitchFamily="2" charset="-122"/>
              </a:rPr>
              <a:t>二、化学品安全法应该以预防性管理为核心理念</a:t>
            </a:r>
            <a:endParaRPr lang="en-US" altLang="zh-CN" sz="1800" b="1" dirty="0">
              <a:latin typeface="宋体" panose="02010600030101010101" pitchFamily="2" charset="-122"/>
            </a:endParaRPr>
          </a:p>
          <a:p>
            <a:pPr marL="107950" indent="0">
              <a:buNone/>
            </a:pPr>
            <a:r>
              <a:rPr lang="zh-CN" altLang="en-US" sz="1800" dirty="0">
                <a:latin typeface="宋体" panose="02010600030101010101" pitchFamily="2" charset="-122"/>
              </a:rPr>
              <a:t> </a:t>
            </a:r>
            <a:endParaRPr lang="en-US" altLang="zh-CN" sz="1800" dirty="0">
              <a:latin typeface="宋体" panose="02010600030101010101" pitchFamily="2" charset="-122"/>
            </a:endParaRPr>
          </a:p>
          <a:p>
            <a:pPr marL="107950" indent="0"/>
            <a:r>
              <a:rPr lang="zh-CN" altLang="en-US" sz="1800" dirty="0">
                <a:latin typeface="宋体" panose="02010600030101010101" pitchFamily="2" charset="-122"/>
              </a:rPr>
              <a:t>我国现有的化学品管理法规都是</a:t>
            </a:r>
            <a:r>
              <a:rPr lang="zh-CN" altLang="en-US" sz="1800" b="1" dirty="0">
                <a:latin typeface="宋体" panose="02010600030101010101" pitchFamily="2" charset="-122"/>
              </a:rPr>
              <a:t>基于化学品本身危害，主要针对事故性危害或健康伤害</a:t>
            </a:r>
            <a:r>
              <a:rPr lang="zh-CN" altLang="en-US" sz="1800" dirty="0">
                <a:latin typeface="宋体" panose="02010600030101010101" pitchFamily="2" charset="-122"/>
              </a:rPr>
              <a:t>。基本上忽视了物质对环境影响和对人体健康长期和慢性影响。</a:t>
            </a:r>
            <a:endParaRPr lang="en-US" altLang="zh-CN" sz="1800" dirty="0">
              <a:latin typeface="宋体" panose="02010600030101010101" pitchFamily="2" charset="-122"/>
            </a:endParaRPr>
          </a:p>
          <a:p>
            <a:pPr marL="107950" indent="0"/>
            <a:endParaRPr lang="en-US" altLang="zh-CN" sz="1800" dirty="0">
              <a:latin typeface="宋体" panose="02010600030101010101" pitchFamily="2" charset="-122"/>
            </a:endParaRPr>
          </a:p>
          <a:p>
            <a:pPr marL="107950" indent="0"/>
            <a:r>
              <a:rPr lang="zh-CN" altLang="en-US" sz="1800" dirty="0">
                <a:latin typeface="宋体" panose="02010600030101010101" pitchFamily="2" charset="-122"/>
              </a:rPr>
              <a:t>现行基于</a:t>
            </a:r>
            <a:r>
              <a:rPr lang="zh-CN" altLang="en-US" sz="1800" b="1" dirty="0">
                <a:latin typeface="宋体" panose="02010600030101010101" pitchFamily="2" charset="-122"/>
              </a:rPr>
              <a:t>水、土、气中有毒有害化学物质环境质量管控，实际是环境质量末端管理，处理和消减有毒有害化学物质耗费国家资源巨大</a:t>
            </a:r>
            <a:r>
              <a:rPr lang="zh-CN" altLang="en-US" sz="1800" dirty="0">
                <a:latin typeface="宋体" panose="02010600030101010101" pitchFamily="2" charset="-122"/>
              </a:rPr>
              <a:t>。</a:t>
            </a:r>
            <a:endParaRPr lang="en-US" altLang="zh-CN" sz="1800" dirty="0">
              <a:latin typeface="宋体" panose="02010600030101010101" pitchFamily="2" charset="-122"/>
            </a:endParaRPr>
          </a:p>
          <a:p>
            <a:pPr marL="107950" indent="0"/>
            <a:endParaRPr lang="en-US" altLang="zh-CN" sz="1800" dirty="0">
              <a:latin typeface="宋体" panose="02010600030101010101" pitchFamily="2" charset="-122"/>
            </a:endParaRPr>
          </a:p>
          <a:p>
            <a:pPr marL="107950" indent="0"/>
            <a:r>
              <a:rPr lang="zh-CN" altLang="en-US" sz="1800" dirty="0">
                <a:latin typeface="宋体" panose="02010600030101010101" pitchFamily="2" charset="-122"/>
              </a:rPr>
              <a:t>结合风险评估，有效控制有毒有害化学物质进入环境，</a:t>
            </a:r>
            <a:r>
              <a:rPr lang="zh-CN" altLang="en-US" sz="1800" b="1" dirty="0">
                <a:latin typeface="宋体" panose="02010600030101010101" pitchFamily="2" charset="-122"/>
              </a:rPr>
              <a:t>有效控制水、土、气环境介质中的化学污染物增量，为打赢控制环境污染物攻坚战奠定基础。</a:t>
            </a:r>
            <a:endParaRPr lang="en-US" altLang="zh-CN" sz="1800" b="1" dirty="0">
              <a:latin typeface="宋体" panose="02010600030101010101" pitchFamily="2" charset="-122"/>
            </a:endParaRPr>
          </a:p>
          <a:p>
            <a:pPr marL="107950" indent="0"/>
            <a:endParaRPr lang="en-US" altLang="zh-CN" sz="1800" dirty="0"/>
          </a:p>
          <a:p>
            <a:pPr marL="107950" indent="0"/>
            <a:endParaRPr lang="zh-CN" alt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539750" y="476250"/>
            <a:ext cx="6480175" cy="504825"/>
          </a:xfrm>
        </p:spPr>
        <p:txBody>
          <a:bodyPr vert="horz" wrap="square" lIns="91440" tIns="45720" rIns="91440" bIns="45720" numCol="1" anchor="ctr" anchorCtr="0" compatLnSpc="1">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化学品安全</a:t>
            </a:r>
            <a:r>
              <a:rPr kumimoji="0" lang="en-US" altLang="zh-CN"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a:t>
            </a:r>
            <a:r>
              <a:rPr kumimoji="0" lang="zh-CN" altLang="en-US"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概述（</a:t>
            </a:r>
            <a:r>
              <a:rPr kumimoji="0" lang="en-US" altLang="zh-CN"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1</a:t>
            </a:r>
            <a:r>
              <a:rPr kumimoji="0" lang="zh-CN" altLang="en-US"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a:t>
            </a:r>
            <a:endParaRPr kumimoji="0" lang="zh-CN" altLang="en-US"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endParaRPr>
          </a:p>
        </p:txBody>
      </p:sp>
      <p:sp>
        <p:nvSpPr>
          <p:cNvPr id="10243" name="Rectangle 3"/>
          <p:cNvSpPr>
            <a:spLocks noGrp="1"/>
          </p:cNvSpPr>
          <p:nvPr>
            <p:ph idx="1"/>
          </p:nvPr>
        </p:nvSpPr>
        <p:spPr>
          <a:xfrm>
            <a:off x="323850" y="1038225"/>
            <a:ext cx="8640763" cy="6408738"/>
          </a:xfrm>
          <a:ln/>
        </p:spPr>
        <p:txBody>
          <a:bodyPr vert="horz" wrap="square" lIns="91440" tIns="45720" rIns="91440" bIns="45720" anchor="t" anchorCtr="0"/>
          <a:p>
            <a:pPr eaLnBrk="1" hangingPunct="1">
              <a:lnSpc>
                <a:spcPct val="130000"/>
              </a:lnSpc>
            </a:pPr>
            <a:r>
              <a:rPr lang="en-US" altLang="zh-CN" sz="1800" dirty="0">
                <a:latin typeface="黑体" panose="02010609060101010101" pitchFamily="49" charset="-122"/>
                <a:ea typeface="黑体" panose="02010609060101010101" pitchFamily="49" charset="-122"/>
              </a:rPr>
              <a:t>2019</a:t>
            </a:r>
            <a:r>
              <a:rPr lang="zh-CN" altLang="en-US" sz="1800" dirty="0">
                <a:latin typeface="黑体" panose="02010609060101010101" pitchFamily="49" charset="-122"/>
                <a:ea typeface="黑体" panose="02010609060101010101" pitchFamily="49" charset="-122"/>
              </a:rPr>
              <a:t>年</a:t>
            </a:r>
            <a:r>
              <a:rPr lang="en-US" altLang="zh-CN" sz="1800" dirty="0">
                <a:latin typeface="黑体" panose="02010609060101010101" pitchFamily="49" charset="-122"/>
                <a:ea typeface="黑体" panose="02010609060101010101" pitchFamily="49" charset="-122"/>
              </a:rPr>
              <a:t>3</a:t>
            </a:r>
            <a:r>
              <a:rPr lang="zh-CN" altLang="en-US" sz="1800" dirty="0">
                <a:latin typeface="黑体" panose="02010609060101010101" pitchFamily="49" charset="-122"/>
                <a:ea typeface="黑体" panose="02010609060101010101" pitchFamily="49" charset="-122"/>
              </a:rPr>
              <a:t>月</a:t>
            </a:r>
            <a:r>
              <a:rPr lang="en-US" altLang="zh-CN" sz="1800" dirty="0">
                <a:latin typeface="黑体" panose="02010609060101010101" pitchFamily="49" charset="-122"/>
                <a:ea typeface="黑体" panose="02010609060101010101" pitchFamily="49" charset="-122"/>
              </a:rPr>
              <a:t>11</a:t>
            </a:r>
            <a:r>
              <a:rPr lang="zh-CN" altLang="en-US" sz="1800" dirty="0">
                <a:latin typeface="黑体" panose="02010609060101010101" pitchFamily="49" charset="-122"/>
                <a:ea typeface="黑体" panose="02010609060101010101" pitchFamily="49" charset="-122"/>
              </a:rPr>
              <a:t>日，在第四届联合国环境大会</a:t>
            </a:r>
            <a:r>
              <a:rPr lang="en-US" altLang="zh-CN" sz="1800" dirty="0">
                <a:latin typeface="黑体" panose="02010609060101010101" pitchFamily="49" charset="-122"/>
                <a:ea typeface="黑体" panose="02010609060101010101" pitchFamily="49" charset="-122"/>
              </a:rPr>
              <a:t>(UNEA-4)</a:t>
            </a:r>
            <a:r>
              <a:rPr lang="zh-CN" altLang="en-US" sz="1800" dirty="0">
                <a:latin typeface="黑体" panose="02010609060101010101" pitchFamily="49" charset="-122"/>
                <a:ea typeface="黑体" panose="02010609060101010101" pitchFamily="49" charset="-122"/>
              </a:rPr>
              <a:t>大会上，国际化工协会联合会</a:t>
            </a:r>
            <a:r>
              <a:rPr lang="en-US" altLang="zh-CN" sz="1800" dirty="0">
                <a:latin typeface="黑体" panose="02010609060101010101" pitchFamily="49" charset="-122"/>
                <a:ea typeface="黑体" panose="02010609060101010101" pitchFamily="49" charset="-122"/>
              </a:rPr>
              <a:t>(International Council of Chemical Associations</a:t>
            </a:r>
            <a:r>
              <a:rPr lang="zh-CN" altLang="en-US" sz="1800" dirty="0">
                <a:latin typeface="黑体" panose="02010609060101010101" pitchFamily="49" charset="-122"/>
                <a:ea typeface="黑体" panose="02010609060101010101" pitchFamily="49" charset="-122"/>
              </a:rPr>
              <a:t>，</a:t>
            </a:r>
            <a:r>
              <a:rPr lang="en-US" altLang="zh-CN" sz="1800" dirty="0">
                <a:latin typeface="黑体" panose="02010609060101010101" pitchFamily="49" charset="-122"/>
                <a:ea typeface="黑体" panose="02010609060101010101" pitchFamily="49" charset="-122"/>
              </a:rPr>
              <a:t>ICCA)</a:t>
            </a:r>
            <a:r>
              <a:rPr lang="zh-CN" altLang="en-US" sz="1800" dirty="0">
                <a:latin typeface="黑体" panose="02010609060101010101" pitchFamily="49" charset="-122"/>
                <a:ea typeface="黑体" panose="02010609060101010101" pitchFamily="49" charset="-122"/>
              </a:rPr>
              <a:t>发布了有关化学工业对全球经济的贡献的分析：</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全球化学工业：催化增长并解决我们的全球可持续性挑战</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a:t>
            </a:r>
            <a:endParaRPr lang="en-US" altLang="zh-CN" sz="1800" dirty="0">
              <a:latin typeface="黑体" panose="02010609060101010101" pitchFamily="49" charset="-122"/>
              <a:ea typeface="黑体" panose="02010609060101010101" pitchFamily="49" charset="-122"/>
            </a:endParaRPr>
          </a:p>
          <a:p>
            <a:pPr eaLnBrk="1" hangingPunct="1">
              <a:lnSpc>
                <a:spcPct val="130000"/>
              </a:lnSpc>
            </a:pPr>
            <a:r>
              <a:rPr lang="zh-CN" altLang="en-US" sz="1800" dirty="0">
                <a:latin typeface="黑体" panose="02010609060101010101" pitchFamily="49" charset="-122"/>
                <a:ea typeface="黑体" panose="02010609060101010101" pitchFamily="49" charset="-122"/>
              </a:rPr>
              <a:t>报告显示：化学工业几乎涉及所有的生产行业，通过直接、间接和诱发影响估计为全球国内生产总值</a:t>
            </a:r>
            <a:r>
              <a:rPr lang="en-US" altLang="zh-CN" sz="1800" dirty="0">
                <a:latin typeface="黑体" panose="02010609060101010101" pitchFamily="49" charset="-122"/>
                <a:ea typeface="黑体" panose="02010609060101010101" pitchFamily="49" charset="-122"/>
              </a:rPr>
              <a:t>(GDP)</a:t>
            </a:r>
            <a:r>
              <a:rPr lang="zh-CN" altLang="en-US" sz="1800" dirty="0">
                <a:latin typeface="黑体" panose="02010609060101010101" pitchFamily="49" charset="-122"/>
                <a:ea typeface="黑体" panose="02010609060101010101" pitchFamily="49" charset="-122"/>
              </a:rPr>
              <a:t>做出了</a:t>
            </a:r>
            <a:r>
              <a:rPr lang="en-US" altLang="zh-CN" sz="1800" dirty="0">
                <a:solidFill>
                  <a:srgbClr val="FF0000"/>
                </a:solidFill>
                <a:latin typeface="黑体" panose="02010609060101010101" pitchFamily="49" charset="-122"/>
                <a:ea typeface="黑体" panose="02010609060101010101" pitchFamily="49" charset="-122"/>
              </a:rPr>
              <a:t>5.7</a:t>
            </a:r>
            <a:r>
              <a:rPr lang="zh-CN" altLang="en-US" sz="1800" dirty="0">
                <a:solidFill>
                  <a:srgbClr val="FF0000"/>
                </a:solidFill>
                <a:latin typeface="黑体" panose="02010609060101010101" pitchFamily="49" charset="-122"/>
                <a:ea typeface="黑体" panose="02010609060101010101" pitchFamily="49" charset="-122"/>
              </a:rPr>
              <a:t>万亿美元</a:t>
            </a:r>
            <a:r>
              <a:rPr lang="en-US" altLang="zh-CN" sz="1800" dirty="0">
                <a:solidFill>
                  <a:srgbClr val="FF0000"/>
                </a:solidFill>
                <a:latin typeface="黑体" panose="02010609060101010101" pitchFamily="49" charset="-122"/>
                <a:ea typeface="黑体" panose="02010609060101010101" pitchFamily="49" charset="-122"/>
              </a:rPr>
              <a:t>(</a:t>
            </a:r>
            <a:r>
              <a:rPr lang="zh-CN" altLang="en-US" sz="1800" dirty="0">
                <a:solidFill>
                  <a:srgbClr val="FF0000"/>
                </a:solidFill>
                <a:latin typeface="黑体" panose="02010609060101010101" pitchFamily="49" charset="-122"/>
                <a:ea typeface="黑体" panose="02010609060101010101" pitchFamily="49" charset="-122"/>
              </a:rPr>
              <a:t>全球</a:t>
            </a:r>
            <a:r>
              <a:rPr lang="en-US" altLang="zh-CN" sz="1800" dirty="0">
                <a:solidFill>
                  <a:srgbClr val="FF0000"/>
                </a:solidFill>
                <a:latin typeface="黑体" panose="02010609060101010101" pitchFamily="49" charset="-122"/>
                <a:ea typeface="黑体" panose="02010609060101010101" pitchFamily="49" charset="-122"/>
              </a:rPr>
              <a:t>GDP</a:t>
            </a:r>
            <a:r>
              <a:rPr lang="zh-CN" altLang="en-US" sz="1800" dirty="0">
                <a:solidFill>
                  <a:srgbClr val="FF0000"/>
                </a:solidFill>
                <a:latin typeface="黑体" panose="02010609060101010101" pitchFamily="49" charset="-122"/>
                <a:ea typeface="黑体" panose="02010609060101010101" pitchFamily="49" charset="-122"/>
              </a:rPr>
              <a:t>的</a:t>
            </a:r>
            <a:r>
              <a:rPr lang="en-US" altLang="zh-CN" sz="1800" dirty="0">
                <a:solidFill>
                  <a:srgbClr val="FF0000"/>
                </a:solidFill>
                <a:latin typeface="黑体" panose="02010609060101010101" pitchFamily="49" charset="-122"/>
                <a:ea typeface="黑体" panose="02010609060101010101" pitchFamily="49" charset="-122"/>
              </a:rPr>
              <a:t>7%)</a:t>
            </a:r>
            <a:r>
              <a:rPr lang="zh-CN" altLang="en-US" sz="1800" dirty="0">
                <a:solidFill>
                  <a:srgbClr val="FF0000"/>
                </a:solidFill>
                <a:latin typeface="黑体" panose="02010609060101010101" pitchFamily="49" charset="-122"/>
                <a:ea typeface="黑体" panose="02010609060101010101" pitchFamily="49" charset="-122"/>
              </a:rPr>
              <a:t>的贡献，并在全球范围内提供了</a:t>
            </a:r>
            <a:r>
              <a:rPr lang="en-US" altLang="zh-CN" sz="1800" dirty="0">
                <a:solidFill>
                  <a:srgbClr val="FF0000"/>
                </a:solidFill>
                <a:latin typeface="黑体" panose="02010609060101010101" pitchFamily="49" charset="-122"/>
                <a:ea typeface="黑体" panose="02010609060101010101" pitchFamily="49" charset="-122"/>
              </a:rPr>
              <a:t>1.20</a:t>
            </a:r>
            <a:r>
              <a:rPr lang="zh-CN" altLang="en-US" sz="1800" dirty="0">
                <a:solidFill>
                  <a:srgbClr val="FF0000"/>
                </a:solidFill>
                <a:latin typeface="黑体" panose="02010609060101010101" pitchFamily="49" charset="-122"/>
                <a:ea typeface="黑体" panose="02010609060101010101" pitchFamily="49" charset="-122"/>
              </a:rPr>
              <a:t>亿个工作岗位。</a:t>
            </a:r>
            <a:endParaRPr lang="en-US" altLang="zh-CN" sz="1800" dirty="0">
              <a:solidFill>
                <a:srgbClr val="FF0000"/>
              </a:solidFill>
              <a:latin typeface="黑体" panose="02010609060101010101" pitchFamily="49" charset="-122"/>
              <a:ea typeface="黑体" panose="02010609060101010101" pitchFamily="49" charset="-122"/>
            </a:endParaRPr>
          </a:p>
          <a:p>
            <a:pPr eaLnBrk="1" hangingPunct="1">
              <a:lnSpc>
                <a:spcPct val="130000"/>
              </a:lnSpc>
            </a:pPr>
            <a:r>
              <a:rPr lang="zh-CN" altLang="en-US" sz="1800" dirty="0">
                <a:latin typeface="黑体" panose="02010609060101010101" pitchFamily="49" charset="-122"/>
                <a:ea typeface="黑体" panose="02010609060101010101" pitchFamily="49" charset="-122"/>
              </a:rPr>
              <a:t>报告显示：</a:t>
            </a:r>
            <a:r>
              <a:rPr lang="en-US" altLang="zh-CN" sz="1800" dirty="0">
                <a:latin typeface="黑体" panose="02010609060101010101" pitchFamily="49" charset="-122"/>
                <a:ea typeface="黑体" panose="02010609060101010101" pitchFamily="49" charset="-122"/>
              </a:rPr>
              <a:t>GDP</a:t>
            </a:r>
            <a:r>
              <a:rPr lang="zh-CN" altLang="en-US" sz="1800" dirty="0">
                <a:latin typeface="黑体" panose="02010609060101010101" pitchFamily="49" charset="-122"/>
                <a:ea typeface="黑体" panose="02010609060101010101" pitchFamily="49" charset="-122"/>
              </a:rPr>
              <a:t>和就业贡献最大的是亚太区的化学工业，</a:t>
            </a:r>
            <a:r>
              <a:rPr lang="zh-CN" altLang="en-US" sz="1800" dirty="0">
                <a:solidFill>
                  <a:srgbClr val="FF0000"/>
                </a:solidFill>
                <a:latin typeface="黑体" panose="02010609060101010101" pitchFamily="49" charset="-122"/>
                <a:ea typeface="黑体" panose="02010609060101010101" pitchFamily="49" charset="-122"/>
              </a:rPr>
              <a:t>创造了行业</a:t>
            </a:r>
            <a:r>
              <a:rPr lang="en-US" altLang="zh-CN" sz="1800" dirty="0">
                <a:solidFill>
                  <a:srgbClr val="FF0000"/>
                </a:solidFill>
                <a:latin typeface="黑体" panose="02010609060101010101" pitchFamily="49" charset="-122"/>
                <a:ea typeface="黑体" panose="02010609060101010101" pitchFamily="49" charset="-122"/>
              </a:rPr>
              <a:t>45%</a:t>
            </a:r>
            <a:r>
              <a:rPr lang="zh-CN" altLang="en-US" sz="1800" dirty="0">
                <a:solidFill>
                  <a:srgbClr val="FF0000"/>
                </a:solidFill>
                <a:latin typeface="黑体" panose="02010609060101010101" pitchFamily="49" charset="-122"/>
                <a:ea typeface="黑体" panose="02010609060101010101" pitchFamily="49" charset="-122"/>
              </a:rPr>
              <a:t>的年度经济总价值（</a:t>
            </a:r>
            <a:r>
              <a:rPr lang="en-US" altLang="zh-CN" sz="1800" dirty="0">
                <a:solidFill>
                  <a:srgbClr val="FF0000"/>
                </a:solidFill>
                <a:latin typeface="黑体" panose="02010609060101010101" pitchFamily="49" charset="-122"/>
                <a:ea typeface="黑体" panose="02010609060101010101" pitchFamily="49" charset="-122"/>
              </a:rPr>
              <a:t>2.6</a:t>
            </a:r>
            <a:r>
              <a:rPr lang="zh-CN" altLang="en-US" sz="1800" dirty="0">
                <a:solidFill>
                  <a:srgbClr val="FF0000"/>
                </a:solidFill>
                <a:latin typeface="黑体" panose="02010609060101010101" pitchFamily="49" charset="-122"/>
                <a:ea typeface="黑体" panose="02010609060101010101" pitchFamily="49" charset="-122"/>
              </a:rPr>
              <a:t>万亿美元），并提供了</a:t>
            </a:r>
            <a:r>
              <a:rPr lang="en-US" altLang="zh-CN" sz="1800" dirty="0">
                <a:solidFill>
                  <a:srgbClr val="FF0000"/>
                </a:solidFill>
                <a:latin typeface="黑体" panose="02010609060101010101" pitchFamily="49" charset="-122"/>
                <a:ea typeface="黑体" panose="02010609060101010101" pitchFamily="49" charset="-122"/>
              </a:rPr>
              <a:t>69%</a:t>
            </a:r>
            <a:r>
              <a:rPr lang="zh-CN" altLang="en-US" sz="1800" dirty="0">
                <a:solidFill>
                  <a:srgbClr val="FF0000"/>
                </a:solidFill>
                <a:latin typeface="黑体" panose="02010609060101010101" pitchFamily="49" charset="-122"/>
                <a:ea typeface="黑体" panose="02010609060101010101" pitchFamily="49" charset="-122"/>
              </a:rPr>
              <a:t>的工作岗位（</a:t>
            </a:r>
            <a:r>
              <a:rPr lang="en-US" altLang="zh-CN" sz="1800" dirty="0">
                <a:solidFill>
                  <a:srgbClr val="FF0000"/>
                </a:solidFill>
                <a:latin typeface="黑体" panose="02010609060101010101" pitchFamily="49" charset="-122"/>
                <a:ea typeface="黑体" panose="02010609060101010101" pitchFamily="49" charset="-122"/>
              </a:rPr>
              <a:t>8300</a:t>
            </a:r>
            <a:r>
              <a:rPr lang="zh-CN" altLang="en-US" sz="1800" dirty="0">
                <a:solidFill>
                  <a:srgbClr val="FF0000"/>
                </a:solidFill>
                <a:latin typeface="黑体" panose="02010609060101010101" pitchFamily="49" charset="-122"/>
                <a:ea typeface="黑体" panose="02010609060101010101" pitchFamily="49" charset="-122"/>
              </a:rPr>
              <a:t>万）。</a:t>
            </a:r>
            <a:r>
              <a:rPr lang="zh-CN" altLang="en-US" sz="1800" dirty="0">
                <a:latin typeface="黑体" panose="02010609060101010101" pitchFamily="49" charset="-122"/>
                <a:ea typeface="黑体" panose="02010609060101010101" pitchFamily="49" charset="-122"/>
              </a:rPr>
              <a:t>欧洲贡献紧随其后</a:t>
            </a:r>
            <a:r>
              <a:rPr lang="en-US" altLang="zh-CN" sz="1800" dirty="0">
                <a:latin typeface="黑体" panose="02010609060101010101" pitchFamily="49" charset="-122"/>
                <a:ea typeface="黑体" panose="02010609060101010101" pitchFamily="49" charset="-122"/>
              </a:rPr>
              <a:t>(1.3</a:t>
            </a:r>
            <a:r>
              <a:rPr lang="zh-CN" altLang="en-US" sz="1800" dirty="0">
                <a:latin typeface="黑体" panose="02010609060101010101" pitchFamily="49" charset="-122"/>
                <a:ea typeface="黑体" panose="02010609060101010101" pitchFamily="49" charset="-122"/>
              </a:rPr>
              <a:t>万亿美元的</a:t>
            </a:r>
            <a:r>
              <a:rPr lang="en-US" altLang="zh-CN" sz="1800" dirty="0">
                <a:latin typeface="黑体" panose="02010609060101010101" pitchFamily="49" charset="-122"/>
                <a:ea typeface="黑体" panose="02010609060101010101" pitchFamily="49" charset="-122"/>
              </a:rPr>
              <a:t>GDP</a:t>
            </a:r>
            <a:r>
              <a:rPr lang="zh-CN" altLang="en-US" sz="1800" dirty="0">
                <a:latin typeface="黑体" panose="02010609060101010101" pitchFamily="49" charset="-122"/>
                <a:ea typeface="黑体" panose="02010609060101010101" pitchFamily="49" charset="-122"/>
              </a:rPr>
              <a:t>贡献总额，</a:t>
            </a:r>
            <a:r>
              <a:rPr lang="en-US" altLang="zh-CN" sz="1800" dirty="0">
                <a:latin typeface="黑体" panose="02010609060101010101" pitchFamily="49" charset="-122"/>
                <a:ea typeface="黑体" panose="02010609060101010101" pitchFamily="49" charset="-122"/>
              </a:rPr>
              <a:t>1900</a:t>
            </a:r>
            <a:r>
              <a:rPr lang="zh-CN" altLang="en-US" sz="1800" dirty="0">
                <a:latin typeface="黑体" panose="02010609060101010101" pitchFamily="49" charset="-122"/>
                <a:ea typeface="黑体" panose="02010609060101010101" pitchFamily="49" charset="-122"/>
              </a:rPr>
              <a:t>万个工作岗位</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，随后是北美</a:t>
            </a:r>
            <a:r>
              <a:rPr lang="en-US" altLang="zh-CN" sz="1800" dirty="0">
                <a:latin typeface="黑体" panose="02010609060101010101" pitchFamily="49" charset="-122"/>
                <a:ea typeface="黑体" panose="02010609060101010101" pitchFamily="49" charset="-122"/>
              </a:rPr>
              <a:t>(8660</a:t>
            </a:r>
            <a:r>
              <a:rPr lang="zh-CN" altLang="en-US" sz="1800" dirty="0">
                <a:latin typeface="黑体" panose="02010609060101010101" pitchFamily="49" charset="-122"/>
                <a:ea typeface="黑体" panose="02010609060101010101" pitchFamily="49" charset="-122"/>
              </a:rPr>
              <a:t>亿美元的</a:t>
            </a:r>
            <a:r>
              <a:rPr lang="en-US" altLang="zh-CN" sz="1800" dirty="0">
                <a:latin typeface="黑体" panose="02010609060101010101" pitchFamily="49" charset="-122"/>
                <a:ea typeface="黑体" panose="02010609060101010101" pitchFamily="49" charset="-122"/>
              </a:rPr>
              <a:t>GDP</a:t>
            </a:r>
            <a:r>
              <a:rPr lang="zh-CN" altLang="en-US" sz="1800" dirty="0">
                <a:latin typeface="黑体" panose="02010609060101010101" pitchFamily="49" charset="-122"/>
                <a:ea typeface="黑体" panose="02010609060101010101" pitchFamily="49" charset="-122"/>
              </a:rPr>
              <a:t>贡献总额，</a:t>
            </a:r>
            <a:r>
              <a:rPr lang="en-US" altLang="zh-CN" sz="1800" dirty="0">
                <a:latin typeface="黑体" panose="02010609060101010101" pitchFamily="49" charset="-122"/>
                <a:ea typeface="黑体" panose="02010609060101010101" pitchFamily="49" charset="-122"/>
              </a:rPr>
              <a:t>600</a:t>
            </a:r>
            <a:r>
              <a:rPr lang="zh-CN" altLang="en-US" sz="1800" dirty="0">
                <a:latin typeface="黑体" panose="02010609060101010101" pitchFamily="49" charset="-122"/>
                <a:ea typeface="黑体" panose="02010609060101010101" pitchFamily="49" charset="-122"/>
              </a:rPr>
              <a:t>万个工作岗位</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a:t>
            </a:r>
            <a:endParaRPr lang="en-US" altLang="zh-CN" sz="1800" dirty="0">
              <a:latin typeface="黑体" panose="02010609060101010101" pitchFamily="49" charset="-122"/>
              <a:ea typeface="黑体" panose="02010609060101010101" pitchFamily="49" charset="-122"/>
            </a:endParaRPr>
          </a:p>
          <a:p>
            <a:pPr eaLnBrk="1" hangingPunct="1">
              <a:lnSpc>
                <a:spcPct val="130000"/>
              </a:lnSpc>
            </a:pPr>
            <a:r>
              <a:rPr lang="en-US" altLang="zh-CN" sz="1800" dirty="0">
                <a:latin typeface="黑体" panose="02010609060101010101" pitchFamily="49" charset="-122"/>
                <a:ea typeface="黑体" panose="02010609060101010101" pitchFamily="49" charset="-122"/>
              </a:rPr>
              <a:t>2020</a:t>
            </a:r>
            <a:r>
              <a:rPr lang="zh-CN" altLang="en-US" sz="1800" dirty="0">
                <a:latin typeface="黑体" panose="02010609060101010101" pitchFamily="49" charset="-122"/>
                <a:ea typeface="黑体" panose="02010609060101010101" pitchFamily="49" charset="-122"/>
              </a:rPr>
              <a:t>年在第十一届中国国际石油化工大会上，中国石油和化学工业联合会会长李寿生在主旨发言：</a:t>
            </a:r>
            <a:r>
              <a:rPr lang="zh-CN" altLang="en-US" sz="1800" dirty="0">
                <a:solidFill>
                  <a:srgbClr val="FF0000"/>
                </a:solidFill>
                <a:latin typeface="黑体" panose="02010609060101010101" pitchFamily="49" charset="-122"/>
                <a:ea typeface="黑体" panose="02010609060101010101" pitchFamily="49" charset="-122"/>
              </a:rPr>
              <a:t>中国</a:t>
            </a:r>
            <a:r>
              <a:rPr lang="en-US" altLang="zh-CN" sz="1800" dirty="0">
                <a:solidFill>
                  <a:srgbClr val="FF0000"/>
                </a:solidFill>
                <a:latin typeface="黑体" panose="02010609060101010101" pitchFamily="49" charset="-122"/>
                <a:ea typeface="黑体" panose="02010609060101010101" pitchFamily="49" charset="-122"/>
              </a:rPr>
              <a:t>GDP</a:t>
            </a:r>
            <a:r>
              <a:rPr lang="zh-CN" altLang="en-US" sz="1800" dirty="0">
                <a:solidFill>
                  <a:srgbClr val="FF0000"/>
                </a:solidFill>
                <a:latin typeface="黑体" panose="02010609060101010101" pitchFamily="49" charset="-122"/>
                <a:ea typeface="黑体" panose="02010609060101010101" pitchFamily="49" charset="-122"/>
              </a:rPr>
              <a:t>、贸易总额占世界总量的比重分别超过</a:t>
            </a:r>
            <a:r>
              <a:rPr lang="en-US" altLang="zh-CN" sz="1800" dirty="0">
                <a:solidFill>
                  <a:srgbClr val="FF0000"/>
                </a:solidFill>
                <a:latin typeface="黑体" panose="02010609060101010101" pitchFamily="49" charset="-122"/>
                <a:ea typeface="黑体" panose="02010609060101010101" pitchFamily="49" charset="-122"/>
              </a:rPr>
              <a:t>16%</a:t>
            </a:r>
            <a:r>
              <a:rPr lang="zh-CN" altLang="en-US" sz="1800" dirty="0">
                <a:solidFill>
                  <a:srgbClr val="FF0000"/>
                </a:solidFill>
                <a:latin typeface="黑体" panose="02010609060101010101" pitchFamily="49" charset="-122"/>
                <a:ea typeface="黑体" panose="02010609060101010101" pitchFamily="49" charset="-122"/>
              </a:rPr>
              <a:t>和</a:t>
            </a:r>
            <a:r>
              <a:rPr lang="en-US" altLang="zh-CN" sz="1800" dirty="0">
                <a:solidFill>
                  <a:srgbClr val="FF0000"/>
                </a:solidFill>
                <a:latin typeface="黑体" panose="02010609060101010101" pitchFamily="49" charset="-122"/>
                <a:ea typeface="黑体" panose="02010609060101010101" pitchFamily="49" charset="-122"/>
              </a:rPr>
              <a:t>11%</a:t>
            </a:r>
            <a:r>
              <a:rPr lang="zh-CN" altLang="en-US" sz="1800" dirty="0">
                <a:solidFill>
                  <a:srgbClr val="FF0000"/>
                </a:solidFill>
                <a:latin typeface="黑体" panose="02010609060101010101" pitchFamily="49" charset="-122"/>
                <a:ea typeface="黑体" panose="02010609060101010101" pitchFamily="49" charset="-122"/>
              </a:rPr>
              <a:t>，已成为全球重要的制造业中心和供应链枢纽。中国已经成为世界石油和化工大国，占据全球市场份额的</a:t>
            </a:r>
            <a:r>
              <a:rPr lang="en-US" altLang="zh-CN" sz="1800" dirty="0">
                <a:solidFill>
                  <a:srgbClr val="FF0000"/>
                </a:solidFill>
                <a:latin typeface="黑体" panose="02010609060101010101" pitchFamily="49" charset="-122"/>
                <a:ea typeface="黑体" panose="02010609060101010101" pitchFamily="49" charset="-122"/>
              </a:rPr>
              <a:t>40%</a:t>
            </a:r>
            <a:r>
              <a:rPr lang="zh-CN" altLang="en-US" sz="1800" dirty="0">
                <a:solidFill>
                  <a:srgbClr val="FF0000"/>
                </a:solidFill>
                <a:latin typeface="黑体" panose="02010609060101010101" pitchFamily="49" charset="-122"/>
                <a:ea typeface="黑体" panose="02010609060101010101" pitchFamily="49" charset="-122"/>
              </a:rPr>
              <a:t>。</a:t>
            </a:r>
            <a:endParaRPr lang="en-US" altLang="zh-CN" sz="1800" dirty="0">
              <a:solidFill>
                <a:srgbClr val="FF0000"/>
              </a:solidFill>
              <a:latin typeface="黑体" panose="02010609060101010101" pitchFamily="49" charset="-122"/>
              <a:ea typeface="黑体" panose="02010609060101010101" pitchFamily="49" charset="-122"/>
            </a:endParaRPr>
          </a:p>
        </p:txBody>
      </p:sp>
      <p:pic>
        <p:nvPicPr>
          <p:cNvPr id="6" name="图片 5" descr="最新检科院带圈.jpg"/>
          <p:cNvPicPr>
            <a:picLocks noChangeAspect="1"/>
          </p:cNvPicPr>
          <p:nvPr/>
        </p:nvPicPr>
        <p:blipFill>
          <a:blip r:embed="rId1" cstate="print"/>
          <a:srcRect l="24022" r="20698" b="44209"/>
          <a:stretch>
            <a:fillRect/>
          </a:stretch>
        </p:blipFill>
        <p:spPr>
          <a:xfrm>
            <a:off x="8442809" y="6525344"/>
            <a:ext cx="1043607" cy="1097503"/>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a:ln/>
        </p:spPr>
        <p:txBody>
          <a:bodyPr vert="horz" wrap="square" lIns="91440" tIns="45720" rIns="91440" bIns="45720" anchor="ctr" anchorCtr="0"/>
          <a:p>
            <a:pPr algn="ctr"/>
            <a:r>
              <a:rPr lang="zh-CN" altLang="en-US" sz="2800" b="1" dirty="0"/>
              <a:t>化学品安全法立法建议</a:t>
            </a:r>
            <a:endParaRPr lang="zh-CN" altLang="en-US" sz="2800" b="1" dirty="0"/>
          </a:p>
        </p:txBody>
      </p:sp>
      <p:sp>
        <p:nvSpPr>
          <p:cNvPr id="41987" name="内容占位符 3"/>
          <p:cNvSpPr>
            <a:spLocks noGrp="1"/>
          </p:cNvSpPr>
          <p:nvPr>
            <p:ph idx="1"/>
          </p:nvPr>
        </p:nvSpPr>
        <p:spPr>
          <a:ln/>
        </p:spPr>
        <p:txBody>
          <a:bodyPr vert="horz" wrap="square" lIns="91440" tIns="45720" rIns="91440" bIns="45720" anchor="t" anchorCtr="0"/>
          <a:p>
            <a:pPr marL="107950" indent="0">
              <a:buNone/>
            </a:pPr>
            <a:r>
              <a:rPr lang="zh-CN" altLang="en-US" sz="1600" b="1" dirty="0">
                <a:latin typeface="宋体" panose="02010600030101010101" pitchFamily="2" charset="-122"/>
              </a:rPr>
              <a:t>三、建议可学习</a:t>
            </a:r>
            <a:r>
              <a:rPr lang="en-US" altLang="zh-CN" sz="1600" b="1" dirty="0">
                <a:latin typeface="宋体" panose="02010600030101010101" pitchFamily="2" charset="-122"/>
              </a:rPr>
              <a:t>REACH</a:t>
            </a:r>
            <a:r>
              <a:rPr lang="zh-CN" altLang="en-US" sz="1600" b="1" dirty="0">
                <a:latin typeface="宋体" panose="02010600030101010101" pitchFamily="2" charset="-122"/>
              </a:rPr>
              <a:t>法规的“注册</a:t>
            </a:r>
            <a:r>
              <a:rPr lang="en-US" altLang="zh-CN" sz="1600" b="1" dirty="0">
                <a:latin typeface="宋体" panose="02010600030101010101" pitchFamily="2" charset="-122"/>
              </a:rPr>
              <a:t>-</a:t>
            </a:r>
            <a:r>
              <a:rPr lang="zh-CN" altLang="en-US" sz="1600" b="1" dirty="0">
                <a:latin typeface="宋体" panose="02010600030101010101" pitchFamily="2" charset="-122"/>
              </a:rPr>
              <a:t>评估</a:t>
            </a:r>
            <a:r>
              <a:rPr lang="en-US" altLang="zh-CN" sz="1600" b="1" dirty="0">
                <a:latin typeface="宋体" panose="02010600030101010101" pitchFamily="2" charset="-122"/>
              </a:rPr>
              <a:t>-</a:t>
            </a:r>
            <a:r>
              <a:rPr lang="zh-CN" altLang="en-US" sz="1600" b="1" dirty="0">
                <a:latin typeface="宋体" panose="02010600030101010101" pitchFamily="2" charset="-122"/>
              </a:rPr>
              <a:t>许可</a:t>
            </a:r>
            <a:r>
              <a:rPr lang="en-US" altLang="zh-CN" sz="1600" b="1" dirty="0">
                <a:latin typeface="宋体" panose="02010600030101010101" pitchFamily="2" charset="-122"/>
              </a:rPr>
              <a:t>-</a:t>
            </a:r>
            <a:r>
              <a:rPr lang="zh-CN" altLang="en-US" sz="1600" b="1" dirty="0">
                <a:latin typeface="宋体" panose="02010600030101010101" pitchFamily="2" charset="-122"/>
              </a:rPr>
              <a:t>限制”模块立法</a:t>
            </a:r>
            <a:endParaRPr lang="en-US" altLang="zh-CN" sz="1600" b="1" dirty="0">
              <a:latin typeface="宋体" panose="02010600030101010101" pitchFamily="2" charset="-122"/>
            </a:endParaRPr>
          </a:p>
          <a:p>
            <a:pPr marL="107950" indent="0">
              <a:buNone/>
            </a:pPr>
            <a:r>
              <a:rPr lang="zh-CN" altLang="en-US" sz="1600" dirty="0">
                <a:latin typeface="宋体" panose="02010600030101010101" pitchFamily="2" charset="-122"/>
              </a:rPr>
              <a:t> </a:t>
            </a:r>
            <a:endParaRPr lang="en-US" altLang="zh-CN" sz="1600" dirty="0">
              <a:latin typeface="宋体" panose="02010600030101010101" pitchFamily="2" charset="-122"/>
            </a:endParaRPr>
          </a:p>
          <a:p>
            <a:pPr marL="107950" indent="0"/>
            <a:r>
              <a:rPr lang="zh-CN" altLang="en-US" sz="1600" b="1" dirty="0">
                <a:latin typeface="宋体" panose="02010600030101010101" pitchFamily="2" charset="-122"/>
              </a:rPr>
              <a:t>统一现有化学品和新化学品注册</a:t>
            </a:r>
            <a:r>
              <a:rPr lang="zh-CN" altLang="en-US" sz="1600" dirty="0">
                <a:latin typeface="宋体" panose="02010600030101010101" pitchFamily="2" charset="-122"/>
              </a:rPr>
              <a:t>，加强执法，逐步提高我国化工行业创新和竞争力</a:t>
            </a:r>
            <a:r>
              <a:rPr lang="en-US" altLang="zh-CN" sz="1600" dirty="0">
                <a:latin typeface="宋体" panose="02010600030101010101" pitchFamily="2" charset="-122"/>
              </a:rPr>
              <a:t> </a:t>
            </a:r>
            <a:r>
              <a:rPr lang="zh-CN" altLang="en-US" sz="1600" dirty="0">
                <a:latin typeface="宋体" panose="02010600030101010101" pitchFamily="2" charset="-122"/>
              </a:rPr>
              <a:t>。</a:t>
            </a:r>
            <a:endParaRPr lang="en-US" altLang="zh-CN" sz="1600" dirty="0">
              <a:latin typeface="宋体" panose="02010600030101010101" pitchFamily="2" charset="-122"/>
            </a:endParaRPr>
          </a:p>
          <a:p>
            <a:pPr marL="107950" indent="0"/>
            <a:endParaRPr lang="en-US" altLang="zh-CN" sz="1600" dirty="0">
              <a:latin typeface="宋体" panose="02010600030101010101" pitchFamily="2" charset="-122"/>
            </a:endParaRPr>
          </a:p>
          <a:p>
            <a:pPr marL="107950" indent="0"/>
            <a:r>
              <a:rPr lang="zh-CN" altLang="en-US" sz="1600" dirty="0">
                <a:latin typeface="宋体" panose="02010600030101010101" pitchFamily="2" charset="-122"/>
              </a:rPr>
              <a:t>结合化学品注册登记国家制度，开展系统风险评估，建立我国</a:t>
            </a:r>
            <a:r>
              <a:rPr lang="zh-CN" altLang="en-US" sz="1600" b="1" dirty="0">
                <a:latin typeface="宋体" panose="02010600030101010101" pitchFamily="2" charset="-122"/>
              </a:rPr>
              <a:t>高关注化学品（</a:t>
            </a:r>
            <a:r>
              <a:rPr lang="en-US" altLang="zh-CN" sz="1600" b="1" dirty="0">
                <a:latin typeface="宋体" panose="02010600030101010101" pitchFamily="2" charset="-122"/>
              </a:rPr>
              <a:t>SVHC</a:t>
            </a:r>
            <a:r>
              <a:rPr lang="zh-CN" altLang="en-US" sz="1600" b="1" dirty="0">
                <a:latin typeface="宋体" panose="02010600030101010101" pitchFamily="2" charset="-122"/>
              </a:rPr>
              <a:t>）清单。</a:t>
            </a:r>
            <a:endParaRPr lang="en-US" altLang="zh-CN" sz="1600" b="1" dirty="0">
              <a:latin typeface="宋体" panose="02010600030101010101" pitchFamily="2" charset="-122"/>
            </a:endParaRPr>
          </a:p>
          <a:p>
            <a:pPr marL="107950" indent="0"/>
            <a:endParaRPr lang="en-US" altLang="zh-CN" sz="1600" dirty="0">
              <a:latin typeface="宋体" panose="02010600030101010101" pitchFamily="2" charset="-122"/>
            </a:endParaRPr>
          </a:p>
          <a:p>
            <a:pPr marL="107950" indent="0"/>
            <a:r>
              <a:rPr lang="zh-CN" altLang="en-US" sz="1600" dirty="0">
                <a:latin typeface="宋体" panose="02010600030101010101" pitchFamily="2" charset="-122"/>
              </a:rPr>
              <a:t>针对高关注化学品（</a:t>
            </a:r>
            <a:r>
              <a:rPr lang="en-US" altLang="zh-CN" sz="1600" dirty="0">
                <a:latin typeface="宋体" panose="02010600030101010101" pitchFamily="2" charset="-122"/>
              </a:rPr>
              <a:t>SVHC</a:t>
            </a:r>
            <a:r>
              <a:rPr lang="zh-CN" altLang="en-US" sz="1600" dirty="0">
                <a:latin typeface="宋体" panose="02010600030101010101" pitchFamily="2" charset="-122"/>
              </a:rPr>
              <a:t>）清单中的物质，系统开展国家环境监测计划，结合水、土、气中有毒有害化学物质包括</a:t>
            </a:r>
            <a:r>
              <a:rPr lang="en-US" altLang="zh-CN" sz="1600" dirty="0">
                <a:latin typeface="宋体" panose="02010600030101010101" pitchFamily="2" charset="-122"/>
              </a:rPr>
              <a:t>SVHC</a:t>
            </a:r>
            <a:r>
              <a:rPr lang="zh-CN" altLang="en-US" sz="1600" dirty="0">
                <a:latin typeface="宋体" panose="02010600030101010101" pitchFamily="2" charset="-122"/>
              </a:rPr>
              <a:t>的监测数据，</a:t>
            </a:r>
            <a:r>
              <a:rPr lang="zh-CN" altLang="en-US" sz="1600" b="1" dirty="0">
                <a:latin typeface="宋体" panose="02010600030101010101" pitchFamily="2" charset="-122"/>
              </a:rPr>
              <a:t>完善我国水、土、气环境质量标准。</a:t>
            </a:r>
            <a:endParaRPr lang="en-US" altLang="zh-CN" sz="1600" b="1" dirty="0">
              <a:latin typeface="宋体" panose="02010600030101010101" pitchFamily="2" charset="-122"/>
            </a:endParaRPr>
          </a:p>
          <a:p>
            <a:pPr marL="107950" indent="0"/>
            <a:endParaRPr lang="en-US" altLang="zh-CN" sz="1600" dirty="0">
              <a:latin typeface="宋体" panose="02010600030101010101" pitchFamily="2" charset="-122"/>
            </a:endParaRPr>
          </a:p>
          <a:p>
            <a:pPr marL="107950" indent="0"/>
            <a:r>
              <a:rPr lang="zh-CN" altLang="en-US" sz="1600" dirty="0">
                <a:latin typeface="宋体" panose="02010600030101010101" pitchFamily="2" charset="-122"/>
              </a:rPr>
              <a:t>开展化学品风险评估，确定化学品对环境或人体健康风险，根据风险评估结果，结合社会经济学分析，提出并采取风险管理措施，实施有毒有害化学品</a:t>
            </a:r>
            <a:r>
              <a:rPr lang="zh-CN" altLang="en-US" sz="1600" b="1" dirty="0">
                <a:latin typeface="宋体" panose="02010600030101010101" pitchFamily="2" charset="-122"/>
              </a:rPr>
              <a:t>许可、限制和淘汰</a:t>
            </a:r>
            <a:r>
              <a:rPr lang="zh-CN" altLang="en-US" sz="1600" dirty="0">
                <a:latin typeface="宋体" panose="02010600030101010101" pitchFamily="2" charset="-122"/>
              </a:rPr>
              <a:t>。</a:t>
            </a:r>
            <a:endParaRPr lang="en-US" altLang="zh-CN" sz="1600" dirty="0">
              <a:latin typeface="宋体" panose="02010600030101010101" pitchFamily="2" charset="-122"/>
            </a:endParaRPr>
          </a:p>
          <a:p>
            <a:pPr marL="107950" indent="0"/>
            <a:endParaRPr lang="en-US" altLang="zh-CN" sz="1600" dirty="0"/>
          </a:p>
          <a:p>
            <a:pPr marL="107950" indent="0">
              <a:buNone/>
            </a:pPr>
            <a:endParaRPr lang="en-US" altLang="zh-CN" sz="1600" dirty="0"/>
          </a:p>
          <a:p>
            <a:pPr marL="107950" indent="0"/>
            <a:endParaRPr lang="zh-CN" alt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1"/>
          <p:cNvSpPr>
            <a:spLocks noGrp="1"/>
          </p:cNvSpPr>
          <p:nvPr>
            <p:ph type="title"/>
          </p:nvPr>
        </p:nvSpPr>
        <p:spPr>
          <a:xfrm>
            <a:off x="323850" y="765175"/>
            <a:ext cx="8229600" cy="1066800"/>
          </a:xfrm>
          <a:ln/>
        </p:spPr>
        <p:txBody>
          <a:bodyPr vert="horz" wrap="square" lIns="91440" tIns="45720" rIns="91440" bIns="45720" anchor="ctr" anchorCtr="0"/>
          <a:p>
            <a:pPr algn="ctr"/>
            <a:r>
              <a:rPr lang="zh-CN" altLang="en-US" sz="2800" b="1" dirty="0">
                <a:solidFill>
                  <a:srgbClr val="FF0000"/>
                </a:solidFill>
              </a:rPr>
              <a:t>结   语</a:t>
            </a:r>
            <a:endParaRPr lang="zh-CN" altLang="en-US" sz="2800" b="1" dirty="0">
              <a:solidFill>
                <a:srgbClr val="FF0000"/>
              </a:solidFill>
            </a:endParaRPr>
          </a:p>
        </p:txBody>
      </p:sp>
      <p:sp>
        <p:nvSpPr>
          <p:cNvPr id="43011" name="内容占位符 3"/>
          <p:cNvSpPr>
            <a:spLocks noGrp="1"/>
          </p:cNvSpPr>
          <p:nvPr>
            <p:ph idx="1"/>
          </p:nvPr>
        </p:nvSpPr>
        <p:spPr>
          <a:xfrm>
            <a:off x="250825" y="1773238"/>
            <a:ext cx="8497888" cy="3887787"/>
          </a:xfrm>
          <a:ln/>
        </p:spPr>
        <p:txBody>
          <a:bodyPr vert="horz" wrap="square" lIns="91440" tIns="45720" rIns="91440" bIns="45720" anchor="t" anchorCtr="0"/>
          <a:p>
            <a:pPr marL="107950" indent="0">
              <a:buNone/>
            </a:pPr>
            <a:endParaRPr lang="en-US" altLang="zh-CN" sz="2000" dirty="0">
              <a:latin typeface="宋体" panose="02010600030101010101" pitchFamily="2" charset="-122"/>
            </a:endParaRPr>
          </a:p>
          <a:p>
            <a:pPr marL="107950" indent="0">
              <a:buNone/>
            </a:pPr>
            <a:endParaRPr lang="en-US" altLang="zh-CN" sz="2000" dirty="0">
              <a:latin typeface="宋体" panose="02010600030101010101" pitchFamily="2" charset="-122"/>
            </a:endParaRPr>
          </a:p>
          <a:p>
            <a:pPr marL="107950" indent="0">
              <a:buNone/>
            </a:pPr>
            <a:r>
              <a:rPr lang="zh-CN" altLang="en-US" sz="2000" dirty="0">
                <a:latin typeface="宋体" panose="02010600030101010101" pitchFamily="2" charset="-122"/>
              </a:rPr>
              <a:t>化学品安全立法到了从</a:t>
            </a:r>
            <a:r>
              <a:rPr lang="zh-CN" altLang="en-US" sz="2000" b="1" dirty="0">
                <a:latin typeface="宋体" panose="02010600030101010101" pitchFamily="2" charset="-122"/>
              </a:rPr>
              <a:t>重点关注“危险化学品安全事故”向兼顾“化学品环境和健康安全”过渡</a:t>
            </a:r>
            <a:r>
              <a:rPr lang="zh-CN" altLang="en-US" sz="2000" dirty="0">
                <a:latin typeface="宋体" panose="02010600030101010101" pitchFamily="2" charset="-122"/>
              </a:rPr>
              <a:t>的时候了；</a:t>
            </a:r>
            <a:endParaRPr lang="en-US" altLang="zh-CN" sz="2000" dirty="0">
              <a:latin typeface="宋体" panose="02010600030101010101" pitchFamily="2" charset="-122"/>
            </a:endParaRPr>
          </a:p>
          <a:p>
            <a:pPr marL="107950" indent="0">
              <a:buNone/>
            </a:pPr>
            <a:endParaRPr lang="en-US" altLang="zh-CN" sz="2000" dirty="0">
              <a:latin typeface="宋体" panose="02010600030101010101" pitchFamily="2" charset="-122"/>
            </a:endParaRPr>
          </a:p>
          <a:p>
            <a:pPr marL="107950" indent="0">
              <a:buNone/>
            </a:pPr>
            <a:r>
              <a:rPr lang="zh-CN" altLang="en-US" sz="2000" dirty="0">
                <a:latin typeface="宋体" panose="02010600030101010101" pitchFamily="2" charset="-122"/>
              </a:rPr>
              <a:t>环境质量管理到了仅仅从水、土、气等</a:t>
            </a:r>
            <a:r>
              <a:rPr lang="zh-CN" altLang="en-US" sz="2000" b="1" dirty="0">
                <a:latin typeface="宋体" panose="02010600030101010101" pitchFamily="2" charset="-122"/>
              </a:rPr>
              <a:t>环境介质中有毒有害化学物质“末端” 管控向兼顾化学品风险分析为基础的“源头”预防性管理过渡</a:t>
            </a:r>
            <a:r>
              <a:rPr lang="zh-CN" altLang="en-US" sz="2000" dirty="0">
                <a:latin typeface="宋体" panose="02010600030101010101" pitchFamily="2" charset="-122"/>
              </a:rPr>
              <a:t>的时候了；</a:t>
            </a:r>
            <a:endParaRPr lang="en-US" altLang="zh-CN" sz="2000" dirty="0">
              <a:latin typeface="宋体" panose="02010600030101010101" pitchFamily="2" charset="-122"/>
            </a:endParaRPr>
          </a:p>
          <a:p>
            <a:pPr marL="107950" indent="0">
              <a:buNone/>
            </a:pPr>
            <a:endParaRPr lang="en-US" altLang="zh-CN" sz="2000" dirty="0">
              <a:latin typeface="宋体" panose="02010600030101010101" pitchFamily="2" charset="-122"/>
            </a:endParaRPr>
          </a:p>
          <a:p>
            <a:pPr marL="107950" indent="0">
              <a:buNone/>
            </a:pPr>
            <a:r>
              <a:rPr lang="zh-CN" altLang="en-US" sz="2000" dirty="0">
                <a:latin typeface="宋体" panose="02010600030101010101" pitchFamily="2" charset="-122"/>
              </a:rPr>
              <a:t>让我们共同努力，“撸起袖子加油干” ，为我们自己和后辈留下</a:t>
            </a:r>
            <a:r>
              <a:rPr lang="zh-CN" altLang="en-US" sz="2000" b="1" dirty="0">
                <a:latin typeface="宋体" panose="02010600030101010101" pitchFamily="2" charset="-122"/>
              </a:rPr>
              <a:t>无毒无害的“青山绿水”</a:t>
            </a:r>
            <a:r>
              <a:rPr lang="zh-CN" altLang="en-US" sz="2000" dirty="0">
                <a:latin typeface="宋体" panose="02010600030101010101" pitchFamily="2" charset="-122"/>
              </a:rPr>
              <a:t>。</a:t>
            </a:r>
            <a:endParaRPr lang="zh-CN" altLang="en-US" sz="2000" dirty="0">
              <a:latin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1"/>
          <p:cNvSpPr>
            <a:spLocks noGrp="1"/>
          </p:cNvSpPr>
          <p:nvPr>
            <p:ph type="title"/>
          </p:nvPr>
        </p:nvSpPr>
        <p:spPr>
          <a:xfrm>
            <a:off x="323850" y="765175"/>
            <a:ext cx="8229600" cy="1066800"/>
          </a:xfrm>
          <a:ln/>
        </p:spPr>
        <p:txBody>
          <a:bodyPr vert="horz" wrap="square" lIns="91440" tIns="45720" rIns="91440" bIns="45720" anchor="ctr" anchorCtr="0"/>
          <a:p>
            <a:pPr algn="ctr"/>
            <a:r>
              <a:rPr lang="zh-CN" altLang="en-US" sz="2800" b="1" dirty="0">
                <a:solidFill>
                  <a:srgbClr val="FF0000"/>
                </a:solidFill>
              </a:rPr>
              <a:t>“十四五” 国家新部署</a:t>
            </a:r>
            <a:endParaRPr lang="zh-CN" altLang="en-US" sz="2800" b="1" dirty="0">
              <a:solidFill>
                <a:srgbClr val="FF0000"/>
              </a:solidFill>
            </a:endParaRPr>
          </a:p>
        </p:txBody>
      </p:sp>
      <p:sp>
        <p:nvSpPr>
          <p:cNvPr id="44035" name="内容占位符 3"/>
          <p:cNvSpPr>
            <a:spLocks noGrp="1"/>
          </p:cNvSpPr>
          <p:nvPr>
            <p:ph idx="1"/>
          </p:nvPr>
        </p:nvSpPr>
        <p:spPr>
          <a:xfrm>
            <a:off x="250825" y="1773238"/>
            <a:ext cx="8497888" cy="3887787"/>
          </a:xfrm>
          <a:ln/>
        </p:spPr>
        <p:txBody>
          <a:bodyPr vert="horz" wrap="square" lIns="91440" tIns="45720" rIns="91440" bIns="45720" anchor="t" anchorCtr="0"/>
          <a:p>
            <a:pPr marL="107950" indent="0">
              <a:buNone/>
            </a:pPr>
            <a:endParaRPr lang="en-US" altLang="zh-CN" sz="2000" dirty="0">
              <a:latin typeface="宋体" panose="02010600030101010101" pitchFamily="2" charset="-122"/>
            </a:endParaRPr>
          </a:p>
          <a:p>
            <a:pPr marL="107950" indent="0">
              <a:buNone/>
            </a:pPr>
            <a:endParaRPr lang="en-US" altLang="zh-CN" sz="2000" dirty="0">
              <a:latin typeface="宋体" panose="02010600030101010101" pitchFamily="2" charset="-122"/>
            </a:endParaRPr>
          </a:p>
          <a:p>
            <a:pPr marL="107950" indent="0">
              <a:buNone/>
            </a:pPr>
            <a:r>
              <a:rPr lang="en-US" altLang="zh-CN" sz="2000" dirty="0">
                <a:latin typeface="宋体" panose="02010600030101010101" pitchFamily="2" charset="-122"/>
              </a:rPr>
              <a:t>《</a:t>
            </a:r>
            <a:r>
              <a:rPr lang="zh-CN" altLang="en-US" sz="2000" dirty="0">
                <a:latin typeface="宋体" panose="02010600030101010101" pitchFamily="2" charset="-122"/>
              </a:rPr>
              <a:t>中共中央关于制定国民经济和社会发展第十四个五年规划和二〇三五年远景目标的建议</a:t>
            </a:r>
            <a:r>
              <a:rPr lang="en-US" altLang="zh-CN" sz="2000" dirty="0">
                <a:latin typeface="宋体" panose="02010600030101010101" pitchFamily="2" charset="-122"/>
              </a:rPr>
              <a:t>》</a:t>
            </a:r>
            <a:r>
              <a:rPr lang="zh-CN" altLang="en-US" sz="2000" dirty="0">
                <a:latin typeface="宋体" panose="02010600030101010101" pitchFamily="2" charset="-122"/>
              </a:rPr>
              <a:t>对“重视新污染物治理”提出了有关要求。</a:t>
            </a:r>
            <a:endParaRPr lang="en-US" altLang="zh-CN" sz="2000" dirty="0">
              <a:latin typeface="宋体" panose="02010600030101010101" pitchFamily="2" charset="-122"/>
            </a:endParaRPr>
          </a:p>
          <a:p>
            <a:pPr marL="107950" indent="0">
              <a:buNone/>
            </a:pPr>
            <a:endParaRPr lang="en-US" altLang="zh-CN" sz="2000" dirty="0">
              <a:latin typeface="宋体" panose="02010600030101010101" pitchFamily="2" charset="-122"/>
            </a:endParaRPr>
          </a:p>
          <a:p>
            <a:pPr marL="107950" indent="0">
              <a:buNone/>
            </a:pPr>
            <a:r>
              <a:rPr lang="en-US" altLang="zh-CN" sz="2000" dirty="0">
                <a:latin typeface="宋体" panose="02010600030101010101" pitchFamily="2" charset="-122"/>
              </a:rPr>
              <a:t>《</a:t>
            </a:r>
            <a:r>
              <a:rPr lang="zh-CN" altLang="en-US" sz="2000" dirty="0">
                <a:latin typeface="宋体" panose="02010600030101010101" pitchFamily="2" charset="-122"/>
              </a:rPr>
              <a:t>中共中央关于制定国民经济和社会发展第十四个五年规划和二〇三五年远景目标刚要</a:t>
            </a:r>
            <a:r>
              <a:rPr lang="en-US" altLang="zh-CN" sz="2000" dirty="0">
                <a:latin typeface="宋体" panose="02010600030101010101" pitchFamily="2" charset="-122"/>
              </a:rPr>
              <a:t>》</a:t>
            </a:r>
            <a:r>
              <a:rPr lang="zh-CN" altLang="en-US" sz="2000" dirty="0">
                <a:latin typeface="宋体" panose="02010600030101010101" pitchFamily="2" charset="-122"/>
              </a:rPr>
              <a:t>：第十一篇　推动绿色发展 促进人与自然和谐共生 三十八章　持续改善环境质量  第三节 严密防控环境风险：“健全有毒有害化学物质环境风险管理体制，完成重点地区危险化学品生产企业搬迁改造”</a:t>
            </a:r>
            <a:endParaRPr lang="en-US" altLang="zh-CN" sz="2000" dirty="0">
              <a:latin typeface="宋体" panose="02010600030101010101" pitchFamily="2" charset="-122"/>
            </a:endParaRPr>
          </a:p>
          <a:p>
            <a:pPr marL="107950" indent="0">
              <a:buNone/>
            </a:pPr>
            <a:endParaRPr lang="zh-CN" altLang="en-US" sz="2000" dirty="0">
              <a:latin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标题 1"/>
          <p:cNvSpPr>
            <a:spLocks noGrp="1"/>
          </p:cNvSpPr>
          <p:nvPr>
            <p:ph type="title"/>
          </p:nvPr>
        </p:nvSpPr>
        <p:spPr>
          <a:xfrm>
            <a:off x="250825" y="620713"/>
            <a:ext cx="8229600" cy="1066800"/>
          </a:xfrm>
          <a:ln/>
        </p:spPr>
        <p:txBody>
          <a:bodyPr vert="horz" wrap="square" lIns="91440" tIns="45720" rIns="91440" bIns="45720" anchor="ctr" anchorCtr="0"/>
          <a:p>
            <a:pPr algn="ctr"/>
            <a:r>
              <a:rPr lang="zh-CN" altLang="en-US" sz="2800" b="1" dirty="0">
                <a:solidFill>
                  <a:srgbClr val="FF0000"/>
                </a:solidFill>
              </a:rPr>
              <a:t>致  谢</a:t>
            </a:r>
            <a:endParaRPr lang="zh-CN" altLang="en-US" sz="2800" b="1" dirty="0"/>
          </a:p>
        </p:txBody>
      </p:sp>
      <p:sp>
        <p:nvSpPr>
          <p:cNvPr id="45059" name="内容占位符 3"/>
          <p:cNvSpPr>
            <a:spLocks noGrp="1"/>
          </p:cNvSpPr>
          <p:nvPr>
            <p:ph idx="1"/>
          </p:nvPr>
        </p:nvSpPr>
        <p:spPr>
          <a:xfrm>
            <a:off x="107950" y="1557338"/>
            <a:ext cx="8640763" cy="4824412"/>
          </a:xfrm>
          <a:ln/>
        </p:spPr>
        <p:txBody>
          <a:bodyPr vert="horz" wrap="square" lIns="91440" tIns="45720" rIns="91440" bIns="45720" anchor="t" anchorCtr="0"/>
          <a:p>
            <a:pPr marL="107950" indent="0">
              <a:buNone/>
            </a:pPr>
            <a:r>
              <a:rPr lang="zh-CN" altLang="en-US" sz="2000" b="1" dirty="0">
                <a:solidFill>
                  <a:srgbClr val="FF0000"/>
                </a:solidFill>
                <a:latin typeface="宋体" panose="02010600030101010101" pitchFamily="2" charset="-122"/>
              </a:rPr>
              <a:t>感谢：科技部、中国工程院、国家质检总局、国家标准委专项支持！</a:t>
            </a:r>
            <a:endParaRPr lang="en-US" altLang="zh-CN" sz="2000" b="1" dirty="0">
              <a:solidFill>
                <a:srgbClr val="FF0000"/>
              </a:solidFill>
              <a:latin typeface="宋体" panose="02010600030101010101" pitchFamily="2" charset="-122"/>
            </a:endParaRPr>
          </a:p>
          <a:p>
            <a:pPr marL="107950" indent="0">
              <a:buNone/>
            </a:pPr>
            <a:endParaRPr lang="en-US" altLang="zh-CN" sz="2000" dirty="0">
              <a:latin typeface="宋体" panose="02010600030101010101" pitchFamily="2" charset="-122"/>
            </a:endParaRPr>
          </a:p>
          <a:p>
            <a:pPr marL="107950" indent="0">
              <a:buNone/>
            </a:pPr>
            <a:endParaRPr lang="en-US" altLang="zh-CN" sz="2000" dirty="0">
              <a:latin typeface="宋体" panose="02010600030101010101" pitchFamily="2" charset="-122"/>
            </a:endParaRPr>
          </a:p>
        </p:txBody>
      </p:sp>
      <p:graphicFrame>
        <p:nvGraphicFramePr>
          <p:cNvPr id="5" name="表格 4"/>
          <p:cNvGraphicFramePr>
            <a:graphicFrameLocks noGrp="1"/>
          </p:cNvGraphicFramePr>
          <p:nvPr/>
        </p:nvGraphicFramePr>
        <p:xfrm>
          <a:off x="684213" y="2205038"/>
          <a:ext cx="7343775" cy="3694113"/>
        </p:xfrm>
        <a:graphic>
          <a:graphicData uri="http://schemas.openxmlformats.org/drawingml/2006/table">
            <a:tbl>
              <a:tblPr/>
              <a:tblGrid>
                <a:gridCol w="2663825"/>
                <a:gridCol w="1474787"/>
                <a:gridCol w="3205163"/>
              </a:tblGrid>
              <a:tr h="261938">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ctr"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100" b="1" i="0" u="none" strike="noStrike" cap="none" normalizeH="0" baseline="0" smtClean="0">
                          <a:ln>
                            <a:noFill/>
                          </a:ln>
                          <a:solidFill>
                            <a:srgbClr val="000000"/>
                          </a:solidFill>
                          <a:effectLst/>
                          <a:latin typeface="Calibri" panose="020F0502020204030204" pitchFamily="34" charset="0"/>
                          <a:ea typeface="华文细黑" panose="02010600040101010101" pitchFamily="2" charset="-122"/>
                          <a:sym typeface="Times New Roman" panose="02020603050405020304" pitchFamily="18" charset="0"/>
                        </a:rPr>
                        <a:t>项目名称</a:t>
                      </a:r>
                      <a:endParaRPr kumimoji="0" lang="zh-CN" altLang="en-US" sz="11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52" marR="246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ctr"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100" b="1" i="0" u="none" strike="noStrike" cap="none" normalizeH="0" baseline="0" smtClean="0">
                          <a:ln>
                            <a:noFill/>
                          </a:ln>
                          <a:solidFill>
                            <a:srgbClr val="000000"/>
                          </a:solidFill>
                          <a:effectLst/>
                          <a:latin typeface="Calibri" panose="020F0502020204030204" pitchFamily="34" charset="0"/>
                          <a:ea typeface="华文细黑" panose="02010600040101010101" pitchFamily="2" charset="-122"/>
                          <a:sym typeface="Times New Roman" panose="02020603050405020304" pitchFamily="18" charset="0"/>
                        </a:rPr>
                        <a:t>立项编号</a:t>
                      </a:r>
                      <a:endParaRPr kumimoji="0" lang="zh-CN" altLang="en-US" sz="11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52" marR="246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ctr"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100" b="1" i="0" u="none" strike="noStrike" cap="none" normalizeH="0" baseline="0" smtClean="0">
                          <a:ln>
                            <a:noFill/>
                          </a:ln>
                          <a:solidFill>
                            <a:srgbClr val="000000"/>
                          </a:solidFill>
                          <a:effectLst/>
                          <a:latin typeface="Calibri" panose="020F0502020204030204" pitchFamily="34" charset="0"/>
                          <a:ea typeface="华文细黑" panose="02010600040101010101" pitchFamily="2" charset="-122"/>
                          <a:sym typeface="Times New Roman" panose="02020603050405020304" pitchFamily="18" charset="0"/>
                        </a:rPr>
                        <a:t>项目性质及来源</a:t>
                      </a:r>
                      <a:endParaRPr kumimoji="0" lang="zh-CN" altLang="en-US" sz="11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52" marR="246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685800">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200" b="1" i="0" u="none" strike="noStrike" cap="none" normalizeH="0" baseline="0" smtClean="0">
                          <a:ln>
                            <a:noFill/>
                          </a:ln>
                          <a:solidFill>
                            <a:srgbClr val="FF0000"/>
                          </a:solidFill>
                          <a:effectLst/>
                          <a:latin typeface="Calibri" panose="020F0502020204030204" pitchFamily="34" charset="0"/>
                          <a:ea typeface="华文细黑" panose="02010600040101010101" pitchFamily="2" charset="-122"/>
                          <a:sym typeface="Times New Roman" panose="02020603050405020304" pitchFamily="18" charset="0"/>
                        </a:rPr>
                        <a:t>国家化学品安全管理战略研究</a:t>
                      </a:r>
                      <a:endParaRPr kumimoji="0" lang="zh-CN" altLang="en-US" sz="12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46" marR="2464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en-US" altLang="zh-CN" sz="1200" b="1" i="0" u="none" strike="noStrike" cap="none" normalizeH="0" baseline="0" smtClean="0">
                          <a:ln>
                            <a:noFill/>
                          </a:ln>
                          <a:solidFill>
                            <a:srgbClr val="FF0000"/>
                          </a:solidFill>
                          <a:effectLst/>
                          <a:latin typeface="华文细黑" panose="02010600040101010101" pitchFamily="2" charset="-122"/>
                          <a:ea typeface="宋体" panose="02010600030101010101" pitchFamily="2" charset="-122"/>
                          <a:sym typeface="Times New Roman" panose="02020603050405020304" pitchFamily="18" charset="0"/>
                        </a:rPr>
                        <a:t>2012GXS4060</a:t>
                      </a:r>
                      <a:endParaRPr kumimoji="0" lang="zh-CN" altLang="en-US" sz="12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46" marR="2464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200" b="1" i="0" u="none" strike="noStrike" cap="none" normalizeH="0" baseline="0" smtClean="0">
                          <a:ln>
                            <a:noFill/>
                          </a:ln>
                          <a:solidFill>
                            <a:srgbClr val="FF0000"/>
                          </a:solidFill>
                          <a:effectLst/>
                          <a:latin typeface="Calibri" panose="020F0502020204030204" pitchFamily="34" charset="0"/>
                          <a:ea typeface="华文细黑" panose="02010600040101010101" pitchFamily="2" charset="-122"/>
                          <a:sym typeface="Times New Roman" panose="02020603050405020304" pitchFamily="18" charset="0"/>
                        </a:rPr>
                        <a:t>国家级　国家软科学研究计划项目</a:t>
                      </a:r>
                      <a:endParaRPr kumimoji="0" lang="zh-CN" altLang="en-US" sz="12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46" marR="2464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200" b="1" i="0" u="none" strike="noStrike" cap="none" normalizeH="0" baseline="0" smtClean="0">
                          <a:ln>
                            <a:noFill/>
                          </a:ln>
                          <a:solidFill>
                            <a:srgbClr val="FF0000"/>
                          </a:solidFill>
                          <a:effectLst/>
                          <a:latin typeface="Calibri" panose="020F0502020204030204" pitchFamily="34" charset="0"/>
                          <a:ea typeface="华文细黑" panose="02010600040101010101" pitchFamily="2" charset="-122"/>
                          <a:sym typeface="Times New Roman" panose="02020603050405020304" pitchFamily="18" charset="0"/>
                        </a:rPr>
                        <a:t>化学品及相关产品进出口的现状、面临的国际与贸易壁垒的压力及对策建议</a:t>
                      </a:r>
                      <a:endParaRPr kumimoji="0" lang="zh-CN" altLang="en-US" sz="12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52" marR="246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200" b="1" i="0" u="none" strike="noStrike" cap="none" normalizeH="0" baseline="0" smtClean="0">
                          <a:ln>
                            <a:noFill/>
                          </a:ln>
                          <a:solidFill>
                            <a:srgbClr val="FF0000"/>
                          </a:solidFill>
                          <a:effectLst/>
                          <a:latin typeface="Calibri" panose="020F0502020204030204" pitchFamily="34" charset="0"/>
                          <a:ea typeface="华文细黑" panose="02010600040101010101" pitchFamily="2" charset="-122"/>
                          <a:sym typeface="Times New Roman" panose="02020603050405020304" pitchFamily="18" charset="0"/>
                        </a:rPr>
                        <a:t>检科</a:t>
                      </a:r>
                      <a:r>
                        <a:rPr kumimoji="0" lang="en-US" altLang="zh-CN" sz="1200" b="1" i="0" u="none" strike="noStrike" cap="none" normalizeH="0" baseline="0" smtClean="0">
                          <a:ln>
                            <a:noFill/>
                          </a:ln>
                          <a:solidFill>
                            <a:srgbClr val="FF0000"/>
                          </a:solidFill>
                          <a:effectLst/>
                          <a:latin typeface="Calibri" panose="020F0502020204030204" pitchFamily="34" charset="0"/>
                          <a:ea typeface="华文细黑" panose="02010600040101010101" pitchFamily="2" charset="-122"/>
                          <a:sym typeface="Times New Roman" panose="02020603050405020304" pitchFamily="18" charset="0"/>
                        </a:rPr>
                        <a:t>2011-004</a:t>
                      </a:r>
                      <a:endParaRPr kumimoji="0" lang="zh-CN" altLang="en-US" sz="12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52" marR="246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200" b="1" i="0" u="none" strike="noStrike" cap="none" normalizeH="0" baseline="0" smtClean="0">
                          <a:ln>
                            <a:noFill/>
                          </a:ln>
                          <a:solidFill>
                            <a:srgbClr val="FF0000"/>
                          </a:solidFill>
                          <a:effectLst/>
                          <a:latin typeface="Calibri" panose="020F0502020204030204" pitchFamily="34" charset="0"/>
                          <a:ea typeface="华文细黑" panose="02010600040101010101" pitchFamily="2" charset="-122"/>
                          <a:sym typeface="Times New Roman" panose="02020603050405020304" pitchFamily="18" charset="0"/>
                        </a:rPr>
                        <a:t>国家级中国工程院院士科技咨询研究项目</a:t>
                      </a:r>
                      <a:endParaRPr kumimoji="0" lang="zh-CN" altLang="en-US" sz="12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52" marR="246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200" b="1" i="0" u="none" strike="noStrike" cap="none" normalizeH="0" baseline="0" smtClean="0">
                          <a:ln>
                            <a:noFill/>
                          </a:ln>
                          <a:solidFill>
                            <a:srgbClr val="FF0000"/>
                          </a:solidFill>
                          <a:effectLst/>
                          <a:latin typeface="Calibri" panose="020F0502020204030204" pitchFamily="34" charset="0"/>
                          <a:ea typeface="华文细黑" panose="02010600040101010101" pitchFamily="2" charset="-122"/>
                          <a:sym typeface="Times New Roman" panose="02020603050405020304" pitchFamily="18" charset="0"/>
                        </a:rPr>
                        <a:t>化学品安全管理战略研究</a:t>
                      </a:r>
                      <a:endParaRPr kumimoji="0" lang="zh-CN" altLang="en-US" sz="12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51432" marR="514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en-US" altLang="zh-CN" sz="1200" b="1" i="0" u="none" strike="noStrike" cap="none" normalizeH="0" baseline="0" smtClean="0">
                          <a:ln>
                            <a:noFill/>
                          </a:ln>
                          <a:solidFill>
                            <a:srgbClr val="FF0000"/>
                          </a:solidFill>
                          <a:effectLst/>
                          <a:latin typeface="华文细黑" panose="02010600040101010101" pitchFamily="2" charset="-122"/>
                          <a:ea typeface="宋体" panose="02010600030101010101" pitchFamily="2" charset="-122"/>
                          <a:sym typeface="Times New Roman" panose="02020603050405020304" pitchFamily="18" charset="0"/>
                        </a:rPr>
                        <a:t>2010IK049</a:t>
                      </a:r>
                      <a:endParaRPr kumimoji="0" lang="zh-CN" altLang="en-US" sz="12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51432" marR="514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200" b="1" i="0" u="none" strike="noStrike" cap="none" normalizeH="0" baseline="0" smtClean="0">
                          <a:ln>
                            <a:noFill/>
                          </a:ln>
                          <a:solidFill>
                            <a:srgbClr val="FF0000"/>
                          </a:solidFill>
                          <a:effectLst/>
                          <a:latin typeface="Calibri" panose="020F0502020204030204" pitchFamily="34" charset="0"/>
                          <a:ea typeface="华文细黑" panose="02010600040101010101" pitchFamily="2" charset="-122"/>
                          <a:sym typeface="Times New Roman" panose="02020603050405020304" pitchFamily="18" charset="0"/>
                        </a:rPr>
                        <a:t>省部级　国家质检总局科技计划项目</a:t>
                      </a:r>
                      <a:endParaRPr kumimoji="0" lang="zh-CN" altLang="en-US" sz="1200" b="1" i="0" u="none" strike="noStrike" cap="none" normalizeH="0" baseline="0" smtClean="0">
                        <a:ln>
                          <a:noFill/>
                        </a:ln>
                        <a:solidFill>
                          <a:srgbClr val="FF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51432" marR="514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200" b="1" i="0" u="none" strike="noStrike" cap="none" normalizeH="0" baseline="0" smtClean="0">
                          <a:ln>
                            <a:noFill/>
                          </a:ln>
                          <a:solidFill>
                            <a:srgbClr val="000000"/>
                          </a:solidFill>
                          <a:effectLst/>
                          <a:latin typeface="Calibri" panose="020F0502020204030204" pitchFamily="34" charset="0"/>
                          <a:ea typeface="华文细黑" panose="02010600040101010101" pitchFamily="2" charset="-122"/>
                          <a:sym typeface="Times New Roman" panose="02020603050405020304" pitchFamily="18" charset="0"/>
                        </a:rPr>
                        <a:t>化学品安全技术性贸易措施研究</a:t>
                      </a:r>
                      <a:endParaRPr kumimoji="0" lang="zh-CN" altLang="en-US" sz="12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52" marR="246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en-US" altLang="zh-CN" sz="1200" b="1" i="0" u="none" strike="noStrike" cap="none" normalizeH="0" baseline="0" smtClean="0">
                          <a:ln>
                            <a:noFill/>
                          </a:ln>
                          <a:solidFill>
                            <a:srgbClr val="000000"/>
                          </a:solidFill>
                          <a:effectLst/>
                          <a:latin typeface="华文细黑" panose="02010600040101010101" pitchFamily="2" charset="-122"/>
                          <a:ea typeface="宋体" panose="02010600030101010101" pitchFamily="2" charset="-122"/>
                          <a:sym typeface="Times New Roman" panose="02020603050405020304" pitchFamily="18" charset="0"/>
                        </a:rPr>
                        <a:t>10-39</a:t>
                      </a:r>
                      <a:endParaRPr kumimoji="0" lang="zh-CN" altLang="en-US" sz="12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52" marR="246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200" b="1" i="0" u="none" strike="noStrike" cap="none" normalizeH="0" baseline="0" smtClean="0">
                          <a:ln>
                            <a:noFill/>
                          </a:ln>
                          <a:solidFill>
                            <a:srgbClr val="000000"/>
                          </a:solidFill>
                          <a:effectLst/>
                          <a:latin typeface="Calibri" panose="020F0502020204030204" pitchFamily="34" charset="0"/>
                          <a:ea typeface="华文细黑" panose="02010600040101010101" pitchFamily="2" charset="-122"/>
                          <a:sym typeface="Times New Roman" panose="02020603050405020304" pitchFamily="18" charset="0"/>
                        </a:rPr>
                        <a:t>国家级　质检公益性行业科研专项项目计划</a:t>
                      </a:r>
                      <a:endParaRPr kumimoji="0" lang="zh-CN" altLang="en-US" sz="12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52" marR="246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8975">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200" b="1" i="0" u="none" strike="noStrike" cap="none" normalizeH="0" baseline="0" smtClean="0">
                          <a:ln>
                            <a:noFill/>
                          </a:ln>
                          <a:solidFill>
                            <a:srgbClr val="000000"/>
                          </a:solidFill>
                          <a:effectLst/>
                          <a:latin typeface="Calibri" panose="020F0502020204030204" pitchFamily="34" charset="0"/>
                          <a:ea typeface="华文细黑" panose="02010600040101010101" pitchFamily="2" charset="-122"/>
                          <a:sym typeface="Times New Roman" panose="02020603050405020304" pitchFamily="18" charset="0"/>
                        </a:rPr>
                        <a:t>化学品风险管理标准关键技术研究</a:t>
                      </a:r>
                      <a:endParaRPr kumimoji="0" lang="zh-CN" altLang="en-US" sz="12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52" marR="246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en-US" altLang="zh-CN" sz="1200" b="1" i="0" u="none" strike="noStrike" cap="none" normalizeH="0" baseline="0" smtClean="0">
                          <a:ln>
                            <a:noFill/>
                          </a:ln>
                          <a:solidFill>
                            <a:srgbClr val="000000"/>
                          </a:solidFill>
                          <a:effectLst/>
                          <a:latin typeface="华文细黑" panose="02010600040101010101" pitchFamily="2" charset="-122"/>
                          <a:ea typeface="宋体" panose="02010600030101010101" pitchFamily="2" charset="-122"/>
                          <a:sym typeface="Times New Roman" panose="02020603050405020304" pitchFamily="18" charset="0"/>
                        </a:rPr>
                        <a:t>200910275</a:t>
                      </a:r>
                      <a:endParaRPr kumimoji="0" lang="zh-CN" altLang="en-US" sz="12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52" marR="246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09855">
                        <a:spcBef>
                          <a:spcPts val="300"/>
                        </a:spcBef>
                        <a:buClr>
                          <a:srgbClr val="8D89A4"/>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8D89A4"/>
                        </a:buClr>
                        <a:buFont typeface="Georgia" panose="02040502050405020303" pitchFamily="18" charset="0"/>
                        <a:defRPr>
                          <a:solidFill>
                            <a:srgbClr val="8D89A4"/>
                          </a:solidFill>
                          <a:latin typeface="Georgia" panose="02040502050405020303" pitchFamily="18" charset="0"/>
                          <a:ea typeface="宋体" panose="02010600030101010101" pitchFamily="2" charset="-122"/>
                        </a:defRPr>
                      </a:lvl9pPr>
                    </a:lstStyle>
                    <a:p>
                      <a:pPr marL="0" marR="0" lvl="0" indent="109855" algn="l" defTabSz="914400" rtl="0" eaLnBrk="1" fontAlgn="base" latinLnBrk="0" hangingPunct="1">
                        <a:lnSpc>
                          <a:spcPct val="100000"/>
                        </a:lnSpc>
                        <a:spcBef>
                          <a:spcPct val="0"/>
                        </a:spcBef>
                        <a:spcAft>
                          <a:spcPct val="0"/>
                        </a:spcAft>
                        <a:buClr>
                          <a:srgbClr val="8D89A4"/>
                        </a:buClr>
                        <a:buSzTx/>
                        <a:buFont typeface="Georgia" panose="02040502050405020303" pitchFamily="18" charset="0"/>
                        <a:buNone/>
                      </a:pPr>
                      <a:r>
                        <a:rPr kumimoji="0" lang="zh-CN" altLang="en-US" sz="1200" b="1" i="0" u="none" strike="noStrike" cap="none" normalizeH="0" baseline="0" smtClean="0">
                          <a:ln>
                            <a:noFill/>
                          </a:ln>
                          <a:solidFill>
                            <a:srgbClr val="000000"/>
                          </a:solidFill>
                          <a:effectLst/>
                          <a:latin typeface="Calibri" panose="020F0502020204030204" pitchFamily="34" charset="0"/>
                          <a:ea typeface="华文细黑" panose="02010600040101010101" pitchFamily="2" charset="-122"/>
                          <a:sym typeface="Times New Roman" panose="02020603050405020304" pitchFamily="18" charset="0"/>
                        </a:rPr>
                        <a:t>国家级　质检公益性行业科研专项</a:t>
                      </a:r>
                      <a:endParaRPr kumimoji="0" lang="zh-CN" altLang="en-US" sz="12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sym typeface="Times New Roman" panose="02020603050405020304" pitchFamily="18" charset="0"/>
                      </a:endParaRPr>
                    </a:p>
                  </a:txBody>
                  <a:tcPr marL="24652" marR="246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3419475" y="1628775"/>
            <a:ext cx="5256213" cy="3182938"/>
          </a:xfrm>
          <a:prstGeom prst="rect">
            <a:avLst/>
          </a:prstGeom>
          <a:noFill/>
          <a:ln w="9525">
            <a:noFill/>
          </a:ln>
        </p:spPr>
        <p:txBody>
          <a:bodyPr>
            <a:spAutoFit/>
          </a:bodyPr>
          <a:p>
            <a:pPr marL="266700" indent="-266700">
              <a:lnSpc>
                <a:spcPct val="150000"/>
              </a:lnSpc>
              <a:spcBef>
                <a:spcPct val="20000"/>
              </a:spcBef>
              <a:buFont typeface="Arial" panose="020B0604020202020204" pitchFamily="34" charset="0"/>
              <a:buChar char="•"/>
            </a:pPr>
            <a:r>
              <a:rPr lang="zh-CN" altLang="en-US" sz="2000" b="1" dirty="0">
                <a:solidFill>
                  <a:srgbClr val="FF0000"/>
                </a:solidFill>
                <a:latin typeface="Times New Roman" panose="02020603050405020304" pitchFamily="18" charset="0"/>
                <a:ea typeface="华文新魏" panose="02010800040101010101" pitchFamily="2" charset="-122"/>
              </a:rPr>
              <a:t>专著</a:t>
            </a:r>
            <a:r>
              <a:rPr lang="en-US" altLang="zh-CN" sz="2000" b="1" dirty="0">
                <a:solidFill>
                  <a:srgbClr val="FF0000"/>
                </a:solidFill>
                <a:latin typeface="Times New Roman" panose="02020603050405020304" pitchFamily="18" charset="0"/>
                <a:ea typeface="华文新魏" panose="02010800040101010101" pitchFamily="2" charset="-122"/>
              </a:rPr>
              <a:t>《</a:t>
            </a:r>
            <a:r>
              <a:rPr lang="zh-CN" altLang="en-US" sz="2000" b="1" dirty="0">
                <a:solidFill>
                  <a:srgbClr val="FF0000"/>
                </a:solidFill>
                <a:latin typeface="Times New Roman" panose="02020603050405020304" pitchFamily="18" charset="0"/>
                <a:ea typeface="华文新魏" panose="02010800040101010101" pitchFamily="2" charset="-122"/>
              </a:rPr>
              <a:t>化学品安全管理战略与政策</a:t>
            </a:r>
            <a:r>
              <a:rPr lang="en-US" altLang="zh-CN" sz="2000" b="1" dirty="0">
                <a:solidFill>
                  <a:srgbClr val="FF0000"/>
                </a:solidFill>
                <a:latin typeface="Times New Roman" panose="02020603050405020304" pitchFamily="18" charset="0"/>
                <a:ea typeface="华文新魏" panose="02010800040101010101" pitchFamily="2" charset="-122"/>
              </a:rPr>
              <a:t>》</a:t>
            </a:r>
            <a:r>
              <a:rPr lang="zh-CN" altLang="en-US" sz="2000" b="1" dirty="0">
                <a:solidFill>
                  <a:srgbClr val="FF0000"/>
                </a:solidFill>
                <a:latin typeface="Times New Roman" panose="02020603050405020304" pitchFamily="18" charset="0"/>
                <a:ea typeface="华文新魏" panose="02010800040101010101" pitchFamily="2" charset="-122"/>
              </a:rPr>
              <a:t>：</a:t>
            </a:r>
            <a:r>
              <a:rPr lang="en-US" altLang="zh-CN" dirty="0">
                <a:latin typeface="Times New Roman" panose="02020603050405020304" pitchFamily="18" charset="0"/>
                <a:ea typeface="华文新魏" panose="02010800040101010101" pitchFamily="2" charset="-122"/>
              </a:rPr>
              <a:t>2012</a:t>
            </a:r>
            <a:r>
              <a:rPr lang="zh-CN" altLang="zh-CN" dirty="0">
                <a:latin typeface="Times New Roman" panose="02020603050405020304" pitchFamily="18" charset="0"/>
                <a:ea typeface="华文新魏" panose="02010800040101010101" pitchFamily="2" charset="-122"/>
              </a:rPr>
              <a:t>年</a:t>
            </a:r>
            <a:r>
              <a:rPr lang="en-US" altLang="zh-CN" dirty="0">
                <a:latin typeface="Times New Roman" panose="02020603050405020304" pitchFamily="18" charset="0"/>
                <a:ea typeface="华文新魏" panose="02010800040101010101" pitchFamily="2" charset="-122"/>
              </a:rPr>
              <a:t>9</a:t>
            </a:r>
            <a:r>
              <a:rPr lang="zh-CN" altLang="zh-CN" dirty="0">
                <a:latin typeface="Times New Roman" panose="02020603050405020304" pitchFamily="18" charset="0"/>
                <a:ea typeface="华文新魏" panose="02010800040101010101" pitchFamily="2" charset="-122"/>
              </a:rPr>
              <a:t>月由化学工业出版社出版，全书</a:t>
            </a:r>
            <a:r>
              <a:rPr lang="zh-CN" altLang="en-US" dirty="0">
                <a:latin typeface="Times New Roman" panose="02020603050405020304" pitchFamily="18" charset="0"/>
                <a:ea typeface="华文新魏" panose="02010800040101010101" pitchFamily="2" charset="-122"/>
              </a:rPr>
              <a:t>共</a:t>
            </a:r>
            <a:r>
              <a:rPr lang="en-US" altLang="zh-CN" dirty="0">
                <a:latin typeface="Times New Roman" panose="02020603050405020304" pitchFamily="18" charset="0"/>
                <a:ea typeface="华文新魏" panose="02010800040101010101" pitchFamily="2" charset="-122"/>
              </a:rPr>
              <a:t>413</a:t>
            </a:r>
            <a:r>
              <a:rPr lang="zh-CN" altLang="zh-CN" dirty="0">
                <a:latin typeface="Times New Roman" panose="02020603050405020304" pitchFamily="18" charset="0"/>
                <a:ea typeface="华文新魏" panose="02010800040101010101" pitchFamily="2" charset="-122"/>
              </a:rPr>
              <a:t>千字</a:t>
            </a:r>
            <a:r>
              <a:rPr lang="zh-CN" altLang="en-US" dirty="0">
                <a:latin typeface="Times New Roman" panose="02020603050405020304" pitchFamily="18" charset="0"/>
                <a:ea typeface="华文新魏" panose="02010800040101010101" pitchFamily="2" charset="-122"/>
              </a:rPr>
              <a:t>，</a:t>
            </a:r>
            <a:r>
              <a:rPr lang="zh-CN" altLang="zh-CN" dirty="0">
                <a:latin typeface="华文新魏" panose="02010800040101010101" pitchFamily="2" charset="-122"/>
                <a:ea typeface="华文新魏" panose="02010800040101010101" pitchFamily="2" charset="-122"/>
              </a:rPr>
              <a:t>首印</a:t>
            </a:r>
            <a:r>
              <a:rPr lang="en-US" altLang="zh-CN" dirty="0">
                <a:latin typeface="华文新魏" panose="02010800040101010101" pitchFamily="2" charset="-122"/>
                <a:ea typeface="华文新魏" panose="02010800040101010101" pitchFamily="2" charset="-122"/>
              </a:rPr>
              <a:t>1500</a:t>
            </a:r>
            <a:r>
              <a:rPr lang="zh-CN" altLang="zh-CN" dirty="0">
                <a:latin typeface="华文新魏" panose="02010800040101010101" pitchFamily="2" charset="-122"/>
                <a:ea typeface="华文新魏" panose="02010800040101010101" pitchFamily="2" charset="-122"/>
              </a:rPr>
              <a:t>册，截至</a:t>
            </a:r>
            <a:r>
              <a:rPr lang="en-US" altLang="zh-CN" dirty="0">
                <a:latin typeface="华文新魏" panose="02010800040101010101" pitchFamily="2" charset="-122"/>
                <a:ea typeface="华文新魏" panose="02010800040101010101" pitchFamily="2" charset="-122"/>
              </a:rPr>
              <a:t>2014</a:t>
            </a:r>
            <a:r>
              <a:rPr lang="zh-CN" altLang="zh-CN" dirty="0">
                <a:latin typeface="华文新魏" panose="02010800040101010101" pitchFamily="2" charset="-122"/>
                <a:ea typeface="华文新魏" panose="02010800040101010101" pitchFamily="2" charset="-122"/>
              </a:rPr>
              <a:t>年</a:t>
            </a:r>
            <a:r>
              <a:rPr lang="en-US" altLang="zh-CN" dirty="0">
                <a:latin typeface="华文新魏" panose="02010800040101010101" pitchFamily="2" charset="-122"/>
                <a:ea typeface="华文新魏" panose="02010800040101010101" pitchFamily="2" charset="-122"/>
              </a:rPr>
              <a:t>1</a:t>
            </a:r>
            <a:r>
              <a:rPr lang="zh-CN" altLang="zh-CN" dirty="0">
                <a:latin typeface="华文新魏" panose="02010800040101010101" pitchFamily="2" charset="-122"/>
                <a:ea typeface="华文新魏" panose="02010800040101010101" pitchFamily="2" charset="-122"/>
              </a:rPr>
              <a:t>月已累计发售</a:t>
            </a:r>
            <a:r>
              <a:rPr lang="en-US" altLang="zh-CN" dirty="0">
                <a:latin typeface="华文新魏" panose="02010800040101010101" pitchFamily="2" charset="-122"/>
                <a:ea typeface="华文新魏" panose="02010800040101010101" pitchFamily="2" charset="-122"/>
              </a:rPr>
              <a:t>1500</a:t>
            </a:r>
            <a:r>
              <a:rPr lang="zh-CN" altLang="zh-CN" dirty="0">
                <a:latin typeface="华文新魏" panose="02010800040101010101" pitchFamily="2" charset="-122"/>
                <a:ea typeface="华文新魏" panose="02010800040101010101" pitchFamily="2" charset="-122"/>
              </a:rPr>
              <a:t>册。</a:t>
            </a:r>
            <a:endParaRPr lang="zh-CN" altLang="zh-CN" dirty="0">
              <a:latin typeface="华文新魏" panose="02010800040101010101" pitchFamily="2" charset="-122"/>
              <a:ea typeface="华文新魏" panose="02010800040101010101" pitchFamily="2" charset="-122"/>
            </a:endParaRPr>
          </a:p>
          <a:p>
            <a:pPr marL="266700" indent="-266700">
              <a:lnSpc>
                <a:spcPct val="150000"/>
              </a:lnSpc>
              <a:spcBef>
                <a:spcPct val="20000"/>
              </a:spcBef>
              <a:buFont typeface="Arial" panose="020B0604020202020204" pitchFamily="34" charset="0"/>
              <a:buChar char="•"/>
            </a:pPr>
            <a:r>
              <a:rPr lang="zh-CN" altLang="zh-CN" dirty="0">
                <a:latin typeface="Times New Roman" panose="02020603050405020304" pitchFamily="18" charset="0"/>
                <a:ea typeface="华文新魏" panose="02010800040101010101" pitchFamily="2" charset="-122"/>
              </a:rPr>
              <a:t>全书共分为五章</a:t>
            </a:r>
            <a:r>
              <a:rPr lang="zh-CN" altLang="en-US" dirty="0">
                <a:latin typeface="Times New Roman" panose="02020603050405020304" pitchFamily="18" charset="0"/>
                <a:ea typeface="华文新魏" panose="02010800040101010101" pitchFamily="2" charset="-122"/>
              </a:rPr>
              <a:t>，</a:t>
            </a:r>
            <a:r>
              <a:rPr lang="zh-CN" altLang="zh-CN" dirty="0">
                <a:latin typeface="Times New Roman" panose="02020603050405020304" pitchFamily="18" charset="0"/>
                <a:ea typeface="华文新魏" panose="02010800040101010101" pitchFamily="2" charset="-122"/>
              </a:rPr>
              <a:t>内容涵盖联合国</a:t>
            </a:r>
            <a:r>
              <a:rPr lang="zh-CN" altLang="en-US" dirty="0">
                <a:latin typeface="Times New Roman" panose="02020603050405020304" pitchFamily="18" charset="0"/>
                <a:ea typeface="华文新魏" panose="02010800040101010101" pitchFamily="2" charset="-122"/>
              </a:rPr>
              <a:t>化学品公约和协定，</a:t>
            </a:r>
            <a:r>
              <a:rPr lang="zh-CN" altLang="zh-CN" dirty="0">
                <a:latin typeface="Times New Roman" panose="02020603050405020304" pitchFamily="18" charset="0"/>
                <a:ea typeface="华文新魏" panose="02010800040101010101" pitchFamily="2" charset="-122"/>
              </a:rPr>
              <a:t>中国、欧盟、日本和美国的化学品管理机构机制、法律法规、标准以及技术支撑体系的现状</a:t>
            </a:r>
            <a:r>
              <a:rPr lang="zh-CN" altLang="en-US" dirty="0">
                <a:latin typeface="Times New Roman" panose="02020603050405020304" pitchFamily="18" charset="0"/>
                <a:ea typeface="华文新魏" panose="02010800040101010101" pitchFamily="2" charset="-122"/>
              </a:rPr>
              <a:t>与</a:t>
            </a:r>
            <a:r>
              <a:rPr lang="zh-CN" altLang="zh-CN" dirty="0">
                <a:latin typeface="Times New Roman" panose="02020603050405020304" pitchFamily="18" charset="0"/>
                <a:ea typeface="华文新魏" panose="02010800040101010101" pitchFamily="2" charset="-122"/>
              </a:rPr>
              <a:t>进展</a:t>
            </a:r>
            <a:r>
              <a:rPr lang="zh-CN" altLang="en-US" dirty="0">
                <a:latin typeface="Times New Roman" panose="02020603050405020304" pitchFamily="18" charset="0"/>
                <a:ea typeface="华文新魏" panose="02010800040101010101" pitchFamily="2" charset="-122"/>
              </a:rPr>
              <a:t>等。</a:t>
            </a:r>
            <a:r>
              <a:rPr lang="zh-CN" altLang="zh-CN" dirty="0">
                <a:latin typeface="华文新魏" panose="02010800040101010101" pitchFamily="2" charset="-122"/>
                <a:ea typeface="华文新魏" panose="02010800040101010101" pitchFamily="2" charset="-122"/>
              </a:rPr>
              <a:t>该书为政府部门化学品决策提供参考，为相关机构和企业了解国内外化学品管理现状及进展、应对国外技术性贸易措施、避免贸易经济损失，以及履行化学品监管法律义务等提供指导和借鉴。</a:t>
            </a:r>
            <a:endParaRPr lang="en-US" altLang="zh-CN" dirty="0">
              <a:latin typeface="Times New Roman" panose="02020603050405020304" pitchFamily="18" charset="0"/>
              <a:ea typeface="华文新魏" panose="02010800040101010101" pitchFamily="2" charset="-122"/>
            </a:endParaRPr>
          </a:p>
        </p:txBody>
      </p:sp>
      <p:sp>
        <p:nvSpPr>
          <p:cNvPr id="5" name="标题 1"/>
          <p:cNvSpPr txBox="1"/>
          <p:nvPr/>
        </p:nvSpPr>
        <p:spPr bwMode="auto">
          <a:xfrm>
            <a:off x="539552" y="404663"/>
            <a:ext cx="8208738" cy="1080201"/>
          </a:xfrm>
          <a:prstGeom prst="rect">
            <a:avLst/>
          </a:prstGeom>
          <a:noFill/>
          <a:ln w="9525">
            <a:noFill/>
            <a:miter lim="800000"/>
          </a:ln>
          <a:effectLst/>
        </p:spPr>
        <p:txBody>
          <a:bodyPr anchor="ctr">
            <a:normAutofit fontScale="97500"/>
          </a:bodyPr>
          <a:lstStyle/>
          <a:p>
            <a:pPr marR="0" defTabSz="914400" eaLnBrk="1" hangingPunct="1">
              <a:buClrTx/>
              <a:buSzTx/>
              <a:buFontTx/>
              <a:buNone/>
              <a:defRPr/>
            </a:pPr>
            <a:r>
              <a:rPr kumimoji="0" lang="zh-CN" altLang="en-US" sz="4000" kern="1200" cap="none" spc="0" normalizeH="0" baseline="0" noProof="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华文新魏" panose="02010800040101010101" pitchFamily="2" charset="-122"/>
                <a:ea typeface="华文新魏" panose="02010800040101010101" pitchFamily="2" charset="-122"/>
                <a:cs typeface="+mn-cs"/>
                <a:sym typeface="Calibri" panose="020F0502020204030204" pitchFamily="34" charset="0"/>
              </a:rPr>
              <a:t>成果之一</a:t>
            </a:r>
            <a:endParaRPr kumimoji="0" lang="zh-CN" altLang="en-US" sz="4000" kern="1200" cap="none" spc="0" normalizeH="0" baseline="0" noProof="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华文新魏" panose="02010800040101010101" pitchFamily="2" charset="-122"/>
              <a:ea typeface="华文新魏" panose="02010800040101010101" pitchFamily="2" charset="-122"/>
              <a:cs typeface="+mn-cs"/>
              <a:sym typeface="Calibri" panose="020F0502020204030204" pitchFamily="34" charset="0"/>
            </a:endParaRPr>
          </a:p>
        </p:txBody>
      </p:sp>
      <p:pic>
        <p:nvPicPr>
          <p:cNvPr id="9" name="图片 8" descr="3-31 化学品安全管理战略与政策封面.jpg"/>
          <p:cNvPicPr>
            <a:picLocks noChangeAspect="1"/>
          </p:cNvPicPr>
          <p:nvPr/>
        </p:nvPicPr>
        <p:blipFill>
          <a:blip r:embed="rId1" cstate="print"/>
          <a:stretch>
            <a:fillRect/>
          </a:stretch>
        </p:blipFill>
        <p:spPr>
          <a:xfrm>
            <a:off x="755734" y="1988900"/>
            <a:ext cx="2448171" cy="35253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内容占位符 2"/>
          <p:cNvSpPr>
            <a:spLocks noGrp="1"/>
          </p:cNvSpPr>
          <p:nvPr>
            <p:ph idx="1"/>
          </p:nvPr>
        </p:nvSpPr>
        <p:spPr>
          <a:xfrm>
            <a:off x="3924300" y="1628775"/>
            <a:ext cx="4968875" cy="1871663"/>
          </a:xfrm>
          <a:ln/>
        </p:spPr>
        <p:txBody>
          <a:bodyPr vert="horz" wrap="square" lIns="91440" tIns="45720" rIns="91440" bIns="45720" anchor="t" anchorCtr="0"/>
          <a:p>
            <a:pPr marL="266700" indent="-266700">
              <a:lnSpc>
                <a:spcPct val="130000"/>
              </a:lnSpc>
              <a:buFont typeface="Arial" panose="020B0604020202020204" pitchFamily="34" charset="0"/>
              <a:buChar char="•"/>
            </a:pPr>
            <a:r>
              <a:rPr lang="zh-CN" altLang="zh-CN" sz="2000" b="1" dirty="0">
                <a:solidFill>
                  <a:srgbClr val="FF0000"/>
                </a:solidFill>
                <a:latin typeface="Times New Roman" panose="02020603050405020304" pitchFamily="18" charset="0"/>
                <a:ea typeface="华文新魏" panose="02010800040101010101" pitchFamily="2" charset="-122"/>
              </a:rPr>
              <a:t>《实施</a:t>
            </a:r>
            <a:r>
              <a:rPr lang="en-US" altLang="zh-CN" sz="2000" b="1" dirty="0">
                <a:solidFill>
                  <a:srgbClr val="FF0000"/>
                </a:solidFill>
                <a:latin typeface="Times New Roman" panose="02020603050405020304" pitchFamily="18" charset="0"/>
                <a:ea typeface="华文新魏" panose="02010800040101010101" pitchFamily="2" charset="-122"/>
              </a:rPr>
              <a:t>&lt;</a:t>
            </a:r>
            <a:r>
              <a:rPr lang="zh-CN" altLang="zh-CN" sz="2000" b="1" dirty="0">
                <a:solidFill>
                  <a:srgbClr val="FF0000"/>
                </a:solidFill>
                <a:latin typeface="Times New Roman" panose="02020603050405020304" pitchFamily="18" charset="0"/>
                <a:ea typeface="华文新魏" panose="02010800040101010101" pitchFamily="2" charset="-122"/>
              </a:rPr>
              <a:t>全球化学品统一分类和标签制度</a:t>
            </a:r>
            <a:r>
              <a:rPr lang="en-US" altLang="zh-CN" sz="2000" b="1" dirty="0">
                <a:solidFill>
                  <a:srgbClr val="FF0000"/>
                </a:solidFill>
                <a:latin typeface="Times New Roman" panose="02020603050405020304" pitchFamily="18" charset="0"/>
                <a:ea typeface="华文新魏" panose="02010800040101010101" pitchFamily="2" charset="-122"/>
              </a:rPr>
              <a:t>&gt;(GHS)</a:t>
            </a:r>
            <a:r>
              <a:rPr lang="zh-CN" altLang="zh-CN" sz="2000" b="1" dirty="0">
                <a:solidFill>
                  <a:srgbClr val="FF0000"/>
                </a:solidFill>
                <a:latin typeface="Times New Roman" panose="02020603050405020304" pitchFamily="18" charset="0"/>
                <a:ea typeface="华文新魏" panose="02010800040101010101" pitchFamily="2" charset="-122"/>
              </a:rPr>
              <a:t>国家行动方案</a:t>
            </a:r>
            <a:r>
              <a:rPr lang="zh-CN" altLang="en-US" sz="2000" b="1" dirty="0">
                <a:solidFill>
                  <a:srgbClr val="FF0000"/>
                </a:solidFill>
                <a:latin typeface="Times New Roman" panose="02020603050405020304" pitchFamily="18" charset="0"/>
                <a:ea typeface="华文新魏" panose="02010800040101010101" pitchFamily="2" charset="-122"/>
              </a:rPr>
              <a:t>（草案）</a:t>
            </a:r>
            <a:r>
              <a:rPr lang="zh-CN" altLang="zh-CN" sz="2000" b="1" dirty="0">
                <a:solidFill>
                  <a:srgbClr val="FF0000"/>
                </a:solidFill>
                <a:latin typeface="Times New Roman" panose="02020603050405020304" pitchFamily="18" charset="0"/>
                <a:ea typeface="华文新魏" panose="02010800040101010101" pitchFamily="2" charset="-122"/>
              </a:rPr>
              <a:t>》</a:t>
            </a:r>
            <a:r>
              <a:rPr lang="zh-CN" altLang="en-US" sz="2000" b="1" dirty="0">
                <a:solidFill>
                  <a:srgbClr val="FFFF00"/>
                </a:solidFill>
                <a:latin typeface="Times New Roman" panose="02020603050405020304" pitchFamily="18" charset="0"/>
                <a:ea typeface="华文新魏" panose="02010800040101010101" pitchFamily="2" charset="-122"/>
              </a:rPr>
              <a:t>：</a:t>
            </a:r>
            <a:r>
              <a:rPr lang="zh-CN" altLang="en-US" sz="1800" dirty="0">
                <a:latin typeface="Times New Roman" panose="02020603050405020304" pitchFamily="18" charset="0"/>
                <a:ea typeface="华文新魏" panose="02010800040101010101" pitchFamily="2" charset="-122"/>
              </a:rPr>
              <a:t>该文件的制定是为了响应联合国可持续发展世界首脑会议的有关决议，并将作为指导我国实施</a:t>
            </a:r>
            <a:r>
              <a:rPr lang="en-US" altLang="zh-CN" sz="1800" dirty="0">
                <a:latin typeface="Times New Roman" panose="02020603050405020304" pitchFamily="18" charset="0"/>
                <a:ea typeface="华文新魏" panose="02010800040101010101" pitchFamily="2" charset="-122"/>
              </a:rPr>
              <a:t>GHS </a:t>
            </a:r>
            <a:r>
              <a:rPr lang="zh-CN" altLang="en-US" sz="1800" dirty="0">
                <a:latin typeface="Times New Roman" panose="02020603050405020304" pitchFamily="18" charset="0"/>
                <a:ea typeface="华文新魏" panose="02010800040101010101" pitchFamily="2" charset="-122"/>
              </a:rPr>
              <a:t>的中长期行动纲领和框架性文件，推进</a:t>
            </a:r>
            <a:r>
              <a:rPr lang="en-US" altLang="zh-CN" sz="1800" dirty="0">
                <a:latin typeface="Times New Roman" panose="02020603050405020304" pitchFamily="18" charset="0"/>
                <a:ea typeface="华文新魏" panose="02010800040101010101" pitchFamily="2" charset="-122"/>
              </a:rPr>
              <a:t>GHS </a:t>
            </a:r>
            <a:r>
              <a:rPr lang="zh-CN" altLang="en-US" sz="1800" dirty="0">
                <a:latin typeface="Times New Roman" panose="02020603050405020304" pitchFamily="18" charset="0"/>
                <a:ea typeface="华文新魏" panose="02010800040101010101" pitchFamily="2" charset="-122"/>
              </a:rPr>
              <a:t>在中国的全面实施。</a:t>
            </a:r>
            <a:r>
              <a:rPr lang="zh-CN" altLang="zh-CN" sz="1800" dirty="0">
                <a:latin typeface="Times New Roman" panose="02020603050405020304" pitchFamily="18" charset="0"/>
                <a:ea typeface="华文新魏" panose="02010800040101010101" pitchFamily="2" charset="-122"/>
              </a:rPr>
              <a:t>该成果对推动我国实施</a:t>
            </a:r>
            <a:r>
              <a:rPr lang="en-US" altLang="zh-CN" sz="1800" dirty="0">
                <a:latin typeface="Times New Roman" panose="02020603050405020304" pitchFamily="18" charset="0"/>
                <a:ea typeface="华文新魏" panose="02010800040101010101" pitchFamily="2" charset="-122"/>
              </a:rPr>
              <a:t>GHS</a:t>
            </a:r>
            <a:r>
              <a:rPr lang="zh-CN" altLang="zh-CN" sz="1800" dirty="0">
                <a:latin typeface="Times New Roman" panose="02020603050405020304" pitchFamily="18" charset="0"/>
                <a:ea typeface="华文新魏" panose="02010800040101010101" pitchFamily="2" charset="-122"/>
              </a:rPr>
              <a:t>，促进进出口贸易便利化和避免经济贸易损失具有重要意义。</a:t>
            </a:r>
            <a:endParaRPr lang="en-US" altLang="zh-CN" sz="1800" dirty="0">
              <a:latin typeface="Times New Roman" panose="02020603050405020304" pitchFamily="18" charset="0"/>
              <a:ea typeface="华文新魏" panose="02010800040101010101" pitchFamily="2" charset="-122"/>
            </a:endParaRPr>
          </a:p>
          <a:p>
            <a:pPr marL="266700" indent="-266700">
              <a:lnSpc>
                <a:spcPct val="130000"/>
              </a:lnSpc>
              <a:buFont typeface="Georgia" panose="02040502050405020303" pitchFamily="18" charset="0"/>
              <a:buChar char="•"/>
            </a:pPr>
            <a:r>
              <a:rPr lang="zh-CN" altLang="en-US" sz="1800" dirty="0">
                <a:latin typeface="Times New Roman" panose="02020603050405020304" pitchFamily="18" charset="0"/>
                <a:ea typeface="华文新魏" panose="02010800040101010101" pitchFamily="2" charset="-122"/>
              </a:rPr>
              <a:t>目前，该成果</a:t>
            </a:r>
            <a:r>
              <a:rPr lang="zh-CN" altLang="zh-CN" sz="1800" dirty="0">
                <a:latin typeface="Times New Roman" panose="02020603050405020304" pitchFamily="18" charset="0"/>
                <a:ea typeface="华文新魏" panose="02010800040101010101" pitchFamily="2" charset="-122"/>
              </a:rPr>
              <a:t>已在经国务院授权，由工业和信息化部牵头开展的中国实施</a:t>
            </a:r>
            <a:r>
              <a:rPr lang="en-US" altLang="zh-CN" sz="1800" dirty="0">
                <a:latin typeface="Times New Roman" panose="02020603050405020304" pitchFamily="18" charset="0"/>
                <a:ea typeface="华文新魏" panose="02010800040101010101" pitchFamily="2" charset="-122"/>
              </a:rPr>
              <a:t>GHS</a:t>
            </a:r>
            <a:r>
              <a:rPr lang="zh-CN" altLang="zh-CN" sz="1800" dirty="0">
                <a:latin typeface="Times New Roman" panose="02020603050405020304" pitchFamily="18" charset="0"/>
                <a:ea typeface="华文新魏" panose="02010800040101010101" pitchFamily="2" charset="-122"/>
              </a:rPr>
              <a:t>系列工作中得到应用。《行动方案》拟提交国务院批准并授权“实施</a:t>
            </a:r>
            <a:r>
              <a:rPr lang="en-US" altLang="zh-CN" sz="1800" dirty="0">
                <a:latin typeface="Times New Roman" panose="02020603050405020304" pitchFamily="18" charset="0"/>
                <a:ea typeface="华文新魏" panose="02010800040101010101" pitchFamily="2" charset="-122"/>
              </a:rPr>
              <a:t>GHS</a:t>
            </a:r>
            <a:r>
              <a:rPr lang="zh-CN" altLang="zh-CN" sz="1800" dirty="0">
                <a:latin typeface="Times New Roman" panose="02020603050405020304" pitchFamily="18" charset="0"/>
                <a:ea typeface="华文新魏" panose="02010800040101010101" pitchFamily="2" charset="-122"/>
              </a:rPr>
              <a:t>部际联席会议”予以公布实施。</a:t>
            </a:r>
            <a:endParaRPr lang="zh-CN" altLang="en-US" sz="3600" dirty="0">
              <a:ea typeface="华文新魏" panose="02010800040101010101" pitchFamily="2" charset="-122"/>
            </a:endParaRPr>
          </a:p>
        </p:txBody>
      </p:sp>
      <p:pic>
        <p:nvPicPr>
          <p:cNvPr id="14337" name="Picture 1" descr="G:\！！2014\2014 报奖\2014年3月 北京市科学技术奖 申报材料\！附件：电子证明材料\3 其他证明\3-24 GHS国家方案摘要_页面1.jpg"/>
          <p:cNvPicPr>
            <a:picLocks noChangeAspect="1" noChangeArrowheads="1"/>
          </p:cNvPicPr>
          <p:nvPr/>
        </p:nvPicPr>
        <p:blipFill>
          <a:blip r:embed="rId1" cstate="print"/>
          <a:srcRect/>
          <a:stretch>
            <a:fillRect/>
          </a:stretch>
        </p:blipFill>
        <p:spPr bwMode="auto">
          <a:xfrm>
            <a:off x="369351" y="1340768"/>
            <a:ext cx="3482616" cy="4788598"/>
          </a:xfrm>
          <a:prstGeom prst="rect">
            <a:avLst/>
          </a:prstGeom>
          <a:ln>
            <a:noFill/>
          </a:ln>
          <a:effectLst>
            <a:softEdge rad="112500"/>
          </a:effectLst>
        </p:spPr>
      </p:pic>
      <p:sp>
        <p:nvSpPr>
          <p:cNvPr id="12" name="矩形 11"/>
          <p:cNvSpPr/>
          <p:nvPr/>
        </p:nvSpPr>
        <p:spPr>
          <a:xfrm>
            <a:off x="611725" y="692809"/>
            <a:ext cx="5184360" cy="70788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900" b="0" i="0" u="none" strike="noStrike" kern="1200" cap="none" spc="0" normalizeH="0" baseline="0" noProof="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uLnTx/>
                <a:uFillTx/>
                <a:latin typeface="华文新魏" panose="02010800040101010101" pitchFamily="2" charset="-122"/>
                <a:ea typeface="华文新魏" panose="02010800040101010101" pitchFamily="2" charset="-122"/>
                <a:cs typeface="+mn-cs"/>
                <a:sym typeface="Calibri" panose="020F0502020204030204" pitchFamily="34" charset="0"/>
              </a:rPr>
              <a:t>成果之二</a:t>
            </a:r>
            <a:endParaRPr kumimoji="0" lang="zh-CN" altLang="en-US" sz="3900" b="0" i="0" u="none" strike="noStrike" kern="1200" cap="none" spc="0" normalizeH="0" baseline="0" noProof="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uLnTx/>
              <a:uFillTx/>
              <a:latin typeface="华文新魏" panose="02010800040101010101" pitchFamily="2" charset="-122"/>
              <a:ea typeface="华文新魏" panose="02010800040101010101" pitchFamily="2" charset="-122"/>
              <a:cs typeface="+mn-cs"/>
              <a:sym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box(in)">
                                      <p:cBhvr>
                                        <p:cTn id="7" dur="5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924300" y="476250"/>
            <a:ext cx="4895850" cy="1873250"/>
          </a:xfrm>
          <a:ln/>
        </p:spPr>
        <p:txBody>
          <a:bodyPr vert="horz" wrap="square" lIns="91440" tIns="45720" rIns="91440" bIns="45720" anchor="t" anchorCtr="0"/>
          <a:p>
            <a:pPr marL="266700" indent="-266700">
              <a:lnSpc>
                <a:spcPct val="150000"/>
              </a:lnSpc>
              <a:buNone/>
            </a:pPr>
            <a:r>
              <a:rPr lang="en-US" altLang="zh-CN" sz="2000" b="1" dirty="0">
                <a:solidFill>
                  <a:srgbClr val="FF0000"/>
                </a:solidFill>
                <a:latin typeface="Times New Roman" panose="02020603050405020304" pitchFamily="18" charset="0"/>
                <a:ea typeface="华文新魏" panose="02010800040101010101" pitchFamily="2" charset="-122"/>
              </a:rPr>
              <a:t>《</a:t>
            </a:r>
            <a:r>
              <a:rPr lang="zh-CN" altLang="zh-CN" sz="2000" b="1" dirty="0">
                <a:solidFill>
                  <a:srgbClr val="FF0000"/>
                </a:solidFill>
                <a:latin typeface="Times New Roman" panose="02020603050405020304" pitchFamily="18" charset="0"/>
                <a:ea typeface="华文新魏" panose="02010800040101010101" pitchFamily="2" charset="-122"/>
              </a:rPr>
              <a:t>软科学要报</a:t>
            </a:r>
            <a:r>
              <a:rPr lang="en-US" altLang="zh-CN" sz="2000" b="1" dirty="0">
                <a:solidFill>
                  <a:srgbClr val="FF0000"/>
                </a:solidFill>
                <a:latin typeface="Times New Roman" panose="02020603050405020304" pitchFamily="18" charset="0"/>
                <a:ea typeface="华文新魏" panose="02010800040101010101" pitchFamily="2" charset="-122"/>
              </a:rPr>
              <a:t>》</a:t>
            </a:r>
            <a:r>
              <a:rPr lang="zh-CN" altLang="zh-CN" sz="2000" b="1" dirty="0">
                <a:solidFill>
                  <a:srgbClr val="FF0000"/>
                </a:solidFill>
                <a:latin typeface="Times New Roman" panose="02020603050405020304" pitchFamily="18" charset="0"/>
                <a:ea typeface="华文新魏" panose="02010800040101010101" pitchFamily="2" charset="-122"/>
              </a:rPr>
              <a:t>报告</a:t>
            </a:r>
            <a:r>
              <a:rPr lang="en-US" altLang="zh-CN" sz="2000" b="1" dirty="0">
                <a:solidFill>
                  <a:srgbClr val="FF0000"/>
                </a:solidFill>
                <a:latin typeface="Times New Roman" panose="02020603050405020304" pitchFamily="18" charset="0"/>
                <a:ea typeface="华文新魏" panose="02010800040101010101" pitchFamily="2" charset="-122"/>
              </a:rPr>
              <a:t>——</a:t>
            </a:r>
            <a:r>
              <a:rPr lang="zh-CN" altLang="en-US" sz="2000" b="1" dirty="0">
                <a:solidFill>
                  <a:srgbClr val="FF0000"/>
                </a:solidFill>
                <a:latin typeface="Times New Roman" panose="02020603050405020304" pitchFamily="18" charset="0"/>
                <a:ea typeface="华文新魏" panose="02010800040101010101" pitchFamily="2" charset="-122"/>
              </a:rPr>
              <a:t>“</a:t>
            </a:r>
            <a:r>
              <a:rPr lang="zh-CN" altLang="zh-CN" sz="2000" b="1" dirty="0">
                <a:solidFill>
                  <a:srgbClr val="FF0000"/>
                </a:solidFill>
                <a:latin typeface="Times New Roman" panose="02020603050405020304" pitchFamily="18" charset="0"/>
                <a:ea typeface="华文新魏" panose="02010800040101010101" pitchFamily="2" charset="-122"/>
              </a:rPr>
              <a:t>化学品安全管理应提升为国家战略</a:t>
            </a:r>
            <a:r>
              <a:rPr lang="zh-CN" altLang="en-US" sz="2000" b="1" dirty="0">
                <a:solidFill>
                  <a:srgbClr val="FF0000"/>
                </a:solidFill>
                <a:latin typeface="Times New Roman" panose="02020603050405020304" pitchFamily="18" charset="0"/>
                <a:ea typeface="华文新魏" panose="02010800040101010101" pitchFamily="2" charset="-122"/>
              </a:rPr>
              <a:t>”：</a:t>
            </a:r>
            <a:r>
              <a:rPr lang="zh-CN" altLang="en-US" sz="1800" dirty="0">
                <a:latin typeface="Times New Roman" panose="02020603050405020304" pitchFamily="18" charset="0"/>
                <a:ea typeface="华文新魏" panose="02010800040101010101" pitchFamily="2" charset="-122"/>
              </a:rPr>
              <a:t>刊登于</a:t>
            </a:r>
            <a:r>
              <a:rPr lang="zh-CN" altLang="zh-CN" sz="1800" dirty="0">
                <a:latin typeface="Times New Roman" panose="02020603050405020304" pitchFamily="18" charset="0"/>
                <a:ea typeface="华文新魏" panose="02010800040101010101" pitchFamily="2" charset="-122"/>
              </a:rPr>
              <a:t>软科学要报</a:t>
            </a:r>
            <a:r>
              <a:rPr lang="en-US" altLang="zh-CN" sz="1800" dirty="0">
                <a:latin typeface="Times New Roman" panose="02020603050405020304" pitchFamily="18" charset="0"/>
                <a:ea typeface="华文新魏" panose="02010800040101010101" pitchFamily="2" charset="-122"/>
              </a:rPr>
              <a:t>2013</a:t>
            </a:r>
            <a:r>
              <a:rPr lang="zh-CN" altLang="zh-CN" sz="1800" dirty="0">
                <a:latin typeface="Times New Roman" panose="02020603050405020304" pitchFamily="18" charset="0"/>
                <a:ea typeface="华文新魏" panose="02010800040101010101" pitchFamily="2" charset="-122"/>
              </a:rPr>
              <a:t>第</a:t>
            </a:r>
            <a:r>
              <a:rPr lang="en-US" altLang="zh-CN" sz="1800" dirty="0">
                <a:latin typeface="Times New Roman" panose="02020603050405020304" pitchFamily="18" charset="0"/>
                <a:ea typeface="华文新魏" panose="02010800040101010101" pitchFamily="2" charset="-122"/>
              </a:rPr>
              <a:t>25</a:t>
            </a:r>
            <a:r>
              <a:rPr lang="zh-CN" altLang="zh-CN" sz="1800" dirty="0">
                <a:latin typeface="Times New Roman" panose="02020603050405020304" pitchFamily="18" charset="0"/>
                <a:ea typeface="华文新魏" panose="02010800040101010101" pitchFamily="2" charset="-122"/>
              </a:rPr>
              <a:t>期（总第</a:t>
            </a:r>
            <a:r>
              <a:rPr lang="en-US" altLang="zh-CN" sz="1800" dirty="0">
                <a:latin typeface="Times New Roman" panose="02020603050405020304" pitchFamily="18" charset="0"/>
                <a:ea typeface="华文新魏" panose="02010800040101010101" pitchFamily="2" charset="-122"/>
              </a:rPr>
              <a:t>245</a:t>
            </a:r>
            <a:r>
              <a:rPr lang="zh-CN" altLang="zh-CN" sz="1800" dirty="0">
                <a:latin typeface="Times New Roman" panose="02020603050405020304" pitchFamily="18" charset="0"/>
                <a:ea typeface="华文新魏" panose="02010800040101010101" pitchFamily="2" charset="-122"/>
              </a:rPr>
              <a:t>期）</a:t>
            </a:r>
            <a:r>
              <a:rPr lang="zh-CN" altLang="en-US" sz="1800" dirty="0">
                <a:latin typeface="Times New Roman" panose="02020603050405020304" pitchFamily="18" charset="0"/>
                <a:ea typeface="华文新魏" panose="02010800040101010101" pitchFamily="2" charset="-122"/>
              </a:rPr>
              <a:t>。</a:t>
            </a:r>
            <a:r>
              <a:rPr lang="zh-CN" altLang="en-US" sz="1800" b="1" dirty="0">
                <a:latin typeface="Times New Roman" panose="02020603050405020304" pitchFamily="18" charset="0"/>
                <a:ea typeface="华文新魏" panose="02010800040101010101" pitchFamily="2" charset="-122"/>
              </a:rPr>
              <a:t>报告首次建议 “</a:t>
            </a:r>
            <a:r>
              <a:rPr lang="zh-CN" altLang="zh-CN" sz="1800" b="1" dirty="0">
                <a:latin typeface="Times New Roman" panose="02020603050405020304" pitchFamily="18" charset="0"/>
                <a:ea typeface="华文新魏" panose="02010800040101010101" pitchFamily="2" charset="-122"/>
              </a:rPr>
              <a:t>制定国家化学品安全管理战略</a:t>
            </a:r>
            <a:r>
              <a:rPr lang="zh-CN" altLang="en-US" sz="1800" b="1" dirty="0">
                <a:latin typeface="Times New Roman" panose="02020603050405020304" pitchFamily="18" charset="0"/>
                <a:ea typeface="华文新魏" panose="02010800040101010101" pitchFamily="2" charset="-122"/>
              </a:rPr>
              <a:t>” 。</a:t>
            </a:r>
            <a:endParaRPr lang="en-US" altLang="zh-CN" sz="1800" b="1" dirty="0">
              <a:latin typeface="Times New Roman" panose="02020603050405020304" pitchFamily="18" charset="0"/>
              <a:ea typeface="华文新魏" panose="02010800040101010101" pitchFamily="2" charset="-122"/>
            </a:endParaRPr>
          </a:p>
        </p:txBody>
      </p:sp>
      <p:sp>
        <p:nvSpPr>
          <p:cNvPr id="12" name="矩形 11"/>
          <p:cNvSpPr/>
          <p:nvPr/>
        </p:nvSpPr>
        <p:spPr>
          <a:xfrm>
            <a:off x="611725" y="476795"/>
            <a:ext cx="5184360" cy="70788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900" b="0" i="0" u="none" strike="noStrike" kern="1200" cap="none" spc="0" normalizeH="0" baseline="0" noProof="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uLnTx/>
                <a:uFillTx/>
                <a:latin typeface="华文新魏" panose="02010800040101010101" pitchFamily="2" charset="-122"/>
                <a:ea typeface="华文新魏" panose="02010800040101010101" pitchFamily="2" charset="-122"/>
                <a:cs typeface="+mn-cs"/>
                <a:sym typeface="Calibri" panose="020F0502020204030204" pitchFamily="34" charset="0"/>
              </a:rPr>
              <a:t>成果之三</a:t>
            </a:r>
            <a:endParaRPr kumimoji="0" lang="zh-CN" altLang="en-US" sz="3900" b="0" i="0" u="none" strike="noStrike" kern="1200" cap="none" spc="0" normalizeH="0" baseline="0" noProof="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uLnTx/>
              <a:uFillTx/>
              <a:latin typeface="华文新魏" panose="02010800040101010101" pitchFamily="2" charset="-122"/>
              <a:ea typeface="华文新魏" panose="02010800040101010101" pitchFamily="2" charset="-122"/>
              <a:cs typeface="+mn-cs"/>
              <a:sym typeface="Calibri" panose="020F0502020204030204" pitchFamily="34" charset="0"/>
            </a:endParaRPr>
          </a:p>
        </p:txBody>
      </p:sp>
      <p:pic>
        <p:nvPicPr>
          <p:cNvPr id="2050" name="Picture 2"/>
          <p:cNvPicPr>
            <a:picLocks noChangeAspect="1" noChangeArrowheads="1"/>
          </p:cNvPicPr>
          <p:nvPr/>
        </p:nvPicPr>
        <p:blipFill>
          <a:blip r:embed="rId1"/>
          <a:srcRect/>
          <a:stretch>
            <a:fillRect/>
          </a:stretch>
        </p:blipFill>
        <p:spPr bwMode="auto">
          <a:xfrm>
            <a:off x="225425" y="1557338"/>
            <a:ext cx="3462338" cy="475138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067944" y="2276872"/>
            <a:ext cx="4752330" cy="299697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scene3d>
              <a:camera prst="orthographicFront"/>
              <a:lightRig rig="soft" dir="t">
                <a:rot lat="0" lon="0" rev="10800000"/>
              </a:lightRig>
            </a:scene3d>
            <a:sp3d>
              <a:bevelT w="27940" h="12700"/>
              <a:contourClr>
                <a:srgbClr val="DDDDDD"/>
              </a:contourClr>
            </a:sp3d>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zh-CN" sz="14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黑体" panose="02010609060101010101" pitchFamily="49" charset="-122"/>
                <a:ea typeface="黑体" panose="02010609060101010101" pitchFamily="49" charset="-122"/>
                <a:cs typeface="宋体-18030" pitchFamily="49" charset="-122"/>
              </a:rPr>
              <a:t>明确国家化学品安全管理的基本方针、原则、政策及总体战略目标。管理战略应包括国家化学品安全管理能力建设规划，包括：立法体系、机构职能、技术支持体系、信息交流、公共参与机制建设等；应包含对现有化学物质风险评价与风险管理行动计划；要体现化学品的生产和管理遵循清洁生产和绿色化学的理念；明确对人体健康和环境具有高风险的化学品应该首先被淘汰或替代。</a:t>
            </a:r>
            <a:endParaRPr kumimoji="0" lang="zh-CN" altLang="en-US" sz="14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黑体" panose="02010609060101010101" pitchFamily="49" charset="-122"/>
              <a:ea typeface="黑体" panose="02010609060101010101" pitchFamily="49" charset="-122"/>
              <a:cs typeface="宋体-18030" pitchFamily="49" charset="-122"/>
            </a:endParaRPr>
          </a:p>
        </p:txBody>
      </p:sp>
      <p:pic>
        <p:nvPicPr>
          <p:cNvPr id="48134" name="Picture 2"/>
          <p:cNvPicPr>
            <a:picLocks noChangeAspect="1"/>
          </p:cNvPicPr>
          <p:nvPr/>
        </p:nvPicPr>
        <p:blipFill>
          <a:blip r:embed="rId2"/>
          <a:stretch>
            <a:fillRect/>
          </a:stretch>
        </p:blipFill>
        <p:spPr>
          <a:xfrm>
            <a:off x="3598863" y="4292600"/>
            <a:ext cx="5365750" cy="20891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charRg st="0" end="79"/>
                                            </p:txEl>
                                          </p:spTgt>
                                        </p:tgtEl>
                                        <p:attrNameLst>
                                          <p:attrName>style.visibility</p:attrName>
                                        </p:attrNameLst>
                                      </p:cBhvr>
                                      <p:to>
                                        <p:strVal val="visible"/>
                                      </p:to>
                                    </p:set>
                                    <p:animEffect transition="in" filter="box(in)">
                                      <p:cBhvr>
                                        <p:cTn id="7" dur="500"/>
                                        <p:tgtEl>
                                          <p:spTgt spid="3">
                                            <p:txEl>
                                              <p:charRg st="0" end="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1"/>
          <p:cNvSpPr>
            <a:spLocks noGrp="1"/>
          </p:cNvSpPr>
          <p:nvPr>
            <p:ph type="title"/>
          </p:nvPr>
        </p:nvSpPr>
        <p:spPr>
          <a:xfrm>
            <a:off x="323850" y="333375"/>
            <a:ext cx="8229600" cy="1066800"/>
          </a:xfrm>
          <a:ln/>
        </p:spPr>
        <p:txBody>
          <a:bodyPr vert="horz" wrap="square" lIns="91440" tIns="45720" rIns="91440" bIns="45720" anchor="ctr" anchorCtr="0"/>
          <a:p>
            <a:pPr algn="ctr"/>
            <a:r>
              <a:rPr lang="zh-CN" altLang="en-US" sz="2800" b="1" dirty="0">
                <a:solidFill>
                  <a:srgbClr val="FF0000"/>
                </a:solidFill>
              </a:rPr>
              <a:t>致  谢</a:t>
            </a:r>
            <a:endParaRPr lang="zh-CN" altLang="en-US" sz="2800" b="1" dirty="0"/>
          </a:p>
        </p:txBody>
      </p:sp>
      <p:pic>
        <p:nvPicPr>
          <p:cNvPr id="49155" name="Picture 4" descr="C:\Users\urse\Desktop\中检科健团队照片\DSC03780.JPG"/>
          <p:cNvPicPr>
            <a:picLocks noGrp="1" noChangeAspect="1"/>
          </p:cNvPicPr>
          <p:nvPr>
            <p:ph idx="1"/>
          </p:nvPr>
        </p:nvPicPr>
        <p:blipFill>
          <a:blip r:embed="rId1"/>
          <a:srcRect/>
          <a:stretch>
            <a:fillRect/>
          </a:stretch>
        </p:blipFill>
        <p:spPr>
          <a:xfrm>
            <a:off x="900113" y="2205038"/>
            <a:ext cx="6781800" cy="3838575"/>
          </a:xfrm>
          <a:ln/>
        </p:spPr>
      </p:pic>
      <p:sp>
        <p:nvSpPr>
          <p:cNvPr id="49156" name="矩形 4"/>
          <p:cNvSpPr/>
          <p:nvPr/>
        </p:nvSpPr>
        <p:spPr>
          <a:xfrm>
            <a:off x="250825" y="1412875"/>
            <a:ext cx="8569325" cy="400050"/>
          </a:xfrm>
          <a:prstGeom prst="rect">
            <a:avLst/>
          </a:prstGeom>
          <a:noFill/>
          <a:ln w="9525">
            <a:noFill/>
          </a:ln>
        </p:spPr>
        <p:txBody>
          <a:bodyPr>
            <a:spAutoFit/>
          </a:bodyPr>
          <a:p>
            <a:pPr marL="107950">
              <a:buFont typeface="Georgia" panose="02040502050405020303" pitchFamily="18" charset="0"/>
            </a:pPr>
            <a:r>
              <a:rPr lang="zh-CN" altLang="en-US" sz="2000" b="1" dirty="0">
                <a:solidFill>
                  <a:srgbClr val="FF0000"/>
                </a:solidFill>
                <a:latin typeface="宋体" panose="02010600030101010101" pitchFamily="2" charset="-122"/>
              </a:rPr>
              <a:t>感谢：中国检验检疫科学研究院化学品安全研究所团队共同努力及支持！</a:t>
            </a:r>
            <a:endParaRPr lang="en-US" altLang="zh-CN" sz="2000" b="1" dirty="0">
              <a:solidFill>
                <a:srgbClr val="FF0000"/>
              </a:solidFill>
              <a:latin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2" name="Picture 11" descr="0801204-中元国际-检科院rs副本"/>
          <p:cNvPicPr>
            <a:picLocks noChangeAspect="1" noChangeArrowheads="1"/>
          </p:cNvPicPr>
          <p:nvPr/>
        </p:nvPicPr>
        <p:blipFill>
          <a:blip r:embed="rId1" cstate="print"/>
          <a:srcRect/>
          <a:stretch>
            <a:fillRect/>
          </a:stretch>
        </p:blipFill>
        <p:spPr bwMode="auto">
          <a:xfrm>
            <a:off x="1331640" y="2996952"/>
            <a:ext cx="6840760" cy="4040004"/>
          </a:xfrm>
          <a:prstGeom prst="rect">
            <a:avLst/>
          </a:prstGeom>
          <a:ln>
            <a:noFill/>
          </a:ln>
          <a:effectLst>
            <a:softEdge rad="112500"/>
          </a:effectLst>
        </p:spPr>
      </p:pic>
      <p:sp>
        <p:nvSpPr>
          <p:cNvPr id="51203" name="Rectangle 4"/>
          <p:cNvSpPr/>
          <p:nvPr/>
        </p:nvSpPr>
        <p:spPr>
          <a:xfrm>
            <a:off x="838200" y="3536950"/>
            <a:ext cx="7010400" cy="366713"/>
          </a:xfrm>
          <a:prstGeom prst="rect">
            <a:avLst/>
          </a:prstGeom>
          <a:noFill/>
          <a:ln w="9525">
            <a:noFill/>
          </a:ln>
        </p:spPr>
        <p:txBody>
          <a:bodyPr anchor="ctr" anchorCtr="0">
            <a:spAutoFit/>
          </a:bodyPr>
          <a:p>
            <a:pPr algn="ctr" eaLnBrk="1" hangingPunct="1"/>
            <a:endParaRPr lang="zh-CN" altLang="zh-CN" dirty="0">
              <a:latin typeface="Times New Roman" panose="02020603050405020304" pitchFamily="18" charset="0"/>
            </a:endParaRPr>
          </a:p>
        </p:txBody>
      </p:sp>
      <p:sp>
        <p:nvSpPr>
          <p:cNvPr id="51204" name="Rectangle 5"/>
          <p:cNvSpPr/>
          <p:nvPr/>
        </p:nvSpPr>
        <p:spPr>
          <a:xfrm>
            <a:off x="3200400" y="898525"/>
            <a:ext cx="184150" cy="457200"/>
          </a:xfrm>
          <a:prstGeom prst="rect">
            <a:avLst/>
          </a:prstGeom>
          <a:noFill/>
          <a:ln w="9525">
            <a:noFill/>
          </a:ln>
        </p:spPr>
        <p:txBody>
          <a:bodyPr wrap="none">
            <a:spAutoFit/>
          </a:bodyPr>
          <a:p>
            <a:pPr algn="ctr" eaLnBrk="1" hangingPunct="1"/>
            <a:endParaRPr lang="zh-CN" altLang="zh-CN" sz="2400" dirty="0">
              <a:latin typeface="Arial" panose="020B0604020202020204" pitchFamily="34" charset="0"/>
            </a:endParaRPr>
          </a:p>
        </p:txBody>
      </p:sp>
      <p:sp>
        <p:nvSpPr>
          <p:cNvPr id="51205" name="Line 9"/>
          <p:cNvSpPr/>
          <p:nvPr/>
        </p:nvSpPr>
        <p:spPr>
          <a:xfrm>
            <a:off x="0" y="6553200"/>
            <a:ext cx="9144000" cy="0"/>
          </a:xfrm>
          <a:prstGeom prst="line">
            <a:avLst/>
          </a:prstGeom>
          <a:ln w="38100" cap="flat" cmpd="dbl">
            <a:solidFill>
              <a:schemeClr val="folHlink"/>
            </a:solidFill>
            <a:prstDash val="solid"/>
            <a:headEnd type="none" w="med" len="med"/>
            <a:tailEnd type="none" w="med" len="med"/>
          </a:ln>
        </p:spPr>
      </p:sp>
      <p:sp>
        <p:nvSpPr>
          <p:cNvPr id="9" name="TextBox 8"/>
          <p:cNvSpPr txBox="1"/>
          <p:nvPr/>
        </p:nvSpPr>
        <p:spPr>
          <a:xfrm>
            <a:off x="611560" y="188639"/>
            <a:ext cx="8208912" cy="2308324"/>
          </a:xfrm>
          <a:prstGeom prst="rect">
            <a:avLst/>
          </a:prstGeom>
          <a:noFill/>
        </p:spPr>
        <p:txBody>
          <a:bodyPr>
            <a:spAutoFit/>
          </a:bodyPr>
          <a:lstStyle/>
          <a:p>
            <a:pPr marR="0" defTabSz="914400" eaLnBrk="1" hangingPunct="1">
              <a:lnSpc>
                <a:spcPct val="120000"/>
              </a:lnSpc>
              <a:buClrTx/>
              <a:buSzTx/>
              <a:buFont typeface="Wingdings" panose="05000000000000000000" pitchFamily="2" charset="2"/>
              <a:buNone/>
              <a:defRPr/>
            </a:pPr>
            <a:r>
              <a:rPr kumimoji="0" lang="zh-CN" altLang="en-US"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rPr>
              <a:t>陈会明</a:t>
            </a:r>
            <a:endParaRPr kumimoji="0" lang="en-US" altLang="zh-CN"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endParaRPr>
          </a:p>
          <a:p>
            <a:pPr marR="0" defTabSz="914400" eaLnBrk="1" hangingPunct="1">
              <a:lnSpc>
                <a:spcPct val="120000"/>
              </a:lnSpc>
              <a:buClrTx/>
              <a:buSzTx/>
              <a:buFont typeface="Wingdings" panose="05000000000000000000" pitchFamily="2" charset="2"/>
              <a:buNone/>
              <a:defRPr/>
            </a:pPr>
            <a:r>
              <a:rPr kumimoji="0" lang="zh-CN" altLang="en-US"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rPr>
              <a:t>中国检验检疫科学研究院   博士</a:t>
            </a:r>
            <a:r>
              <a:rPr kumimoji="0" lang="en-US" altLang="zh-CN"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rPr>
              <a:t>/</a:t>
            </a:r>
            <a:r>
              <a:rPr kumimoji="0" lang="zh-CN" altLang="en-US"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rPr>
              <a:t>研究员</a:t>
            </a:r>
            <a:endParaRPr kumimoji="0" lang="en-US" altLang="zh-CN"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endParaRPr>
          </a:p>
          <a:p>
            <a:pPr marR="0" defTabSz="914400" eaLnBrk="1" hangingPunct="1">
              <a:lnSpc>
                <a:spcPct val="120000"/>
              </a:lnSpc>
              <a:buClrTx/>
              <a:buSzTx/>
              <a:buFont typeface="Wingdings" panose="05000000000000000000" pitchFamily="2" charset="2"/>
              <a:buNone/>
              <a:defRPr/>
            </a:pPr>
            <a:r>
              <a:rPr kumimoji="0" lang="zh-CN" altLang="en-US"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rPr>
              <a:t>中检科健（天津）检验检测有限责任公司  董事长</a:t>
            </a:r>
            <a:r>
              <a:rPr kumimoji="0" lang="en-US" altLang="zh-CN"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rPr>
              <a:t>/</a:t>
            </a:r>
            <a:r>
              <a:rPr kumimoji="0" lang="zh-CN" altLang="en-US"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rPr>
              <a:t>总经理</a:t>
            </a:r>
            <a:endParaRPr kumimoji="0" lang="en-US" altLang="zh-CN"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endParaRPr>
          </a:p>
          <a:p>
            <a:pPr marR="0" defTabSz="914400" eaLnBrk="1" hangingPunct="1">
              <a:lnSpc>
                <a:spcPct val="120000"/>
              </a:lnSpc>
              <a:buClrTx/>
              <a:buSzTx/>
              <a:buFont typeface="Wingdings" panose="05000000000000000000" pitchFamily="2" charset="2"/>
              <a:buNone/>
              <a:defRPr/>
            </a:pPr>
            <a:r>
              <a:rPr kumimoji="0" lang="zh-CN" altLang="en-US"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rPr>
              <a:t>邮    箱：</a:t>
            </a:r>
            <a:r>
              <a:rPr kumimoji="0" lang="en-US" altLang="zh-CN"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hlinkClick r:id="rId2"/>
              </a:rPr>
              <a:t>chenhm@aqsiqch.ac.cn</a:t>
            </a:r>
            <a:endParaRPr kumimoji="0" lang="en-US" altLang="zh-CN"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endParaRPr>
          </a:p>
          <a:p>
            <a:pPr marR="0" defTabSz="914400" eaLnBrk="1" hangingPunct="1">
              <a:lnSpc>
                <a:spcPct val="120000"/>
              </a:lnSpc>
              <a:buClrTx/>
              <a:buSzTx/>
              <a:buFontTx/>
              <a:buNone/>
              <a:defRPr/>
            </a:pPr>
            <a:r>
              <a:rPr kumimoji="0" lang="zh-CN" altLang="en-US"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rPr>
              <a:t>电    话：</a:t>
            </a:r>
            <a:r>
              <a:rPr kumimoji="0" lang="en-US" altLang="zh-CN"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rPr>
              <a:t> 13910503192  022-60633683</a:t>
            </a:r>
            <a:endParaRPr kumimoji="0" lang="zh-CN" altLang="en-US" sz="2400" b="1" kern="120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mn-cs"/>
              <a:hlinkClick r:id="rId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9" descr="http://safety.shqp.gov.cn/img/attachement/jpg/site1/20090602/00188b2ad3250b8ee71c03.jpg"/>
          <p:cNvPicPr>
            <a:picLocks noChangeAspect="1"/>
          </p:cNvPicPr>
          <p:nvPr/>
        </p:nvPicPr>
        <p:blipFill>
          <a:blip r:embed="rId1"/>
          <a:stretch>
            <a:fillRect/>
          </a:stretch>
        </p:blipFill>
        <p:spPr>
          <a:xfrm>
            <a:off x="3059113" y="115888"/>
            <a:ext cx="3025775" cy="1800225"/>
          </a:xfrm>
          <a:prstGeom prst="rect">
            <a:avLst/>
          </a:prstGeom>
          <a:noFill/>
          <a:ln w="9525">
            <a:noFill/>
          </a:ln>
        </p:spPr>
      </p:pic>
      <p:pic>
        <p:nvPicPr>
          <p:cNvPr id="11267" name="Picture 2" descr="http://new.1718china.com/UpLoad/2013-02/2013221103124.jpg"/>
          <p:cNvPicPr>
            <a:picLocks noChangeAspect="1"/>
          </p:cNvPicPr>
          <p:nvPr/>
        </p:nvPicPr>
        <p:blipFill>
          <a:blip r:embed="rId2"/>
          <a:stretch>
            <a:fillRect/>
          </a:stretch>
        </p:blipFill>
        <p:spPr>
          <a:xfrm>
            <a:off x="179388" y="4076700"/>
            <a:ext cx="4679950" cy="2587625"/>
          </a:xfrm>
          <a:prstGeom prst="rect">
            <a:avLst/>
          </a:prstGeom>
          <a:noFill/>
          <a:ln w="9525">
            <a:noFill/>
          </a:ln>
        </p:spPr>
      </p:pic>
      <p:pic>
        <p:nvPicPr>
          <p:cNvPr id="11268" name="Picture 4" descr="http://image6.huangye88.com/2013/08/03/13b5b369c4ae910f.jpg"/>
          <p:cNvPicPr>
            <a:picLocks noChangeAspect="1"/>
          </p:cNvPicPr>
          <p:nvPr/>
        </p:nvPicPr>
        <p:blipFill>
          <a:blip r:embed="rId3"/>
          <a:stretch>
            <a:fillRect/>
          </a:stretch>
        </p:blipFill>
        <p:spPr>
          <a:xfrm>
            <a:off x="6156325" y="1989138"/>
            <a:ext cx="2616200" cy="1944687"/>
          </a:xfrm>
          <a:prstGeom prst="rect">
            <a:avLst/>
          </a:prstGeom>
          <a:noFill/>
          <a:ln w="9525">
            <a:noFill/>
          </a:ln>
        </p:spPr>
      </p:pic>
      <p:sp>
        <p:nvSpPr>
          <p:cNvPr id="11269" name="AutoShape 6" descr="http://img4.imgtn.bdimg.com/it/u=2559200547,508062193&amp;fm=21&amp;gp=0.jpg"/>
          <p:cNvSpPr>
            <a:spLocks noChangeAspect="1"/>
          </p:cNvSpPr>
          <p:nvPr/>
        </p:nvSpPr>
        <p:spPr>
          <a:xfrm>
            <a:off x="155575" y="-144462"/>
            <a:ext cx="304800" cy="304800"/>
          </a:xfrm>
          <a:prstGeom prst="rect">
            <a:avLst/>
          </a:prstGeom>
          <a:noFill/>
          <a:ln w="9525">
            <a:noFill/>
          </a:ln>
        </p:spPr>
        <p:txBody>
          <a:bodyPr/>
          <a:p>
            <a:endParaRPr lang="zh-CN" altLang="en-US" dirty="0">
              <a:latin typeface="Arial" panose="020B0604020202020204" pitchFamily="34" charset="0"/>
            </a:endParaRPr>
          </a:p>
        </p:txBody>
      </p:sp>
      <p:sp>
        <p:nvSpPr>
          <p:cNvPr id="11270" name="AutoShape 8" descr="http://img4.imgtn.bdimg.com/it/u=2559200547,508062193&amp;fm=21&amp;gp=0.jpg"/>
          <p:cNvSpPr>
            <a:spLocks noChangeAspect="1"/>
          </p:cNvSpPr>
          <p:nvPr/>
        </p:nvSpPr>
        <p:spPr>
          <a:xfrm>
            <a:off x="155575" y="-144462"/>
            <a:ext cx="304800" cy="304800"/>
          </a:xfrm>
          <a:prstGeom prst="rect">
            <a:avLst/>
          </a:prstGeom>
          <a:noFill/>
          <a:ln w="9525">
            <a:noFill/>
          </a:ln>
        </p:spPr>
        <p:txBody>
          <a:bodyPr/>
          <a:p>
            <a:endParaRPr lang="zh-CN" altLang="en-US" dirty="0">
              <a:latin typeface="Arial" panose="020B0604020202020204" pitchFamily="34" charset="0"/>
            </a:endParaRPr>
          </a:p>
        </p:txBody>
      </p:sp>
      <p:pic>
        <p:nvPicPr>
          <p:cNvPr id="11271" name="Picture 10" descr="http://www.legaldaily.com.cn/index_article/images/attachement/jpg/site4/20090610/xin_150606100655796246582.jpg"/>
          <p:cNvPicPr>
            <a:picLocks noChangeAspect="1"/>
          </p:cNvPicPr>
          <p:nvPr/>
        </p:nvPicPr>
        <p:blipFill>
          <a:blip r:embed="rId4"/>
          <a:stretch>
            <a:fillRect/>
          </a:stretch>
        </p:blipFill>
        <p:spPr>
          <a:xfrm>
            <a:off x="179388" y="115888"/>
            <a:ext cx="2808287" cy="1873250"/>
          </a:xfrm>
          <a:prstGeom prst="rect">
            <a:avLst/>
          </a:prstGeom>
          <a:noFill/>
          <a:ln w="9525">
            <a:noFill/>
          </a:ln>
        </p:spPr>
      </p:pic>
      <p:pic>
        <p:nvPicPr>
          <p:cNvPr id="11272" name="Picture 12" descr="http://files.instrument.com.cn/bbs/upfile/200981875929.jpg"/>
          <p:cNvPicPr>
            <a:picLocks noChangeAspect="1"/>
          </p:cNvPicPr>
          <p:nvPr/>
        </p:nvPicPr>
        <p:blipFill>
          <a:blip r:embed="rId5"/>
          <a:stretch>
            <a:fillRect/>
          </a:stretch>
        </p:blipFill>
        <p:spPr>
          <a:xfrm>
            <a:off x="5003800" y="4076700"/>
            <a:ext cx="3979863" cy="2613025"/>
          </a:xfrm>
          <a:prstGeom prst="rect">
            <a:avLst/>
          </a:prstGeom>
          <a:noFill/>
          <a:ln w="9525">
            <a:noFill/>
          </a:ln>
        </p:spPr>
      </p:pic>
      <p:sp>
        <p:nvSpPr>
          <p:cNvPr id="15" name="TextBox 14"/>
          <p:cNvSpPr txBox="1"/>
          <p:nvPr/>
        </p:nvSpPr>
        <p:spPr>
          <a:xfrm>
            <a:off x="3131840" y="2348880"/>
            <a:ext cx="2952328"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0" algn="ctr" defTabSz="914400">
              <a:buClrTx/>
              <a:buSzTx/>
              <a:buFontTx/>
              <a:buNone/>
              <a:defRPr/>
            </a:pPr>
            <a:r>
              <a:rPr kumimoji="0" lang="zh-CN" altLang="en-US" sz="3600" b="1" kern="1200" cap="none" spc="50" normalizeH="0" baseline="0" noProof="0" dirty="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新魏" panose="02010800040101010101" pitchFamily="2" charset="-122"/>
                <a:ea typeface="华文新魏" panose="02010800040101010101" pitchFamily="2" charset="-122"/>
                <a:cs typeface="+mn-cs"/>
              </a:rPr>
              <a:t>化学品危害无处不在！</a:t>
            </a:r>
            <a:endParaRPr kumimoji="0" lang="zh-CN" altLang="en-US" sz="3600" b="1" kern="1200" cap="none" spc="50" normalizeH="0" baseline="0" noProof="0" dirty="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新魏" panose="02010800040101010101" pitchFamily="2" charset="-122"/>
              <a:ea typeface="华文新魏" panose="02010800040101010101" pitchFamily="2" charset="-122"/>
              <a:cs typeface="+mn-cs"/>
            </a:endParaRPr>
          </a:p>
        </p:txBody>
      </p:sp>
      <p:sp>
        <p:nvSpPr>
          <p:cNvPr id="19" name="云形标注 18"/>
          <p:cNvSpPr/>
          <p:nvPr/>
        </p:nvSpPr>
        <p:spPr>
          <a:xfrm rot="-900000">
            <a:off x="4748213" y="3784600"/>
            <a:ext cx="1671638" cy="9334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1" i="0" u="none" strike="noStrike" kern="1200" cap="none" spc="0" normalizeH="0" baseline="0" noProof="0" smtClean="0">
                <a:ln>
                  <a:noFill/>
                </a:ln>
                <a:solidFill>
                  <a:srgbClr val="FFFFFF"/>
                </a:solidFill>
                <a:effectLst/>
                <a:uLnTx/>
                <a:uFillTx/>
                <a:latin typeface="Georgia" panose="02040502050405020303" pitchFamily="18" charset="0"/>
                <a:ea typeface="宋体" panose="02010600030101010101" pitchFamily="2" charset="-122"/>
                <a:cs typeface="+mn-cs"/>
              </a:rPr>
              <a:t>化学品导致严重人体健康危害</a:t>
            </a:r>
            <a:endParaRPr kumimoji="0" lang="zh-CN" altLang="en-US" sz="1200" b="1" i="0" u="none" strike="noStrike" kern="1200" cap="none" spc="0" normalizeH="0" baseline="0" noProof="0" smtClean="0">
              <a:ln>
                <a:noFill/>
              </a:ln>
              <a:solidFill>
                <a:srgbClr val="FFFFFF"/>
              </a:solidFill>
              <a:effectLst/>
              <a:uLnTx/>
              <a:uFillTx/>
              <a:latin typeface="Georgia" panose="02040502050405020303" pitchFamily="18" charset="0"/>
              <a:ea typeface="宋体" panose="02010600030101010101" pitchFamily="2" charset="-122"/>
              <a:cs typeface="+mn-cs"/>
            </a:endParaRPr>
          </a:p>
        </p:txBody>
      </p:sp>
      <p:pic>
        <p:nvPicPr>
          <p:cNvPr id="11275" name="Picture 3" descr="C:\Users\ZhangGeng\Desktop\97034cb68312b4db91877c7f0621549e.jpg"/>
          <p:cNvPicPr>
            <a:picLocks noChangeAspect="1"/>
          </p:cNvPicPr>
          <p:nvPr/>
        </p:nvPicPr>
        <p:blipFill>
          <a:blip r:embed="rId6"/>
          <a:stretch>
            <a:fillRect/>
          </a:stretch>
        </p:blipFill>
        <p:spPr>
          <a:xfrm>
            <a:off x="179388" y="2060575"/>
            <a:ext cx="2851150" cy="1944688"/>
          </a:xfrm>
          <a:prstGeom prst="rect">
            <a:avLst/>
          </a:prstGeom>
          <a:noFill/>
          <a:ln w="9525">
            <a:noFill/>
          </a:ln>
        </p:spPr>
      </p:pic>
      <p:sp>
        <p:nvSpPr>
          <p:cNvPr id="18" name="云形标注 17"/>
          <p:cNvSpPr/>
          <p:nvPr/>
        </p:nvSpPr>
        <p:spPr>
          <a:xfrm>
            <a:off x="1763713" y="1484313"/>
            <a:ext cx="1728788" cy="720725"/>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1" i="0" u="none" strike="noStrike" kern="1200" cap="none" spc="0" normalizeH="0" baseline="0" noProof="0" smtClean="0">
                <a:ln>
                  <a:noFill/>
                </a:ln>
                <a:solidFill>
                  <a:srgbClr val="FFFFFF"/>
                </a:solidFill>
                <a:effectLst/>
                <a:uLnTx/>
                <a:uFillTx/>
                <a:latin typeface="Georgia" panose="02040502050405020303" pitchFamily="18" charset="0"/>
                <a:ea typeface="宋体" panose="02010600030101010101" pitchFamily="2" charset="-122"/>
                <a:cs typeface="+mn-cs"/>
              </a:rPr>
              <a:t>化学品引发环境问题凸显</a:t>
            </a:r>
            <a:endParaRPr kumimoji="0" lang="zh-CN" altLang="en-US" sz="1200" b="1" i="0" u="none" strike="noStrike" kern="1200" cap="none" spc="0" normalizeH="0" baseline="0" noProof="0" smtClean="0">
              <a:ln>
                <a:noFill/>
              </a:ln>
              <a:solidFill>
                <a:srgbClr val="FFFFFF"/>
              </a:solidFill>
              <a:effectLst/>
              <a:uLnTx/>
              <a:uFillTx/>
              <a:latin typeface="Georgia" panose="02040502050405020303" pitchFamily="18" charset="0"/>
              <a:ea typeface="宋体" panose="02010600030101010101" pitchFamily="2" charset="-122"/>
              <a:cs typeface="+mn-cs"/>
            </a:endParaRPr>
          </a:p>
        </p:txBody>
      </p:sp>
      <p:pic>
        <p:nvPicPr>
          <p:cNvPr id="11277" name="图片 20" descr="搜狗截图15年04月20日2312_3.png"/>
          <p:cNvPicPr>
            <a:picLocks noChangeAspect="1"/>
          </p:cNvPicPr>
          <p:nvPr/>
        </p:nvPicPr>
        <p:blipFill>
          <a:blip r:embed="rId7"/>
          <a:stretch>
            <a:fillRect/>
          </a:stretch>
        </p:blipFill>
        <p:spPr>
          <a:xfrm>
            <a:off x="6227763" y="115888"/>
            <a:ext cx="2520950" cy="1782762"/>
          </a:xfrm>
          <a:prstGeom prst="rect">
            <a:avLst/>
          </a:prstGeom>
          <a:noFill/>
          <a:ln w="9525">
            <a:noFill/>
          </a:ln>
        </p:spPr>
      </p:pic>
      <p:sp>
        <p:nvSpPr>
          <p:cNvPr id="16" name="云形标注 15"/>
          <p:cNvSpPr/>
          <p:nvPr/>
        </p:nvSpPr>
        <p:spPr>
          <a:xfrm>
            <a:off x="4716463" y="0"/>
            <a:ext cx="2087563" cy="720725"/>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1" i="0" u="none" strike="noStrike" kern="1200" cap="none" spc="0" normalizeH="0" baseline="0" noProof="0" smtClean="0">
                <a:ln>
                  <a:noFill/>
                </a:ln>
                <a:solidFill>
                  <a:srgbClr val="FFFFFF"/>
                </a:solidFill>
                <a:effectLst/>
                <a:uLnTx/>
                <a:uFillTx/>
                <a:latin typeface="Georgia" panose="02040502050405020303" pitchFamily="18" charset="0"/>
                <a:ea typeface="宋体" panose="02010600030101010101" pitchFamily="2" charset="-122"/>
                <a:cs typeface="+mn-cs"/>
              </a:rPr>
              <a:t>化学品生产安全事故频发！</a:t>
            </a:r>
            <a:endParaRPr kumimoji="0" lang="zh-CN" altLang="en-US" sz="1200" b="1" i="0" u="none" strike="noStrike" kern="1200" cap="none" spc="0" normalizeH="0" baseline="0" noProof="0" smtClean="0">
              <a:ln>
                <a:noFill/>
              </a:ln>
              <a:solidFill>
                <a:srgbClr val="FFFFFF"/>
              </a:solidFill>
              <a:effectLst/>
              <a:uLnTx/>
              <a:uFillTx/>
              <a:latin typeface="Georgia" panose="02040502050405020303" pitchFamily="18" charset="0"/>
              <a:ea typeface="宋体" panose="02010600030101010101" pitchFamily="2" charset="-122"/>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xEl>
                                              <p:charRg st="0" end="13"/>
                                            </p:txEl>
                                          </p:spTgt>
                                        </p:tgtEl>
                                        <p:attrNameLst>
                                          <p:attrName>style.visibility</p:attrName>
                                        </p:attrNameLst>
                                      </p:cBhvr>
                                      <p:to>
                                        <p:strVal val="visible"/>
                                      </p:to>
                                    </p:set>
                                    <p:animEffect transition="in" filter="wipe(down)">
                                      <p:cBhvr>
                                        <p:cTn id="10" dur="500"/>
                                        <p:tgtEl>
                                          <p:spTgt spid="16">
                                            <p:txEl>
                                              <p:charRg st="0" end="1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xEl>
                                              <p:charRg st="0" end="12"/>
                                            </p:txEl>
                                          </p:spTgt>
                                        </p:tgtEl>
                                        <p:attrNameLst>
                                          <p:attrName>style.visibility</p:attrName>
                                        </p:attrNameLst>
                                      </p:cBhvr>
                                      <p:to>
                                        <p:strVal val="visible"/>
                                      </p:to>
                                    </p:set>
                                    <p:animEffect transition="in" filter="wipe(down)">
                                      <p:cBhvr>
                                        <p:cTn id="18" dur="500"/>
                                        <p:tgtEl>
                                          <p:spTgt spid="18">
                                            <p:txEl>
                                              <p:charRg st="0" end="1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xEl>
                                              <p:charRg st="0" end="14"/>
                                            </p:txEl>
                                          </p:spTgt>
                                        </p:tgtEl>
                                        <p:attrNameLst>
                                          <p:attrName>style.visibility</p:attrName>
                                        </p:attrNameLst>
                                      </p:cBhvr>
                                      <p:to>
                                        <p:strVal val="visible"/>
                                      </p:to>
                                    </p:set>
                                    <p:animEffect transition="in" filter="wipe(down)">
                                      <p:cBhvr>
                                        <p:cTn id="26" dur="500"/>
                                        <p:tgtEl>
                                          <p:spTgt spid="19">
                                            <p:txEl>
                                              <p:charRg st="0"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build="allAtOnce"/>
      <p:bldP spid="18" grpId="0" animBg="1" build="allAtOnce"/>
      <p:bldP spid="16" grpId="0" animBg="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Rectangle 3"/>
          <p:cNvSpPr>
            <a:spLocks noGrp="1"/>
          </p:cNvSpPr>
          <p:nvPr>
            <p:ph idx="1"/>
          </p:nvPr>
        </p:nvSpPr>
        <p:spPr>
          <a:xfrm>
            <a:off x="2916238" y="811213"/>
            <a:ext cx="6048375" cy="6049963"/>
          </a:xfrm>
        </p:spPr>
        <p:txBody>
          <a:bodyPr vert="horz" wrap="square" lIns="91440" tIns="45720" rIns="91440" bIns="45720" numCol="1" anchor="t" anchorCtr="0" compatLnSpc="1"/>
          <a:lstStyle/>
          <a:p>
            <a:pPr marL="10922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None/>
              <a:defRPr/>
            </a:pPr>
            <a:r>
              <a:rPr kumimoji="0" lang="en-US" altLang="zh-CN" sz="1800" b="1" i="0" u="none" strike="noStrike" kern="1200" cap="none" spc="0" normalizeH="0" baseline="0" noProof="0" dirty="0">
                <a:ln>
                  <a:noFill/>
                </a:ln>
                <a:solidFill>
                  <a:srgbClr val="FF0000"/>
                </a:solidFill>
                <a:effectLst/>
                <a:uLnTx/>
                <a:uFillTx/>
                <a:latin typeface="+mn-lt"/>
                <a:ea typeface="+mn-ea"/>
                <a:cs typeface="+mn-cs"/>
              </a:rPr>
              <a:t>2016</a:t>
            </a:r>
            <a:r>
              <a:rPr kumimoji="0" lang="zh-CN" altLang="en-US" sz="1800" b="1" i="0" u="none" strike="noStrike" kern="1200" cap="none" spc="0" normalizeH="0" baseline="0" noProof="0" dirty="0">
                <a:ln>
                  <a:noFill/>
                </a:ln>
                <a:solidFill>
                  <a:srgbClr val="FF0000"/>
                </a:solidFill>
                <a:effectLst/>
                <a:uLnTx/>
                <a:uFillTx/>
                <a:latin typeface="+mn-lt"/>
                <a:ea typeface="+mn-ea"/>
                <a:cs typeface="+mn-cs"/>
              </a:rPr>
              <a:t>年由于暴露接触化学品导致全球</a:t>
            </a:r>
            <a:r>
              <a:rPr kumimoji="0" lang="en-US" altLang="zh-CN" sz="1800" b="1" i="0" u="none" strike="noStrike" kern="1200" cap="none" spc="0" normalizeH="0" baseline="0" noProof="0" dirty="0">
                <a:ln>
                  <a:noFill/>
                </a:ln>
                <a:solidFill>
                  <a:srgbClr val="FF0000"/>
                </a:solidFill>
                <a:effectLst/>
                <a:uLnTx/>
                <a:uFillTx/>
                <a:latin typeface="+mn-lt"/>
                <a:ea typeface="+mn-ea"/>
                <a:cs typeface="+mn-cs"/>
              </a:rPr>
              <a:t>160</a:t>
            </a:r>
            <a:r>
              <a:rPr kumimoji="0" lang="zh-CN" altLang="en-US" sz="1800" b="1" i="0" u="none" strike="noStrike" kern="1200" cap="none" spc="0" normalizeH="0" baseline="0" noProof="0" dirty="0">
                <a:ln>
                  <a:noFill/>
                </a:ln>
                <a:solidFill>
                  <a:srgbClr val="FF0000"/>
                </a:solidFill>
                <a:effectLst/>
                <a:uLnTx/>
                <a:uFillTx/>
                <a:latin typeface="+mn-lt"/>
                <a:ea typeface="+mn-ea"/>
                <a:cs typeface="+mn-cs"/>
              </a:rPr>
              <a:t>多万人</a:t>
            </a:r>
            <a:r>
              <a:rPr kumimoji="0" lang="zh-CN" altLang="en-US" sz="1800" b="1" i="0" u="none" strike="noStrike" kern="1200" cap="none" spc="0" normalizeH="0" baseline="0" noProof="0" dirty="0" smtClean="0">
                <a:ln>
                  <a:noFill/>
                </a:ln>
                <a:solidFill>
                  <a:srgbClr val="FF0000"/>
                </a:solidFill>
                <a:effectLst/>
                <a:uLnTx/>
                <a:uFillTx/>
                <a:latin typeface="+mn-lt"/>
                <a:ea typeface="+mn-ea"/>
                <a:cs typeface="+mn-cs"/>
              </a:rPr>
              <a:t>死亡</a:t>
            </a:r>
            <a:endParaRPr kumimoji="0" lang="zh-CN" altLang="en-US" sz="1800" b="1" i="0" u="none" strike="noStrike" kern="1200" cap="none" spc="0" normalizeH="0" baseline="0" noProof="0" dirty="0">
              <a:ln>
                <a:noFill/>
              </a:ln>
              <a:solidFill>
                <a:srgbClr val="FF0000"/>
              </a:solidFill>
              <a:effectLst/>
              <a:uLnTx/>
              <a:uFillTx/>
              <a:latin typeface="+mn-lt"/>
              <a:ea typeface="+mn-ea"/>
              <a:cs typeface="+mn-cs"/>
            </a:endParaRPr>
          </a:p>
          <a:p>
            <a:pPr marL="10922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None/>
              <a:defRPr/>
            </a:pPr>
            <a:br>
              <a:rPr kumimoji="0" lang="zh-CN" altLang="en-US" sz="1400" b="0" i="0" u="none" strike="noStrike" kern="1200" cap="none" spc="0" normalizeH="0" baseline="0" noProof="0" dirty="0">
                <a:ln>
                  <a:noFill/>
                </a:ln>
                <a:solidFill>
                  <a:schemeClr val="tx1"/>
                </a:solidFill>
                <a:effectLst/>
                <a:uLnTx/>
                <a:uFillTx/>
                <a:latin typeface="+mn-lt"/>
                <a:ea typeface="+mn-ea"/>
                <a:cs typeface="+mn-cs"/>
              </a:rPr>
            </a:br>
            <a:r>
              <a:rPr kumimoji="0" lang="zh-CN" altLang="en-US" sz="1600" b="1" i="0" u="none" strike="noStrike" kern="1200" cap="none" spc="0" normalizeH="0" baseline="0" noProof="0" dirty="0" smtClean="0">
                <a:ln>
                  <a:noFill/>
                </a:ln>
                <a:solidFill>
                  <a:schemeClr val="tx1"/>
                </a:solidFill>
                <a:effectLst/>
                <a:uLnTx/>
                <a:uFillTx/>
                <a:latin typeface="+mn-lt"/>
                <a:ea typeface="+mn-ea"/>
                <a:cs typeface="+mn-cs"/>
              </a:rPr>
              <a:t>化学品</a:t>
            </a:r>
            <a:r>
              <a:rPr kumimoji="0" lang="zh-CN" altLang="en-US" sz="1600" b="1" i="0" u="none" strike="noStrike" kern="1200" cap="none" spc="0" normalizeH="0" baseline="0" noProof="0" dirty="0">
                <a:ln>
                  <a:noFill/>
                </a:ln>
                <a:solidFill>
                  <a:schemeClr val="tx1"/>
                </a:solidFill>
                <a:effectLst/>
                <a:uLnTx/>
                <a:uFillTx/>
                <a:latin typeface="+mn-lt"/>
                <a:ea typeface="+mn-ea"/>
                <a:cs typeface="+mn-cs"/>
              </a:rPr>
              <a:t>造成人员死亡的比例分别为</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10922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None/>
              <a:defRPr/>
            </a:pPr>
            <a:endParaRPr kumimoji="0" lang="zh-CN" altLang="en-US" sz="16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905"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r>
              <a:rPr kumimoji="0" lang="zh-CN" altLang="en-US" sz="1600" b="1" i="0" u="none" strike="noStrike" kern="1200" cap="none" spc="0" normalizeH="0" baseline="0" noProof="0" dirty="0" smtClean="0">
                <a:ln>
                  <a:noFill/>
                </a:ln>
                <a:solidFill>
                  <a:schemeClr val="tx1"/>
                </a:solidFill>
                <a:effectLst/>
                <a:uLnTx/>
                <a:uFillTx/>
                <a:latin typeface="+mn-lt"/>
                <a:ea typeface="+mn-ea"/>
                <a:cs typeface="+mn-cs"/>
              </a:rPr>
              <a:t>心血管疾病（</a:t>
            </a:r>
            <a:r>
              <a:rPr kumimoji="0" lang="en-US" altLang="zh-CN" sz="1600" b="1" i="0" u="none" strike="noStrike" kern="1200" cap="none" spc="0" normalizeH="0" baseline="0" noProof="0" dirty="0" smtClean="0">
                <a:ln>
                  <a:noFill/>
                </a:ln>
                <a:solidFill>
                  <a:schemeClr val="tx1"/>
                </a:solidFill>
                <a:effectLst/>
                <a:uLnTx/>
                <a:uFillTx/>
                <a:latin typeface="+mn-lt"/>
                <a:ea typeface="+mn-ea"/>
                <a:cs typeface="+mn-cs"/>
              </a:rPr>
              <a:t>Cardiovascular diseases</a:t>
            </a:r>
            <a:r>
              <a:rPr kumimoji="0" lang="zh-CN" altLang="en-US" sz="16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：死亡</a:t>
            </a:r>
            <a:r>
              <a:rPr kumimoji="0" lang="en-US" altLang="zh-CN" sz="1600" b="0" i="0" u="none" strike="noStrike" kern="1200" cap="none" spc="0" normalizeH="0" baseline="0" noProof="0" dirty="0" smtClean="0">
                <a:ln>
                  <a:noFill/>
                </a:ln>
                <a:solidFill>
                  <a:schemeClr val="tx1"/>
                </a:solidFill>
                <a:effectLst/>
                <a:uLnTx/>
                <a:uFillTx/>
                <a:latin typeface="+mn-lt"/>
                <a:ea typeface="+mn-ea"/>
                <a:cs typeface="+mn-cs"/>
              </a:rPr>
              <a:t>510507</a:t>
            </a: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人，占 </a:t>
            </a:r>
            <a:r>
              <a:rPr kumimoji="0" lang="en-US" altLang="zh-CN" sz="1600" b="0" i="0" u="none" strike="noStrike" kern="1200" cap="none" spc="0" normalizeH="0" baseline="0" noProof="0" dirty="0" smtClean="0">
                <a:ln>
                  <a:noFill/>
                </a:ln>
                <a:solidFill>
                  <a:schemeClr val="tx1"/>
                </a:solidFill>
                <a:effectLst/>
                <a:uLnTx/>
                <a:uFillTx/>
                <a:latin typeface="+mn-lt"/>
                <a:ea typeface="+mn-ea"/>
                <a:cs typeface="+mn-cs"/>
              </a:rPr>
              <a:t>44%;</a:t>
            </a:r>
            <a:endParaRPr kumimoji="0" lang="zh-CN" altLang="en-US" sz="16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905"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r>
              <a:rPr kumimoji="0" lang="zh-CN" altLang="en-US" sz="1600" b="1" i="0" u="none" strike="noStrike" kern="1200" cap="none" spc="0" normalizeH="0" baseline="0" noProof="0" dirty="0" smtClean="0">
                <a:ln>
                  <a:noFill/>
                </a:ln>
                <a:solidFill>
                  <a:schemeClr val="tx1"/>
                </a:solidFill>
                <a:effectLst/>
                <a:uLnTx/>
                <a:uFillTx/>
                <a:latin typeface="+mn-lt"/>
                <a:ea typeface="+mn-ea"/>
                <a:cs typeface="+mn-cs"/>
              </a:rPr>
              <a:t>癌症</a:t>
            </a:r>
            <a:r>
              <a:rPr kumimoji="0" lang="zh-CN" altLang="en-US" sz="1600" b="1" i="0" u="none" strike="noStrike" kern="1200" cap="none" spc="0" normalizeH="0" baseline="0" noProof="0" dirty="0">
                <a:ln>
                  <a:noFill/>
                </a:ln>
                <a:solidFill>
                  <a:schemeClr val="tx1"/>
                </a:solidFill>
                <a:effectLst/>
                <a:uLnTx/>
                <a:uFillTx/>
                <a:latin typeface="+mn-lt"/>
                <a:ea typeface="+mn-ea"/>
                <a:cs typeface="+mn-cs"/>
              </a:rPr>
              <a:t>（</a:t>
            </a:r>
            <a:r>
              <a:rPr kumimoji="0" lang="en-US" altLang="zh-CN" sz="1600" b="1" i="0" u="none" strike="noStrike" kern="1200" cap="none" spc="0" normalizeH="0" baseline="0" noProof="0" dirty="0">
                <a:ln>
                  <a:noFill/>
                </a:ln>
                <a:solidFill>
                  <a:schemeClr val="tx1"/>
                </a:solidFill>
                <a:effectLst/>
                <a:uLnTx/>
                <a:uFillTx/>
                <a:latin typeface="+mn-lt"/>
                <a:ea typeface="+mn-ea"/>
                <a:cs typeface="+mn-cs"/>
              </a:rPr>
              <a:t>Cancers</a:t>
            </a:r>
            <a:r>
              <a:rPr kumimoji="0" lang="zh-CN" altLang="en-US" sz="16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：死亡</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296243</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人，占 </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26%</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10922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None/>
              <a:defRPr/>
            </a:pP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365125" marR="0" lvl="0" indent="-255905"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cs"/>
              </a:rPr>
              <a:t>自我伤害（</a:t>
            </a:r>
            <a:r>
              <a:rPr kumimoji="0" lang="en-US" altLang="zh-CN" sz="1600" b="1" i="0" u="none" strike="noStrike" kern="1200" cap="none" spc="0" normalizeH="0" baseline="0" noProof="0" dirty="0">
                <a:ln>
                  <a:noFill/>
                </a:ln>
                <a:solidFill>
                  <a:schemeClr val="tx1"/>
                </a:solidFill>
                <a:effectLst/>
                <a:uLnTx/>
                <a:uFillTx/>
                <a:latin typeface="+mn-lt"/>
                <a:ea typeface="+mn-ea"/>
                <a:cs typeface="+mn-cs"/>
              </a:rPr>
              <a:t>Self-harm</a:t>
            </a:r>
            <a:r>
              <a:rPr kumimoji="0" lang="zh-CN" altLang="en-US" sz="16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：死亡</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166594</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人，占 </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14%;</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365125" marR="0" lvl="0" indent="-255905"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cs"/>
              </a:rPr>
              <a:t>中毒（</a:t>
            </a:r>
            <a:r>
              <a:rPr kumimoji="0" lang="en-US" altLang="zh-CN" sz="1600" b="1" i="0" u="none" strike="noStrike" kern="1200" cap="none" spc="0" normalizeH="0" baseline="0" noProof="0" dirty="0">
                <a:ln>
                  <a:noFill/>
                </a:ln>
                <a:solidFill>
                  <a:schemeClr val="tx1"/>
                </a:solidFill>
                <a:effectLst/>
                <a:uLnTx/>
                <a:uFillTx/>
                <a:latin typeface="+mn-lt"/>
                <a:ea typeface="+mn-ea"/>
                <a:cs typeface="+mn-cs"/>
              </a:rPr>
              <a:t>Poisonings</a:t>
            </a:r>
            <a:r>
              <a:rPr kumimoji="0" lang="zh-CN" altLang="en-US" sz="16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：死亡</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106683</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人，占 </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9%;</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109220" marR="0" lvl="0" indent="0"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None/>
              <a:defRPr/>
            </a:pP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365125" marR="0" lvl="0" indent="-255905"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cs"/>
              </a:rPr>
              <a:t>急性下呼吸道感染（</a:t>
            </a:r>
            <a:r>
              <a:rPr kumimoji="0" lang="en-US" altLang="zh-CN" sz="1600" b="1" i="0" u="none" strike="noStrike" kern="1200" cap="none" spc="0" normalizeH="0" baseline="0" noProof="0" dirty="0">
                <a:ln>
                  <a:noFill/>
                </a:ln>
                <a:solidFill>
                  <a:schemeClr val="tx1"/>
                </a:solidFill>
                <a:effectLst/>
                <a:uLnTx/>
                <a:uFillTx/>
                <a:latin typeface="+mn-lt"/>
                <a:ea typeface="+mn-ea"/>
                <a:cs typeface="+mn-cs"/>
              </a:rPr>
              <a:t>Acute lower respiratory </a:t>
            </a:r>
            <a:r>
              <a:rPr kumimoji="0" lang="en-US" altLang="zh-CN" sz="1600" b="1" i="0" u="none" strike="noStrike" kern="1200" cap="none" spc="0" normalizeH="0" baseline="0" noProof="0" dirty="0" smtClean="0">
                <a:ln>
                  <a:noFill/>
                </a:ln>
                <a:solidFill>
                  <a:schemeClr val="tx1"/>
                </a:solidFill>
                <a:effectLst/>
                <a:uLnTx/>
                <a:uFillTx/>
                <a:latin typeface="+mn-lt"/>
                <a:ea typeface="+mn-ea"/>
                <a:cs typeface="+mn-cs"/>
              </a:rPr>
              <a:t>infections</a:t>
            </a:r>
            <a:r>
              <a:rPr kumimoji="0" lang="zh-CN" altLang="en-US" sz="16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：死亡</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31033</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人，占 </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3%;</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365125" marR="0" lvl="0" indent="-255905"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cs"/>
              </a:rPr>
              <a:t>糖尿病（</a:t>
            </a:r>
            <a:r>
              <a:rPr kumimoji="0" lang="en-US" altLang="zh-CN" sz="1600" b="1" i="0" u="none" strike="noStrike" kern="1200" cap="none" spc="0" normalizeH="0" baseline="0" noProof="0" dirty="0">
                <a:ln>
                  <a:noFill/>
                </a:ln>
                <a:solidFill>
                  <a:schemeClr val="tx1"/>
                </a:solidFill>
                <a:effectLst/>
                <a:uLnTx/>
                <a:uFillTx/>
                <a:latin typeface="+mn-lt"/>
                <a:ea typeface="+mn-ea"/>
                <a:cs typeface="+mn-cs"/>
              </a:rPr>
              <a:t>Diabetes</a:t>
            </a:r>
            <a:r>
              <a:rPr kumimoji="0" lang="zh-CN" altLang="en-US" sz="16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：死亡</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29536</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人，占</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3%;</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365125" marR="0" lvl="0" indent="-255905"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365125" marR="0" lvl="0" indent="-255905"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cs"/>
              </a:rPr>
              <a:t>慢性肾脏病（</a:t>
            </a:r>
            <a:r>
              <a:rPr kumimoji="0" lang="en-US" altLang="zh-CN" sz="1600" b="1" i="0" u="none" strike="noStrike" kern="1200" cap="none" spc="0" normalizeH="0" baseline="0" noProof="0" dirty="0">
                <a:ln>
                  <a:noFill/>
                </a:ln>
                <a:solidFill>
                  <a:schemeClr val="tx1"/>
                </a:solidFill>
                <a:effectLst/>
                <a:uLnTx/>
                <a:uFillTx/>
                <a:latin typeface="+mn-lt"/>
                <a:ea typeface="+mn-ea"/>
                <a:cs typeface="+mn-cs"/>
              </a:rPr>
              <a:t>Chronic kidney disease </a:t>
            </a:r>
            <a:r>
              <a:rPr kumimoji="0" lang="zh-CN" altLang="en-US" sz="16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：死亡</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5691</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人，占 </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0.5%;</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365125" marR="0" lvl="0" indent="-255905" algn="l" defTabSz="914400" rtl="0" eaLnBrk="0" fontAlgn="base" latinLnBrk="0" hangingPunct="0">
              <a:lnSpc>
                <a:spcPct val="100000"/>
              </a:lnSpc>
              <a:spcBef>
                <a:spcPts val="300"/>
              </a:spcBef>
              <a:spcAft>
                <a:spcPct val="0"/>
              </a:spcAft>
              <a:buClr>
                <a:srgbClr val="8D89A4"/>
              </a:buClr>
              <a:buSzTx/>
              <a:buFont typeface="Georgia" panose="02040502050405020303" pitchFamily="18" charset="0"/>
              <a:buChar char="•"/>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cs"/>
              </a:rPr>
              <a:t>石棉病（</a:t>
            </a:r>
            <a:r>
              <a:rPr kumimoji="0" lang="en-US" altLang="zh-CN" sz="1600" b="1" i="0" u="none" strike="noStrike" kern="1200" cap="none" spc="0" normalizeH="0" baseline="0" noProof="0" dirty="0">
                <a:ln>
                  <a:noFill/>
                </a:ln>
                <a:solidFill>
                  <a:schemeClr val="tx1"/>
                </a:solidFill>
                <a:effectLst/>
                <a:uLnTx/>
                <a:uFillTx/>
                <a:latin typeface="+mn-lt"/>
                <a:ea typeface="+mn-ea"/>
                <a:cs typeface="+mn-cs"/>
              </a:rPr>
              <a:t>Asbestosis</a:t>
            </a:r>
            <a:r>
              <a:rPr kumimoji="0" lang="zh-CN" altLang="en-US" sz="16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：死亡</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3495</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人，占 </a:t>
            </a:r>
            <a:r>
              <a:rPr kumimoji="0" lang="en-US" altLang="zh-CN" sz="1600" b="0" i="0" u="none" strike="noStrike" kern="1200" cap="none" spc="0" normalizeH="0" baseline="0" noProof="0" dirty="0">
                <a:ln>
                  <a:noFill/>
                </a:ln>
                <a:solidFill>
                  <a:schemeClr val="tx1"/>
                </a:solidFill>
                <a:effectLst/>
                <a:uLnTx/>
                <a:uFillTx/>
                <a:latin typeface="+mn-lt"/>
                <a:ea typeface="+mn-ea"/>
                <a:cs typeface="+mn-cs"/>
              </a:rPr>
              <a:t>0.3%</a:t>
            </a:r>
            <a:r>
              <a:rPr kumimoji="0" lang="zh-CN" altLang="en-US" sz="1600" b="0"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1600" b="0" i="0" u="none" strike="noStrike" kern="1200" cap="none" spc="0" normalizeH="0" baseline="0" noProof="0" dirty="0">
              <a:ln>
                <a:noFill/>
              </a:ln>
              <a:solidFill>
                <a:schemeClr val="tx1"/>
              </a:solidFill>
              <a:effectLst/>
              <a:uLnTx/>
              <a:uFillTx/>
              <a:latin typeface="+mn-lt"/>
              <a:ea typeface="+mn-ea"/>
              <a:cs typeface="+mn-cs"/>
            </a:endParaRPr>
          </a:p>
          <a:p>
            <a:pPr marL="365125" marR="0" lvl="0" indent="-255905" algn="ctr" defTabSz="914400" rtl="0" eaLnBrk="1" fontAlgn="base" latinLnBrk="0" hangingPunct="1">
              <a:lnSpc>
                <a:spcPct val="100000"/>
              </a:lnSpc>
              <a:spcBef>
                <a:spcPts val="300"/>
              </a:spcBef>
              <a:spcAft>
                <a:spcPct val="0"/>
              </a:spcAft>
              <a:buClr>
                <a:srgbClr val="8D89A4"/>
              </a:buClr>
              <a:buSzTx/>
              <a:buFontTx/>
              <a:buNone/>
              <a:defRPr/>
            </a:pPr>
            <a:endParaRPr kumimoji="0" lang="en-US" altLang="zh-CN" sz="16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pic>
        <p:nvPicPr>
          <p:cNvPr id="6" name="图片 5" descr="最新检科院带圈.jpg"/>
          <p:cNvPicPr>
            <a:picLocks noChangeAspect="1"/>
          </p:cNvPicPr>
          <p:nvPr/>
        </p:nvPicPr>
        <p:blipFill>
          <a:blip r:embed="rId1" cstate="print"/>
          <a:srcRect l="24022" r="20698" b="44209"/>
          <a:stretch>
            <a:fillRect/>
          </a:stretch>
        </p:blipFill>
        <p:spPr>
          <a:xfrm>
            <a:off x="8100391" y="5760497"/>
            <a:ext cx="1043609" cy="1097503"/>
          </a:xfrm>
          <a:prstGeom prst="rect">
            <a:avLst/>
          </a:prstGeom>
          <a:ln>
            <a:noFill/>
          </a:ln>
          <a:effectLst>
            <a:softEdge rad="112500"/>
          </a:effectLst>
        </p:spPr>
      </p:pic>
      <p:pic>
        <p:nvPicPr>
          <p:cNvPr id="12292" name="图片 2"/>
          <p:cNvPicPr>
            <a:picLocks noChangeAspect="1"/>
          </p:cNvPicPr>
          <p:nvPr/>
        </p:nvPicPr>
        <p:blipFill>
          <a:blip r:embed="rId2"/>
          <a:stretch>
            <a:fillRect/>
          </a:stretch>
        </p:blipFill>
        <p:spPr>
          <a:xfrm>
            <a:off x="107950" y="493713"/>
            <a:ext cx="2554288" cy="3155950"/>
          </a:xfrm>
          <a:prstGeom prst="rect">
            <a:avLst/>
          </a:prstGeom>
          <a:noFill/>
          <a:ln w="9525">
            <a:noFill/>
          </a:ln>
        </p:spPr>
      </p:pic>
      <p:sp>
        <p:nvSpPr>
          <p:cNvPr id="12293" name="文本框 4"/>
          <p:cNvSpPr txBox="1"/>
          <p:nvPr/>
        </p:nvSpPr>
        <p:spPr>
          <a:xfrm>
            <a:off x="107950" y="4076700"/>
            <a:ext cx="2554288" cy="400050"/>
          </a:xfrm>
          <a:prstGeom prst="rect">
            <a:avLst/>
          </a:prstGeom>
          <a:noFill/>
          <a:ln w="9525">
            <a:noFill/>
          </a:ln>
        </p:spPr>
        <p:txBody>
          <a:bodyPr>
            <a:spAutoFit/>
          </a:bodyPr>
          <a:p>
            <a:r>
              <a:rPr lang="en-US" altLang="zh-CN" sz="2000" b="1" dirty="0">
                <a:solidFill>
                  <a:srgbClr val="FF0000"/>
                </a:solidFill>
                <a:latin typeface="Arial" panose="020B0604020202020204" pitchFamily="34" charset="0"/>
              </a:rPr>
              <a:t>WHO </a:t>
            </a:r>
            <a:r>
              <a:rPr lang="zh-CN" altLang="en-US" sz="2000" b="1" dirty="0">
                <a:solidFill>
                  <a:srgbClr val="FF0000"/>
                </a:solidFill>
                <a:latin typeface="Arial" panose="020B0604020202020204" pitchFamily="34" charset="0"/>
              </a:rPr>
              <a:t>官网专题报告</a:t>
            </a:r>
            <a:endParaRPr lang="zh-CN" altLang="en-US" sz="2000" b="1" dirty="0">
              <a:solidFill>
                <a:srgbClr val="FF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539750" y="476250"/>
            <a:ext cx="6480175" cy="504825"/>
          </a:xfrm>
        </p:spPr>
        <p:txBody>
          <a:bodyPr vert="horz" wrap="square" lIns="91440" tIns="45720" rIns="91440" bIns="45720" numCol="1" anchor="ctr" anchorCtr="0" compatLnSpc="1">
            <a:no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化学品安全</a:t>
            </a:r>
            <a:r>
              <a:rPr kumimoji="0" lang="en-US" altLang="zh-CN"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a:t>
            </a:r>
            <a:r>
              <a:rPr kumimoji="0" lang="zh-CN" altLang="en-US"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概述（</a:t>
            </a:r>
            <a:r>
              <a:rPr kumimoji="0" lang="en-US" altLang="zh-CN"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2</a:t>
            </a:r>
            <a:r>
              <a:rPr kumimoji="0" lang="zh-CN" altLang="en-US"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rPr>
              <a:t>）</a:t>
            </a:r>
            <a:endParaRPr kumimoji="0" lang="zh-CN" altLang="en-US" sz="3200" b="1" i="0" u="none" strike="noStrike" kern="1200" cap="none" spc="0" normalizeH="0" baseline="0" noProof="0">
              <a:ln>
                <a:noFill/>
              </a:ln>
              <a:solidFill>
                <a:srgbClr val="002060"/>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j-cs"/>
            </a:endParaRPr>
          </a:p>
        </p:txBody>
      </p:sp>
      <p:sp>
        <p:nvSpPr>
          <p:cNvPr id="13315" name="Rectangle 3"/>
          <p:cNvSpPr>
            <a:spLocks noGrp="1"/>
          </p:cNvSpPr>
          <p:nvPr>
            <p:ph idx="1"/>
          </p:nvPr>
        </p:nvSpPr>
        <p:spPr>
          <a:xfrm>
            <a:off x="395288" y="1484313"/>
            <a:ext cx="7920037" cy="4895850"/>
          </a:xfrm>
          <a:ln/>
        </p:spPr>
        <p:txBody>
          <a:bodyPr vert="horz" wrap="square" lIns="91440" tIns="45720" rIns="91440" bIns="45720" anchor="t" anchorCtr="0"/>
          <a:p>
            <a:pPr eaLnBrk="1" hangingPunct="1"/>
            <a:r>
              <a:rPr lang="en-US" altLang="zh-CN" sz="1800" dirty="0">
                <a:latin typeface="黑体" panose="02010609060101010101" pitchFamily="49" charset="-122"/>
                <a:ea typeface="黑体" panose="02010609060101010101" pitchFamily="49" charset="-122"/>
              </a:rPr>
              <a:t>1992</a:t>
            </a:r>
            <a:r>
              <a:rPr lang="zh-CN" altLang="zh-CN" sz="1800" dirty="0">
                <a:latin typeface="黑体" panose="02010609060101010101" pitchFamily="49" charset="-122"/>
                <a:ea typeface="黑体" panose="02010609060101010101" pitchFamily="49" charset="-122"/>
              </a:rPr>
              <a:t>年</a:t>
            </a:r>
            <a:r>
              <a:rPr lang="en-US" altLang="zh-CN" sz="1800" dirty="0">
                <a:latin typeface="黑体" panose="02010609060101010101" pitchFamily="49" charset="-122"/>
                <a:ea typeface="黑体" panose="02010609060101010101" pitchFamily="49" charset="-122"/>
              </a:rPr>
              <a:t>6</a:t>
            </a:r>
            <a:r>
              <a:rPr lang="zh-CN" altLang="zh-CN" sz="1800" dirty="0">
                <a:latin typeface="黑体" panose="02010609060101010101" pitchFamily="49" charset="-122"/>
                <a:ea typeface="黑体" panose="02010609060101010101" pitchFamily="49" charset="-122"/>
              </a:rPr>
              <a:t>月在巴西里约热内卢召开的联合国环境与发展大会上，将</a:t>
            </a:r>
            <a:r>
              <a:rPr lang="zh-CN" altLang="zh-CN" sz="1800" dirty="0">
                <a:solidFill>
                  <a:srgbClr val="FF0000"/>
                </a:solidFill>
                <a:latin typeface="黑体" panose="02010609060101010101" pitchFamily="49" charset="-122"/>
                <a:ea typeface="黑体" panose="02010609060101010101" pitchFamily="49" charset="-122"/>
              </a:rPr>
              <a:t>化学品安全问题确定为确保</a:t>
            </a:r>
            <a:r>
              <a:rPr lang="en-US" altLang="zh-CN" sz="1800" dirty="0">
                <a:solidFill>
                  <a:srgbClr val="FF0000"/>
                </a:solidFill>
                <a:latin typeface="黑体" panose="02010609060101010101" pitchFamily="49" charset="-122"/>
                <a:ea typeface="黑体" panose="02010609060101010101" pitchFamily="49" charset="-122"/>
              </a:rPr>
              <a:t>21</a:t>
            </a:r>
            <a:r>
              <a:rPr lang="zh-CN" altLang="zh-CN" sz="1800" dirty="0">
                <a:solidFill>
                  <a:srgbClr val="FF0000"/>
                </a:solidFill>
                <a:latin typeface="黑体" panose="02010609060101010101" pitchFamily="49" charset="-122"/>
                <a:ea typeface="黑体" panose="02010609060101010101" pitchFamily="49" charset="-122"/>
              </a:rPr>
              <a:t>世纪社会、经济和环境可持续发展</a:t>
            </a:r>
            <a:r>
              <a:rPr lang="zh-CN" altLang="en-US" sz="1800" dirty="0">
                <a:solidFill>
                  <a:srgbClr val="FF0000"/>
                </a:solidFill>
                <a:latin typeface="黑体" panose="02010609060101010101" pitchFamily="49" charset="-122"/>
                <a:ea typeface="黑体" panose="02010609060101010101" pitchFamily="49" charset="-122"/>
              </a:rPr>
              <a:t>的</a:t>
            </a:r>
            <a:r>
              <a:rPr lang="zh-CN" altLang="zh-CN" sz="1800" dirty="0">
                <a:solidFill>
                  <a:srgbClr val="FF0000"/>
                </a:solidFill>
                <a:latin typeface="黑体" panose="02010609060101010101" pitchFamily="49" charset="-122"/>
                <a:ea typeface="黑体" panose="02010609060101010101" pitchFamily="49" charset="-122"/>
              </a:rPr>
              <a:t>优先</a:t>
            </a:r>
            <a:r>
              <a:rPr lang="zh-CN" altLang="en-US" sz="1800" dirty="0">
                <a:solidFill>
                  <a:srgbClr val="FF0000"/>
                </a:solidFill>
                <a:latin typeface="黑体" panose="02010609060101010101" pitchFamily="49" charset="-122"/>
                <a:ea typeface="黑体" panose="02010609060101010101" pitchFamily="49" charset="-122"/>
              </a:rPr>
              <a:t>主题</a:t>
            </a:r>
            <a:r>
              <a:rPr lang="zh-CN" altLang="zh-CN" sz="1800" dirty="0">
                <a:solidFill>
                  <a:srgbClr val="FF0000"/>
                </a:solidFill>
                <a:latin typeface="黑体" panose="02010609060101010101" pitchFamily="49" charset="-122"/>
                <a:ea typeface="黑体" panose="02010609060101010101" pitchFamily="49" charset="-122"/>
              </a:rPr>
              <a:t>。</a:t>
            </a:r>
            <a:endParaRPr lang="en-US" altLang="zh-CN" sz="1800" dirty="0">
              <a:solidFill>
                <a:srgbClr val="FF0000"/>
              </a:solidFill>
              <a:latin typeface="黑体" panose="02010609060101010101" pitchFamily="49" charset="-122"/>
              <a:ea typeface="黑体" panose="02010609060101010101" pitchFamily="49" charset="-122"/>
            </a:endParaRPr>
          </a:p>
          <a:p>
            <a:pPr eaLnBrk="1" hangingPunct="1">
              <a:buFont typeface="Wingdings" panose="05000000000000000000" pitchFamily="2" charset="2"/>
              <a:buChar char="l"/>
            </a:pPr>
            <a:endParaRPr lang="en-US" altLang="zh-CN" sz="1800" dirty="0">
              <a:latin typeface="黑体" panose="02010609060101010101" pitchFamily="49" charset="-122"/>
              <a:ea typeface="黑体" panose="02010609060101010101" pitchFamily="49" charset="-122"/>
            </a:endParaRPr>
          </a:p>
          <a:p>
            <a:pPr eaLnBrk="1" hangingPunct="1"/>
            <a:r>
              <a:rPr lang="zh-CN" altLang="zh-CN" sz="1800" dirty="0">
                <a:latin typeface="黑体" panose="02010609060101010101" pitchFamily="49" charset="-122"/>
                <a:ea typeface="黑体" panose="02010609060101010101" pitchFamily="49" charset="-122"/>
              </a:rPr>
              <a:t>《</a:t>
            </a:r>
            <a:r>
              <a:rPr lang="en-US" altLang="zh-CN" sz="1800" dirty="0">
                <a:latin typeface="黑体" panose="02010609060101010101" pitchFamily="49" charset="-122"/>
                <a:ea typeface="黑体" panose="02010609060101010101" pitchFamily="49" charset="-122"/>
              </a:rPr>
              <a:t>21</a:t>
            </a:r>
            <a:r>
              <a:rPr lang="zh-CN" altLang="zh-CN" sz="1800" dirty="0">
                <a:latin typeface="黑体" panose="02010609060101010101" pitchFamily="49" charset="-122"/>
                <a:ea typeface="黑体" panose="02010609060101010101" pitchFamily="49" charset="-122"/>
              </a:rPr>
              <a:t>世纪议程》文件第</a:t>
            </a:r>
            <a:r>
              <a:rPr lang="en-US" altLang="zh-CN" sz="1800" dirty="0">
                <a:latin typeface="黑体" panose="02010609060101010101" pitchFamily="49" charset="-122"/>
                <a:ea typeface="黑体" panose="02010609060101010101" pitchFamily="49" charset="-122"/>
              </a:rPr>
              <a:t>19</a:t>
            </a:r>
            <a:r>
              <a:rPr lang="zh-CN" altLang="zh-CN" sz="1800" dirty="0">
                <a:latin typeface="黑体" panose="02010609060101010101" pitchFamily="49" charset="-122"/>
                <a:ea typeface="黑体" panose="02010609060101010101" pitchFamily="49" charset="-122"/>
              </a:rPr>
              <a:t>章</a:t>
            </a:r>
            <a:r>
              <a:rPr lang="zh-CN" altLang="zh-CN" sz="1800" dirty="0">
                <a:solidFill>
                  <a:srgbClr val="FF0000"/>
                </a:solidFill>
                <a:latin typeface="黑体" panose="02010609060101010101" pitchFamily="49" charset="-122"/>
                <a:ea typeface="黑体" panose="02010609060101010101" pitchFamily="49" charset="-122"/>
              </a:rPr>
              <a:t>“有毒化学品的环境无害化管理”</a:t>
            </a:r>
            <a:r>
              <a:rPr lang="zh-CN" altLang="zh-CN" sz="1800" dirty="0">
                <a:latin typeface="黑体" panose="02010609060101010101" pitchFamily="49" charset="-122"/>
                <a:ea typeface="黑体" panose="02010609060101010101" pitchFamily="49" charset="-122"/>
              </a:rPr>
              <a:t>中指明了化学品环境无害化管理的六个领域：</a:t>
            </a:r>
            <a:r>
              <a:rPr lang="zh-CN" altLang="zh-CN" sz="1800" dirty="0">
                <a:solidFill>
                  <a:srgbClr val="FF0000"/>
                </a:solidFill>
                <a:latin typeface="黑体" panose="02010609060101010101" pitchFamily="49" charset="-122"/>
                <a:ea typeface="黑体" panose="02010609060101010101" pitchFamily="49" charset="-122"/>
              </a:rPr>
              <a:t>扩大和加速化学品风险的国际评价工作；协调统一化学品的分类与标签；加强有毒化学品和化学品风险的信息交换；制定降低化学品风险的计划；加强各国化学品管理的能力建设，防止有毒和危险化学品的非法国际运输。</a:t>
            </a:r>
            <a:endParaRPr lang="en-US" altLang="zh-CN" sz="1800" dirty="0">
              <a:solidFill>
                <a:srgbClr val="FF0000"/>
              </a:solidFill>
              <a:latin typeface="黑体" panose="02010609060101010101" pitchFamily="49" charset="-122"/>
              <a:ea typeface="黑体" panose="02010609060101010101" pitchFamily="49" charset="-122"/>
            </a:endParaRPr>
          </a:p>
          <a:p>
            <a:pPr eaLnBrk="1" hangingPunct="1"/>
            <a:endParaRPr lang="en-US" altLang="zh-CN" sz="1800" dirty="0">
              <a:latin typeface="黑体" panose="02010609060101010101" pitchFamily="49" charset="-122"/>
              <a:ea typeface="黑体" panose="02010609060101010101" pitchFamily="49" charset="-122"/>
            </a:endParaRPr>
          </a:p>
          <a:p>
            <a:pPr eaLnBrk="1" hangingPunct="1"/>
            <a:r>
              <a:rPr lang="en-US" altLang="zh-CN" sz="1800" dirty="0">
                <a:latin typeface="黑体" panose="02010609060101010101" pitchFamily="49" charset="-122"/>
                <a:ea typeface="黑体" panose="02010609060101010101" pitchFamily="49" charset="-122"/>
              </a:rPr>
              <a:t>2002</a:t>
            </a:r>
            <a:r>
              <a:rPr lang="zh-CN" altLang="zh-CN" sz="1800" dirty="0">
                <a:latin typeface="黑体" panose="02010609060101010101" pitchFamily="49" charset="-122"/>
                <a:ea typeface="黑体" panose="02010609060101010101" pitchFamily="49" charset="-122"/>
              </a:rPr>
              <a:t>年</a:t>
            </a:r>
            <a:r>
              <a:rPr lang="en-US" altLang="zh-CN" sz="1800" dirty="0">
                <a:latin typeface="黑体" panose="02010609060101010101" pitchFamily="49" charset="-122"/>
                <a:ea typeface="黑体" panose="02010609060101010101" pitchFamily="49" charset="-122"/>
              </a:rPr>
              <a:t>8</a:t>
            </a:r>
            <a:r>
              <a:rPr lang="zh-CN" altLang="zh-CN" sz="1800" dirty="0">
                <a:latin typeface="黑体" panose="02010609060101010101" pitchFamily="49" charset="-122"/>
                <a:ea typeface="黑体" panose="02010609060101010101" pitchFamily="49" charset="-122"/>
              </a:rPr>
              <a:t>月在南非约翰内斯堡召开了联合国可持续发展世界首脑会议，重申对《</a:t>
            </a:r>
            <a:r>
              <a:rPr lang="en-US" altLang="zh-CN" sz="1800" dirty="0">
                <a:latin typeface="黑体" panose="02010609060101010101" pitchFamily="49" charset="-122"/>
                <a:ea typeface="黑体" panose="02010609060101010101" pitchFamily="49" charset="-122"/>
              </a:rPr>
              <a:t>21</a:t>
            </a:r>
            <a:r>
              <a:rPr lang="zh-CN" altLang="zh-CN" sz="1800" dirty="0">
                <a:latin typeface="黑体" panose="02010609060101010101" pitchFamily="49" charset="-122"/>
                <a:ea typeface="黑体" panose="02010609060101010101" pitchFamily="49" charset="-122"/>
              </a:rPr>
              <a:t>世纪议程》的承诺，要求</a:t>
            </a:r>
            <a:r>
              <a:rPr lang="zh-CN" altLang="zh-CN" sz="1800" dirty="0">
                <a:solidFill>
                  <a:srgbClr val="FF0000"/>
                </a:solidFill>
                <a:latin typeface="黑体" panose="02010609060101010101" pitchFamily="49" charset="-122"/>
                <a:ea typeface="黑体" panose="02010609060101010101" pitchFamily="49" charset="-122"/>
              </a:rPr>
              <a:t>对化学品及危险废物进行科学健全的管理，</a:t>
            </a:r>
            <a:r>
              <a:rPr lang="zh-CN" altLang="zh-CN" sz="1800" dirty="0">
                <a:latin typeface="黑体" panose="02010609060101010101" pitchFamily="49" charset="-122"/>
                <a:ea typeface="黑体" panose="02010609060101010101" pitchFamily="49" charset="-122"/>
              </a:rPr>
              <a:t>以促进可持续发展，保护人类健康和环境。要求确保</a:t>
            </a:r>
            <a:r>
              <a:rPr lang="zh-CN" altLang="zh-CN" sz="1800" dirty="0">
                <a:solidFill>
                  <a:srgbClr val="FF0000"/>
                </a:solidFill>
                <a:latin typeface="黑体" panose="02010609060101010101" pitchFamily="49" charset="-122"/>
                <a:ea typeface="黑体" panose="02010609060101010101" pitchFamily="49" charset="-122"/>
              </a:rPr>
              <a:t>在</a:t>
            </a:r>
            <a:r>
              <a:rPr lang="en-US" altLang="zh-CN" sz="1800" dirty="0">
                <a:solidFill>
                  <a:srgbClr val="FF0000"/>
                </a:solidFill>
                <a:latin typeface="黑体" panose="02010609060101010101" pitchFamily="49" charset="-122"/>
                <a:ea typeface="黑体" panose="02010609060101010101" pitchFamily="49" charset="-122"/>
              </a:rPr>
              <a:t>2020</a:t>
            </a:r>
            <a:r>
              <a:rPr lang="zh-CN" altLang="zh-CN" sz="1800" dirty="0">
                <a:solidFill>
                  <a:srgbClr val="FF0000"/>
                </a:solidFill>
                <a:latin typeface="黑体" panose="02010609060101010101" pitchFamily="49" charset="-122"/>
                <a:ea typeface="黑体" panose="02010609060101010101" pitchFamily="49" charset="-122"/>
              </a:rPr>
              <a:t>年利用具有透明度的科学风险评估和科学风险管理程序，尽可能减少化学品对人类健康和环境产生的严重影响。</a:t>
            </a:r>
            <a:endParaRPr lang="zh-CN" altLang="zh-CN" sz="1800" dirty="0">
              <a:solidFill>
                <a:srgbClr val="FF0000"/>
              </a:solidFill>
              <a:latin typeface="黑体" panose="02010609060101010101" pitchFamily="49" charset="-122"/>
              <a:ea typeface="黑体" panose="02010609060101010101" pitchFamily="49" charset="-122"/>
            </a:endParaRPr>
          </a:p>
          <a:p>
            <a:pPr algn="ctr" eaLnBrk="1" hangingPunct="1">
              <a:buFontTx/>
              <a:buNone/>
            </a:pPr>
            <a:endParaRPr lang="en-US" altLang="zh-CN" sz="3600" dirty="0">
              <a:latin typeface="黑体" panose="02010609060101010101" pitchFamily="49" charset="-122"/>
              <a:ea typeface="黑体" panose="02010609060101010101" pitchFamily="49" charset="-122"/>
            </a:endParaRPr>
          </a:p>
        </p:txBody>
      </p:sp>
      <p:pic>
        <p:nvPicPr>
          <p:cNvPr id="6" name="图片 5" descr="最新检科院带圈.jpg"/>
          <p:cNvPicPr>
            <a:picLocks noChangeAspect="1"/>
          </p:cNvPicPr>
          <p:nvPr/>
        </p:nvPicPr>
        <p:blipFill>
          <a:blip r:embed="rId1" cstate="print"/>
          <a:srcRect l="24022" r="20698" b="44209"/>
          <a:stretch>
            <a:fillRect/>
          </a:stretch>
        </p:blipFill>
        <p:spPr>
          <a:xfrm>
            <a:off x="8100391" y="5760497"/>
            <a:ext cx="1043609" cy="1097503"/>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3" descr="ghscover"/>
          <p:cNvPicPr>
            <a:picLocks noChangeAspect="1"/>
          </p:cNvPicPr>
          <p:nvPr/>
        </p:nvPicPr>
        <p:blipFill>
          <a:blip r:embed="rId1">
            <a:clrChange>
              <a:clrFrom>
                <a:srgbClr val="993399"/>
              </a:clrFrom>
              <a:clrTo>
                <a:srgbClr val="993399">
                  <a:alpha val="0"/>
                </a:srgbClr>
              </a:clrTo>
            </a:clrChange>
          </a:blip>
          <a:stretch>
            <a:fillRect/>
          </a:stretch>
        </p:blipFill>
        <p:spPr>
          <a:xfrm>
            <a:off x="1116013" y="3789363"/>
            <a:ext cx="2028825" cy="2808287"/>
          </a:xfrm>
          <a:prstGeom prst="rect">
            <a:avLst/>
          </a:prstGeom>
          <a:noFill/>
          <a:ln w="9525">
            <a:noFill/>
          </a:ln>
        </p:spPr>
      </p:pic>
      <p:pic>
        <p:nvPicPr>
          <p:cNvPr id="9" name="Picture 7"/>
          <p:cNvPicPr>
            <a:picLocks noChangeAspect="1" noChangeArrowheads="1"/>
          </p:cNvPicPr>
          <p:nvPr/>
        </p:nvPicPr>
        <p:blipFill>
          <a:blip r:embed="rId2" cstate="print"/>
          <a:srcRect/>
          <a:stretch>
            <a:fillRect/>
          </a:stretch>
        </p:blipFill>
        <p:spPr bwMode="auto">
          <a:xfrm>
            <a:off x="4211960" y="1556792"/>
            <a:ext cx="4179424"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标题 3"/>
          <p:cNvSpPr>
            <a:spLocks noGrp="1"/>
          </p:cNvSpPr>
          <p:nvPr>
            <p:ph type="title"/>
          </p:nvPr>
        </p:nvSpPr>
        <p:spPr bwMode="auto">
          <a:xfrm>
            <a:off x="0" y="194716"/>
            <a:ext cx="8927976" cy="858019"/>
          </a:xfrm>
          <a:ln>
            <a:miter lim="800000"/>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w="12700">
                  <a:solidFill>
                    <a:schemeClr val="accent2">
                      <a:shade val="90000"/>
                      <a:satMod val="150000"/>
                    </a:schemeClr>
                  </a:solidFill>
                </a:ln>
                <a:solidFill>
                  <a:schemeClr val="tx2"/>
                </a:solidFill>
                <a:effectLst>
                  <a:outerShdw blurRad="38100" dist="38100" dir="5400000" algn="tl" rotWithShape="0">
                    <a:srgbClr val="000000">
                      <a:alpha val="25000"/>
                    </a:srgbClr>
                  </a:outerShdw>
                </a:effectLst>
                <a:uLnTx/>
                <a:uFillTx/>
                <a:latin typeface="+mj-lt"/>
                <a:ea typeface="+mj-ea"/>
                <a:cs typeface="+mj-cs"/>
              </a:rPr>
              <a:t>联合国全球化学品统一分类和标签制度（</a:t>
            </a:r>
            <a:r>
              <a:rPr kumimoji="0" lang="en-US" altLang="zh-CN" sz="2400" b="1" i="0" u="none" strike="noStrike" kern="1200" cap="none" spc="0" normalizeH="0" baseline="0" noProof="0" dirty="0">
                <a:ln w="12700">
                  <a:solidFill>
                    <a:schemeClr val="accent2">
                      <a:shade val="90000"/>
                      <a:satMod val="150000"/>
                    </a:schemeClr>
                  </a:solidFill>
                </a:ln>
                <a:solidFill>
                  <a:schemeClr val="tx2"/>
                </a:solidFill>
                <a:effectLst>
                  <a:outerShdw blurRad="38100" dist="38100" dir="5400000" algn="tl" rotWithShape="0">
                    <a:srgbClr val="000000">
                      <a:alpha val="25000"/>
                    </a:srgbClr>
                  </a:outerShdw>
                </a:effectLst>
                <a:uLnTx/>
                <a:uFillTx/>
                <a:latin typeface="+mj-lt"/>
                <a:ea typeface="+mj-ea"/>
                <a:cs typeface="+mj-cs"/>
              </a:rPr>
              <a:t>GHS</a:t>
            </a:r>
            <a:r>
              <a:rPr kumimoji="0" lang="zh-CN" altLang="en-US" sz="2400" b="1" i="0" u="none" strike="noStrike" kern="1200" cap="none" spc="0" normalizeH="0" baseline="0" noProof="0" dirty="0">
                <a:ln w="12700">
                  <a:solidFill>
                    <a:schemeClr val="accent2">
                      <a:shade val="90000"/>
                      <a:satMod val="150000"/>
                    </a:schemeClr>
                  </a:solidFill>
                </a:ln>
                <a:solidFill>
                  <a:schemeClr val="tx2"/>
                </a:solidFill>
                <a:effectLst>
                  <a:outerShdw blurRad="38100" dist="38100" dir="5400000" algn="tl" rotWithShape="0">
                    <a:srgbClr val="000000">
                      <a:alpha val="25000"/>
                    </a:srgbClr>
                  </a:outerShdw>
                </a:effectLst>
                <a:uLnTx/>
                <a:uFillTx/>
                <a:latin typeface="+mj-lt"/>
                <a:ea typeface="+mj-ea"/>
                <a:cs typeface="+mj-cs"/>
              </a:rPr>
              <a:t>）</a:t>
            </a:r>
            <a:endParaRPr kumimoji="0" lang="zh-CN" altLang="en-US" sz="2400" b="1" i="0" u="none" strike="noStrike" kern="1200" cap="none" spc="0" normalizeH="0" baseline="0" noProof="0" dirty="0">
              <a:ln w="12700">
                <a:solidFill>
                  <a:schemeClr val="accent2">
                    <a:shade val="90000"/>
                    <a:satMod val="150000"/>
                  </a:schemeClr>
                </a:solidFill>
              </a:ln>
              <a:solidFill>
                <a:schemeClr val="tx2"/>
              </a:solidFill>
              <a:effectLst>
                <a:outerShdw blurRad="38100" dist="38100" dir="5400000" algn="tl" rotWithShape="0">
                  <a:srgbClr val="000000">
                    <a:alpha val="25000"/>
                  </a:srgbClr>
                </a:outerShdw>
              </a:effectLst>
              <a:uLnTx/>
              <a:uFillTx/>
              <a:latin typeface="+mj-lt"/>
              <a:ea typeface="+mj-ea"/>
              <a:cs typeface="+mj-cs"/>
            </a:endParaRPr>
          </a:p>
        </p:txBody>
      </p:sp>
      <p:sp>
        <p:nvSpPr>
          <p:cNvPr id="14341" name="矩形 6"/>
          <p:cNvSpPr/>
          <p:nvPr/>
        </p:nvSpPr>
        <p:spPr>
          <a:xfrm>
            <a:off x="395288" y="1628775"/>
            <a:ext cx="3240087" cy="2351088"/>
          </a:xfrm>
          <a:prstGeom prst="rect">
            <a:avLst/>
          </a:prstGeom>
          <a:noFill/>
          <a:ln w="9525">
            <a:noFill/>
          </a:ln>
        </p:spPr>
        <p:txBody>
          <a:bodyPr>
            <a:spAutoFit/>
          </a:bodyPr>
          <a:p>
            <a:pPr>
              <a:lnSpc>
                <a:spcPct val="130000"/>
              </a:lnSpc>
            </a:pPr>
            <a:r>
              <a:rPr lang="zh-CN" altLang="zh-CN" sz="2000" dirty="0">
                <a:latin typeface="方正姚体" panose="02010601030101010101" pitchFamily="2" charset="-122"/>
                <a:ea typeface="方正姚体" panose="02010601030101010101" pitchFamily="2" charset="-122"/>
              </a:rPr>
              <a:t>《全球化学品统一分类和标签制度》</a:t>
            </a:r>
            <a:r>
              <a:rPr lang="zh-CN" altLang="en-US" sz="2000" dirty="0">
                <a:latin typeface="方正姚体" panose="02010601030101010101" pitchFamily="2" charset="-122"/>
                <a:ea typeface="方正姚体" panose="02010601030101010101" pitchFamily="2" charset="-122"/>
              </a:rPr>
              <a:t>（</a:t>
            </a:r>
            <a:r>
              <a:rPr lang="en-US" altLang="zh-CN" sz="2000" dirty="0">
                <a:latin typeface="方正姚体" panose="02010601030101010101" pitchFamily="2" charset="-122"/>
                <a:ea typeface="方正姚体" panose="02010601030101010101" pitchFamily="2" charset="-122"/>
              </a:rPr>
              <a:t>GHS</a:t>
            </a:r>
            <a:r>
              <a:rPr lang="zh-CN" altLang="en-US" sz="2000" dirty="0">
                <a:latin typeface="方正姚体" panose="02010601030101010101" pitchFamily="2" charset="-122"/>
                <a:ea typeface="方正姚体" panose="02010601030101010101" pitchFamily="2" charset="-122"/>
              </a:rPr>
              <a:t>）</a:t>
            </a:r>
            <a:r>
              <a:rPr lang="zh-CN" altLang="zh-CN" sz="2000" dirty="0">
                <a:latin typeface="方正姚体" panose="02010601030101010101" pitchFamily="2" charset="-122"/>
                <a:ea typeface="方正姚体" panose="02010601030101010101" pitchFamily="2" charset="-122"/>
              </a:rPr>
              <a:t>是由联合国</a:t>
            </a:r>
            <a:r>
              <a:rPr lang="zh-CN" altLang="en-US" sz="2000" dirty="0">
                <a:latin typeface="方正姚体" panose="02010601030101010101" pitchFamily="2" charset="-122"/>
                <a:ea typeface="方正姚体" panose="02010601030101010101" pitchFamily="2" charset="-122"/>
              </a:rPr>
              <a:t>颁布</a:t>
            </a:r>
            <a:r>
              <a:rPr lang="zh-CN" altLang="zh-CN" sz="2000" dirty="0">
                <a:latin typeface="方正姚体" panose="02010601030101010101" pitchFamily="2" charset="-122"/>
                <a:ea typeface="方正姚体" panose="02010601030101010101" pitchFamily="2" charset="-122"/>
              </a:rPr>
              <a:t>的指导各国控制化学品危害和保护人类健康与环境的规范性文件</a:t>
            </a:r>
            <a:r>
              <a:rPr lang="zh-CN" altLang="en-US" sz="2000" dirty="0">
                <a:latin typeface="方正姚体" panose="02010601030101010101" pitchFamily="2" charset="-122"/>
                <a:ea typeface="方正姚体" panose="02010601030101010101" pitchFamily="2" charset="-122"/>
              </a:rPr>
              <a:t>。</a:t>
            </a:r>
            <a:endParaRPr lang="en-US" altLang="zh-CN" sz="2000" dirty="0">
              <a:latin typeface="方正姚体" panose="02010601030101010101" pitchFamily="2" charset="-122"/>
              <a:ea typeface="方正姚体" panose="02010601030101010101" pitchFamily="2" charset="-122"/>
            </a:endParaRPr>
          </a:p>
          <a:p>
            <a:pPr>
              <a:lnSpc>
                <a:spcPct val="120000"/>
              </a:lnSpc>
            </a:pPr>
            <a:endParaRPr lang="en-US" altLang="zh-CN" dirty="0">
              <a:latin typeface="宋体" panose="02010600030101010101" pitchFamily="2" charset="-122"/>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a:xfrm>
            <a:off x="468313" y="692150"/>
            <a:ext cx="8229600" cy="1066800"/>
          </a:xfrm>
          <a:ln/>
        </p:spPr>
        <p:txBody>
          <a:bodyPr vert="horz" wrap="square" lIns="91440" tIns="45720" rIns="91440" bIns="45720" anchor="ctr" anchorCtr="0"/>
          <a:p>
            <a:r>
              <a:rPr lang="en-US" altLang="zh-CN" dirty="0"/>
              <a:t>GHS</a:t>
            </a:r>
            <a:r>
              <a:rPr lang="zh-CN" altLang="en-US" dirty="0"/>
              <a:t>危险分类和类别（</a:t>
            </a:r>
            <a:r>
              <a:rPr lang="en-US" altLang="zh-CN" dirty="0"/>
              <a:t>28</a:t>
            </a:r>
            <a:r>
              <a:rPr lang="zh-CN" altLang="en-US" dirty="0"/>
              <a:t>类）</a:t>
            </a:r>
            <a:endParaRPr lang="zh-CN" altLang="en-US" dirty="0"/>
          </a:p>
        </p:txBody>
      </p:sp>
      <p:graphicFrame>
        <p:nvGraphicFramePr>
          <p:cNvPr id="5" name="图示 4"/>
          <p:cNvGraphicFramePr/>
          <p:nvPr/>
        </p:nvGraphicFramePr>
        <p:xfrm>
          <a:off x="468313" y="1484784"/>
          <a:ext cx="8064127" cy="5040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16013" y="260350"/>
            <a:ext cx="1943100" cy="431800"/>
          </a:xfrm>
          <a:prstGeom prst="flowChartAlternateProcess">
            <a:avLst/>
          </a:prstGeom>
          <a:solidFill>
            <a:schemeClr val="accent1">
              <a:lumMod val="60000"/>
              <a:lumOff val="40000"/>
            </a:schemeClr>
          </a:solidFill>
          <a:effectLst>
            <a:outerShdw blurRad="76200" dist="12700" dir="2700000" sy="-23000" kx="-800400" algn="bl" rotWithShape="0">
              <a:prstClr val="black">
                <a:alpha val="20000"/>
              </a:prstClr>
            </a:outerShdw>
          </a:effectLst>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2"/>
                </a:solidFill>
                <a:effectLst/>
                <a:uLnTx/>
                <a:uFillTx/>
                <a:latin typeface="隶书" panose="02010509060101010101" pitchFamily="49" charset="-122"/>
                <a:ea typeface="隶书" panose="02010509060101010101" pitchFamily="49" charset="-122"/>
                <a:cs typeface="+mj-cs"/>
              </a:rPr>
              <a:t>GHS</a:t>
            </a:r>
            <a:r>
              <a:rPr kumimoji="0" lang="zh-CN" altLang="en-US" sz="2400" b="0" i="0" u="none" strike="noStrike" kern="1200" cap="none" spc="0" normalizeH="0" baseline="0" noProof="0">
                <a:ln>
                  <a:noFill/>
                </a:ln>
                <a:solidFill>
                  <a:schemeClr val="tx2"/>
                </a:solidFill>
                <a:effectLst/>
                <a:uLnTx/>
                <a:uFillTx/>
                <a:latin typeface="隶书" panose="02010509060101010101" pitchFamily="49" charset="-122"/>
                <a:ea typeface="隶书" panose="02010509060101010101" pitchFamily="49" charset="-122"/>
                <a:cs typeface="+mj-cs"/>
              </a:rPr>
              <a:t>主要内容 </a:t>
            </a:r>
            <a:endParaRPr kumimoji="0" lang="zh-CN" altLang="en-US" sz="2400" b="0" i="0" u="none" strike="noStrike" kern="1200" cap="none" spc="0" normalizeH="0" baseline="0" noProof="0">
              <a:ln>
                <a:noFill/>
              </a:ln>
              <a:solidFill>
                <a:schemeClr val="tx2"/>
              </a:solidFill>
              <a:effectLst/>
              <a:uLnTx/>
              <a:uFillTx/>
              <a:latin typeface="隶书" panose="02010509060101010101" pitchFamily="49" charset="-122"/>
              <a:ea typeface="隶书" panose="02010509060101010101" pitchFamily="49" charset="-122"/>
              <a:cs typeface="+mj-cs"/>
            </a:endParaRPr>
          </a:p>
        </p:txBody>
      </p:sp>
      <p:sp>
        <p:nvSpPr>
          <p:cNvPr id="8" name="内容占位符 2"/>
          <p:cNvSpPr txBox="1"/>
          <p:nvPr/>
        </p:nvSpPr>
        <p:spPr>
          <a:xfrm>
            <a:off x="539750" y="1901825"/>
            <a:ext cx="7920038" cy="2016125"/>
          </a:xfrm>
          <a:prstGeom prst="rect">
            <a:avLst/>
          </a:prstGeom>
        </p:spPr>
        <p:style>
          <a:lnRef idx="2">
            <a:schemeClr val="accent1"/>
          </a:lnRef>
          <a:fillRef idx="1">
            <a:schemeClr val="lt1"/>
          </a:fillRef>
          <a:effectRef idx="0">
            <a:schemeClr val="accent1"/>
          </a:effectRef>
          <a:fontRef idx="minor">
            <a:schemeClr val="dk1"/>
          </a:fontRef>
        </p:style>
        <p:txBody>
          <a:bodyPr/>
          <a:lstStyle>
            <a:lvl1pPr marL="182880" indent="-182880">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182880" marR="0" lvl="0" indent="-182880" algn="l" defTabSz="914400" rtl="0" eaLnBrk="1" fontAlgn="base" latinLnBrk="0" hangingPunct="1">
              <a:lnSpc>
                <a:spcPct val="130000"/>
              </a:lnSpc>
              <a:spcBef>
                <a:spcPct val="0"/>
              </a:spcBef>
              <a:spcAft>
                <a:spcPct val="0"/>
              </a:spcAft>
              <a:buClr>
                <a:schemeClr val="tx2"/>
              </a:buClr>
              <a:buSzPct val="95000"/>
              <a:buFont typeface="Wingdings" panose="05000000000000000000" pitchFamily="2" charset="2"/>
              <a:buChar char=""/>
              <a:defRPr/>
            </a:pPr>
            <a:endParaRPr kumimoji="0" lang="en-US" altLang="zh-CN" sz="1200" b="1"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mn-cs"/>
            </a:endParaRPr>
          </a:p>
          <a:p>
            <a:pPr marL="182880" marR="0" lvl="0" indent="-182880" algn="l" defTabSz="914400" rtl="0" eaLnBrk="0" fontAlgn="base" latinLnBrk="0" hangingPunct="0">
              <a:lnSpc>
                <a:spcPct val="130000"/>
              </a:lnSpc>
              <a:spcBef>
                <a:spcPct val="0"/>
              </a:spcBef>
              <a:spcAft>
                <a:spcPct val="0"/>
              </a:spcAft>
              <a:buClr>
                <a:schemeClr val="tx2"/>
              </a:buClr>
              <a:buSzPct val="95000"/>
              <a:buFont typeface="Wingdings" panose="05000000000000000000" pitchFamily="2" charset="2"/>
              <a:buChar char=""/>
              <a:defRPr/>
            </a:pPr>
            <a:r>
              <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通过提供一种都能理解的国际制度来表述化学品的危害，</a:t>
            </a:r>
            <a:r>
              <a:rPr kumimoji="0" lang="zh-CN" altLang="zh-CN" sz="1600" b="0"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mn-cs"/>
              </a:rPr>
              <a:t>提高对人类和环境的保护</a:t>
            </a:r>
            <a:r>
              <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a:t>
            </a:r>
            <a:endParaRPr kumimoji="0" lang="en-US"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182880" marR="0" lvl="0" indent="-182880" algn="l" defTabSz="914400" rtl="0" eaLnBrk="0" fontAlgn="base" latinLnBrk="0" hangingPunct="0">
              <a:lnSpc>
                <a:spcPct val="130000"/>
              </a:lnSpc>
              <a:spcBef>
                <a:spcPct val="0"/>
              </a:spcBef>
              <a:spcAft>
                <a:spcPct val="0"/>
              </a:spcAft>
              <a:buClr>
                <a:schemeClr val="tx2"/>
              </a:buClr>
              <a:buSzPct val="95000"/>
              <a:buFont typeface="Wingdings" panose="05000000000000000000" pitchFamily="2" charset="2"/>
              <a:buChar char=""/>
              <a:defRPr/>
            </a:pPr>
            <a:r>
              <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为没有相关制度的国家提供一种</a:t>
            </a:r>
            <a:r>
              <a:rPr kumimoji="0" lang="zh-CN" altLang="zh-CN" sz="1600" b="0"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mn-cs"/>
              </a:rPr>
              <a:t>公认的制度框架</a:t>
            </a:r>
            <a:r>
              <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a:t>
            </a:r>
            <a:endParaRPr kumimoji="0" lang="en-US"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182880" marR="0" lvl="0" indent="-182880" algn="l" defTabSz="914400" rtl="0" eaLnBrk="0" fontAlgn="base" latinLnBrk="0" hangingPunct="0">
              <a:lnSpc>
                <a:spcPct val="130000"/>
              </a:lnSpc>
              <a:spcBef>
                <a:spcPct val="0"/>
              </a:spcBef>
              <a:spcAft>
                <a:spcPct val="0"/>
              </a:spcAft>
              <a:buClr>
                <a:schemeClr val="tx2"/>
              </a:buClr>
              <a:buSzPct val="95000"/>
              <a:buFont typeface="Wingdings" panose="05000000000000000000" pitchFamily="2" charset="2"/>
              <a:buChar char=""/>
              <a:defRPr/>
            </a:pPr>
            <a:r>
              <a:rPr kumimoji="0" lang="zh-CN" altLang="zh-CN" sz="1600" b="0"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mn-cs"/>
              </a:rPr>
              <a:t>减少对化学品的测试和评估</a:t>
            </a:r>
            <a:r>
              <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a:t>
            </a:r>
            <a:endParaRPr kumimoji="0" lang="en-US"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182880" marR="0" lvl="0" indent="-182880" algn="l" defTabSz="914400" rtl="0" eaLnBrk="0" fontAlgn="base" latinLnBrk="0" hangingPunct="0">
              <a:lnSpc>
                <a:spcPct val="130000"/>
              </a:lnSpc>
              <a:spcBef>
                <a:spcPct val="0"/>
              </a:spcBef>
              <a:spcAft>
                <a:spcPct val="0"/>
              </a:spcAft>
              <a:buClr>
                <a:schemeClr val="tx2"/>
              </a:buClr>
              <a:buSzPct val="95000"/>
              <a:buFont typeface="Wingdings" panose="05000000000000000000" pitchFamily="2" charset="2"/>
              <a:buChar char=""/>
              <a:defRPr/>
            </a:pPr>
            <a:r>
              <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为</a:t>
            </a:r>
            <a:r>
              <a:rPr kumimoji="0" lang="zh-CN" altLang="zh-CN" sz="1600" b="0"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mn-cs"/>
              </a:rPr>
              <a:t>国际化学品贸易提供方便</a:t>
            </a:r>
            <a:r>
              <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a:t>
            </a:r>
            <a:endPar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endParaRPr>
          </a:p>
        </p:txBody>
      </p:sp>
      <p:sp>
        <p:nvSpPr>
          <p:cNvPr id="9" name="标题 1"/>
          <p:cNvSpPr txBox="1"/>
          <p:nvPr/>
        </p:nvSpPr>
        <p:spPr>
          <a:xfrm>
            <a:off x="674688" y="1136650"/>
            <a:ext cx="1943100" cy="431800"/>
          </a:xfrm>
          <a:prstGeom prst="flowChartAlternateProcess">
            <a:avLst/>
          </a:prstGeom>
          <a:solidFill>
            <a:schemeClr val="accent1">
              <a:lumMod val="60000"/>
              <a:lumOff val="40000"/>
            </a:schemeClr>
          </a:solidFill>
          <a:effectLst>
            <a:outerShdw blurRad="76200" dir="18900000" sy="23000" kx="-1200000" algn="bl" rotWithShape="0">
              <a:prstClr val="black">
                <a:alpha val="20000"/>
              </a:prstClr>
            </a:outerShdw>
          </a:effectLst>
        </p:spPr>
        <p:txBody>
          <a:bodyPr anchor="ct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rgbClr val="0083B7"/>
                </a:solidFill>
                <a:effectLst/>
                <a:uLnTx/>
                <a:uFillTx/>
                <a:latin typeface="隶书" panose="02010509060101010101" pitchFamily="49" charset="-122"/>
                <a:ea typeface="隶书" panose="02010509060101010101" pitchFamily="49" charset="-122"/>
                <a:cs typeface="+mn-cs"/>
              </a:rPr>
              <a:t>GHS</a:t>
            </a:r>
            <a:r>
              <a:rPr kumimoji="0" lang="zh-CN" altLang="en-US" sz="2400" b="0" i="0" u="none" strike="noStrike" kern="1200" cap="none" spc="0" normalizeH="0" baseline="0" noProof="0">
                <a:ln>
                  <a:noFill/>
                </a:ln>
                <a:solidFill>
                  <a:srgbClr val="0083B7"/>
                </a:solidFill>
                <a:effectLst/>
                <a:uLnTx/>
                <a:uFillTx/>
                <a:latin typeface="隶书" panose="02010509060101010101" pitchFamily="49" charset="-122"/>
                <a:ea typeface="隶书" panose="02010509060101010101" pitchFamily="49" charset="-122"/>
                <a:cs typeface="+mn-cs"/>
              </a:rPr>
              <a:t>目的</a:t>
            </a:r>
            <a:endParaRPr kumimoji="0" lang="zh-CN" altLang="en-US" sz="2400" b="0" i="0" u="none" strike="noStrike" kern="1200" cap="none" spc="0" normalizeH="0" baseline="0" noProof="0">
              <a:ln>
                <a:noFill/>
              </a:ln>
              <a:solidFill>
                <a:srgbClr val="0083B7"/>
              </a:solidFill>
              <a:effectLst/>
              <a:uLnTx/>
              <a:uFillTx/>
              <a:latin typeface="隶书" panose="02010509060101010101" pitchFamily="49" charset="-122"/>
              <a:ea typeface="隶书" panose="02010509060101010101" pitchFamily="49" charset="-122"/>
              <a:cs typeface="+mn-cs"/>
            </a:endParaRPr>
          </a:p>
        </p:txBody>
      </p:sp>
      <p:sp>
        <p:nvSpPr>
          <p:cNvPr id="11" name="内容占位符 2"/>
          <p:cNvSpPr txBox="1"/>
          <p:nvPr/>
        </p:nvSpPr>
        <p:spPr>
          <a:xfrm>
            <a:off x="684213" y="4724400"/>
            <a:ext cx="7920038" cy="1657350"/>
          </a:xfrm>
          <a:prstGeom prst="rect">
            <a:avLst/>
          </a:prstGeom>
          <a:noFill/>
        </p:spPr>
        <p:style>
          <a:lnRef idx="2">
            <a:schemeClr val="accent1"/>
          </a:lnRef>
          <a:fillRef idx="1">
            <a:schemeClr val="lt1"/>
          </a:fillRef>
          <a:effectRef idx="0">
            <a:schemeClr val="accent1"/>
          </a:effectRef>
          <a:fontRef idx="minor">
            <a:schemeClr val="dk1"/>
          </a:fontRef>
        </p:style>
        <p:txBody>
          <a:bodyPr/>
          <a:lstStyle>
            <a:lvl1pPr marL="182880" indent="-182880">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182880" marR="0" lvl="0" indent="-182880" algn="l" defTabSz="914400" rtl="0" eaLnBrk="1" fontAlgn="base" latinLnBrk="0" hangingPunct="1">
              <a:lnSpc>
                <a:spcPct val="130000"/>
              </a:lnSpc>
              <a:spcBef>
                <a:spcPct val="0"/>
              </a:spcBef>
              <a:spcAft>
                <a:spcPct val="0"/>
              </a:spcAft>
              <a:buClr>
                <a:schemeClr val="tx2"/>
              </a:buClr>
              <a:buSzPct val="95000"/>
              <a:buFont typeface="Wingdings" panose="05000000000000000000" pitchFamily="2" charset="2"/>
              <a:buChar char=""/>
              <a:defRPr/>
            </a:pPr>
            <a:endParaRPr kumimoji="0" lang="en-US" altLang="zh-CN" sz="1200" b="1"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mn-cs"/>
            </a:endParaRPr>
          </a:p>
          <a:p>
            <a:pPr marL="182880" marR="0" lvl="0" indent="-182880" algn="l" defTabSz="914400" rtl="0" eaLnBrk="0" fontAlgn="base" latinLnBrk="0" hangingPunct="0">
              <a:lnSpc>
                <a:spcPct val="130000"/>
              </a:lnSpc>
              <a:spcBef>
                <a:spcPct val="0"/>
              </a:spcBef>
              <a:spcAft>
                <a:spcPct val="0"/>
              </a:spcAft>
              <a:buClr>
                <a:schemeClr val="tx2"/>
              </a:buClr>
              <a:buSzPct val="95000"/>
              <a:buFont typeface="Wingdings" panose="05000000000000000000" pitchFamily="2" charset="2"/>
              <a:buChar char=""/>
              <a:defRPr/>
            </a:pPr>
            <a:r>
              <a:rPr kumimoji="0" lang="zh-CN" altLang="zh-CN" sz="1600" b="0"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mn-cs"/>
              </a:rPr>
              <a:t>识别化学品内在危险</a:t>
            </a:r>
            <a:r>
              <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（即危险分类）和</a:t>
            </a:r>
            <a:r>
              <a:rPr kumimoji="0" lang="zh-CN" altLang="zh-CN" sz="1600" b="0"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mn-cs"/>
              </a:rPr>
              <a:t>公示危险信息</a:t>
            </a:r>
            <a:r>
              <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是保障化学品安全的两个首要步骤</a:t>
            </a:r>
            <a:r>
              <a:rPr kumimoji="0" lang="zh-CN" altLang="en-US"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a:t>
            </a:r>
            <a:endParaRPr kumimoji="0" lang="en-US"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endParaRPr>
          </a:p>
          <a:p>
            <a:pPr marL="182880" marR="0" lvl="0" indent="-182880" algn="l" defTabSz="914400" rtl="0" eaLnBrk="0" fontAlgn="base" latinLnBrk="0" hangingPunct="0">
              <a:lnSpc>
                <a:spcPct val="130000"/>
              </a:lnSpc>
              <a:spcBef>
                <a:spcPct val="0"/>
              </a:spcBef>
              <a:spcAft>
                <a:spcPct val="0"/>
              </a:spcAft>
              <a:buClr>
                <a:schemeClr val="tx2"/>
              </a:buClr>
              <a:buSzPct val="95000"/>
              <a:buFont typeface="Wingdings" panose="05000000000000000000" pitchFamily="2" charset="2"/>
              <a:buChar char=""/>
              <a:defRPr/>
            </a:pPr>
            <a:r>
              <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实施联合国</a:t>
            </a:r>
            <a:r>
              <a:rPr kumimoji="0" lang="en-US"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GHS</a:t>
            </a:r>
            <a:r>
              <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，实现全球统一的化学品分类和标签，是</a:t>
            </a:r>
            <a:r>
              <a:rPr kumimoji="0" lang="zh-CN" altLang="zh-CN" sz="1600" b="0" i="0" u="none" strike="noStrike" kern="1200" cap="none" spc="0" normalizeH="0" baseline="0" noProof="0" smtClean="0">
                <a:ln>
                  <a:noFill/>
                </a:ln>
                <a:solidFill>
                  <a:srgbClr val="FF0000"/>
                </a:solidFill>
                <a:effectLst/>
                <a:uLnTx/>
                <a:uFillTx/>
                <a:latin typeface="方正姚体" panose="02010601030101010101" pitchFamily="2" charset="-122"/>
                <a:ea typeface="方正姚体" panose="02010601030101010101" pitchFamily="2" charset="-122"/>
                <a:cs typeface="+mn-cs"/>
              </a:rPr>
              <a:t>建立健全国家化学品管理制度的重要技术基础</a:t>
            </a:r>
            <a:r>
              <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rPr>
              <a:t>。</a:t>
            </a:r>
            <a:endParaRPr kumimoji="0" lang="zh-CN" altLang="zh-CN" sz="1600" b="0" i="0" u="none" strike="noStrike" kern="1200" cap="none" spc="0" normalizeH="0" baseline="0" noProof="0" smtClean="0">
              <a:ln>
                <a:noFill/>
              </a:ln>
              <a:solidFill>
                <a:schemeClr val="tx1"/>
              </a:solidFill>
              <a:effectLst/>
              <a:uLnTx/>
              <a:uFillTx/>
              <a:latin typeface="方正姚体" panose="02010601030101010101" pitchFamily="2" charset="-122"/>
              <a:ea typeface="方正姚体" panose="02010601030101010101" pitchFamily="2" charset="-122"/>
              <a:cs typeface="+mn-cs"/>
            </a:endParaRPr>
          </a:p>
        </p:txBody>
      </p:sp>
      <p:sp>
        <p:nvSpPr>
          <p:cNvPr id="12" name="标题 1"/>
          <p:cNvSpPr txBox="1"/>
          <p:nvPr/>
        </p:nvSpPr>
        <p:spPr>
          <a:xfrm>
            <a:off x="827088" y="4105275"/>
            <a:ext cx="1943100" cy="433388"/>
          </a:xfrm>
          <a:prstGeom prst="flowChartAlternateProcess">
            <a:avLst/>
          </a:prstGeom>
          <a:solidFill>
            <a:schemeClr val="accent1">
              <a:lumMod val="60000"/>
              <a:lumOff val="40000"/>
            </a:schemeClr>
          </a:solidFill>
          <a:effectLst>
            <a:outerShdw blurRad="76200" dir="18900000" sy="23000" kx="-1200000" algn="bl" rotWithShape="0">
              <a:prstClr val="black">
                <a:alpha val="20000"/>
              </a:prstClr>
            </a:outerShdw>
          </a:effectLst>
        </p:spPr>
        <p:txBody>
          <a:bodyPr anchor="ctr"/>
          <a:lstStyle>
            <a:lvl1pPr>
              <a:defRPr sz="1400">
                <a:solidFill>
                  <a:schemeClr val="tx1"/>
                </a:solidFill>
                <a:latin typeface="Arial" panose="020B0604020202020204" pitchFamily="34" charset="0"/>
                <a:ea typeface="宋体" panose="02010600030101010101" pitchFamily="2" charset="-122"/>
              </a:defRPr>
            </a:lvl1pPr>
            <a:lvl2pPr marL="742950" indent="-285750">
              <a:defRPr sz="1400">
                <a:solidFill>
                  <a:schemeClr val="tx1"/>
                </a:solidFill>
                <a:latin typeface="Arial" panose="020B0604020202020204" pitchFamily="34" charset="0"/>
                <a:ea typeface="宋体" panose="02010600030101010101" pitchFamily="2" charset="-122"/>
              </a:defRPr>
            </a:lvl2pPr>
            <a:lvl3pPr marL="1143000" indent="-228600">
              <a:defRPr sz="1400">
                <a:solidFill>
                  <a:schemeClr val="tx1"/>
                </a:solidFill>
                <a:latin typeface="Arial" panose="020B0604020202020204" pitchFamily="34" charset="0"/>
                <a:ea typeface="宋体" panose="02010600030101010101" pitchFamily="2" charset="-122"/>
              </a:defRPr>
            </a:lvl3pPr>
            <a:lvl4pPr marL="1600200" indent="-228600">
              <a:defRPr sz="1400">
                <a:solidFill>
                  <a:schemeClr val="tx1"/>
                </a:solidFill>
                <a:latin typeface="Arial" panose="020B0604020202020204" pitchFamily="34" charset="0"/>
                <a:ea typeface="宋体" panose="02010600030101010101" pitchFamily="2" charset="-122"/>
              </a:defRPr>
            </a:lvl4pPr>
            <a:lvl5pPr marL="2057400" indent="-22860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smtClean="0">
                <a:ln>
                  <a:noFill/>
                </a:ln>
                <a:solidFill>
                  <a:srgbClr val="0083B7"/>
                </a:solidFill>
                <a:effectLst/>
                <a:uLnTx/>
                <a:uFillTx/>
                <a:latin typeface="隶书" panose="02010509060101010101" pitchFamily="49" charset="-122"/>
                <a:ea typeface="隶书" panose="02010509060101010101" pitchFamily="49" charset="-122"/>
                <a:cs typeface="+mn-cs"/>
              </a:rPr>
              <a:t>GHS</a:t>
            </a:r>
            <a:r>
              <a:rPr kumimoji="0" lang="zh-CN" altLang="en-US" sz="2400" b="0" i="0" u="none" strike="noStrike" kern="1200" cap="none" spc="0" normalizeH="0" baseline="0" noProof="0" smtClean="0">
                <a:ln>
                  <a:noFill/>
                </a:ln>
                <a:solidFill>
                  <a:srgbClr val="0083B7"/>
                </a:solidFill>
                <a:effectLst/>
                <a:uLnTx/>
                <a:uFillTx/>
                <a:latin typeface="隶书" panose="02010509060101010101" pitchFamily="49" charset="-122"/>
                <a:ea typeface="隶书" panose="02010509060101010101" pitchFamily="49" charset="-122"/>
                <a:cs typeface="+mn-cs"/>
              </a:rPr>
              <a:t>意义</a:t>
            </a:r>
            <a:endParaRPr kumimoji="0" lang="zh-CN" altLang="en-US" sz="2400" b="0" i="0" u="none" strike="noStrike" kern="1200" cap="none" spc="0" normalizeH="0" baseline="0" noProof="0" smtClean="0">
              <a:ln>
                <a:noFill/>
              </a:ln>
              <a:solidFill>
                <a:srgbClr val="0083B7"/>
              </a:solidFill>
              <a:effectLst/>
              <a:uLnTx/>
              <a:uFillTx/>
              <a:latin typeface="隶书" panose="02010509060101010101" pitchFamily="49" charset="-122"/>
              <a:ea typeface="隶书" panose="02010509060101010101" pitchFamily="49" charset="-122"/>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市">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0</TotalTime>
  <Words>7875</Words>
  <Application>WPS 演示</Application>
  <PresentationFormat>全屏显示(4:3)</PresentationFormat>
  <Paragraphs>386</Paragraphs>
  <Slides>38</Slides>
  <Notes>6</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38</vt:i4>
      </vt:variant>
    </vt:vector>
  </HeadingPairs>
  <TitlesOfParts>
    <vt:vector size="60" baseType="lpstr">
      <vt:lpstr>Arial</vt:lpstr>
      <vt:lpstr>宋体</vt:lpstr>
      <vt:lpstr>Wingdings</vt:lpstr>
      <vt:lpstr>Trebuchet MS</vt:lpstr>
      <vt:lpstr>方正姚体</vt:lpstr>
      <vt:lpstr>Georgia</vt:lpstr>
      <vt:lpstr>Wingdings 2</vt:lpstr>
      <vt:lpstr>Calibri</vt:lpstr>
      <vt:lpstr>Imprint MT Shadow</vt:lpstr>
      <vt:lpstr>隶书</vt:lpstr>
      <vt:lpstr>Palatino Linotype</vt:lpstr>
      <vt:lpstr>黑体</vt:lpstr>
      <vt:lpstr>Times New Roman</vt:lpstr>
      <vt:lpstr>华文楷体</vt:lpstr>
      <vt:lpstr>华文细黑</vt:lpstr>
      <vt:lpstr>华文新魏</vt:lpstr>
      <vt:lpstr>Georgia</vt:lpstr>
      <vt:lpstr>微软雅黑</vt:lpstr>
      <vt:lpstr>Arial Unicode MS</vt:lpstr>
      <vt:lpstr>宋体-18030</vt:lpstr>
      <vt:lpstr>新宋体</vt:lpstr>
      <vt:lpstr>都市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caiq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wlf</dc:creator>
  <cp:lastModifiedBy>云水</cp:lastModifiedBy>
  <cp:revision>896</cp:revision>
  <dcterms:created xsi:type="dcterms:W3CDTF">2009-07-21T06:13:27Z</dcterms:created>
  <dcterms:modified xsi:type="dcterms:W3CDTF">2022-04-12T01:06:04Z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9F9395F2103A46EF8397628344D59C19</vt:lpwstr>
  </property>
  <property fmtid="{D5CDD505-2E9C-101B-9397-08002B2CF9AE}" pid="3" name="KSOProductBuildVer">
    <vt:lpwstr>2052-11.1.0.11365</vt:lpwstr>
  </property>
</Properties>
</file>